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95" r:id="rId17"/>
    <p:sldId id="297" r:id="rId18"/>
    <p:sldId id="288" r:id="rId19"/>
    <p:sldId id="289" r:id="rId20"/>
    <p:sldId id="290" r:id="rId21"/>
    <p:sldId id="291" r:id="rId22"/>
    <p:sldId id="292" r:id="rId23"/>
    <p:sldId id="299" r:id="rId24"/>
    <p:sldId id="293" r:id="rId25"/>
    <p:sldId id="296" r:id="rId26"/>
    <p:sldId id="280" r:id="rId27"/>
    <p:sldId id="263" r:id="rId28"/>
    <p:sldId id="286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vani\Documents\CURSO\unidade%203%20intervencoes\diarios%20de%20interven&#231;ao\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9195665058"/>
          <c:y val="0.03663003663003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79725750792"/>
          <c:y val="0.269816906527906"/>
          <c:w val="0.836694372060836"/>
          <c:h val="0.604397766418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/>
          </c:dPt>
          <c:dLbls>
            <c:txPr>
              <a:bodyPr/>
              <a:lstStyle/>
              <a:p>
                <a:pPr>
                  <a:defRPr lang="en-US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0.282051282051282</c:v>
                </c:pt>
                <c:pt idx="1">
                  <c:v>0.57051282051282</c:v>
                </c:pt>
                <c:pt idx="2">
                  <c:v>0.826923076923078</c:v>
                </c:pt>
                <c:pt idx="3">
                  <c:v>1.044871794871796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750280"/>
        <c:axId val="1863753640"/>
      </c:barChart>
      <c:catAx>
        <c:axId val="186375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753640"/>
        <c:crosses val="autoZero"/>
        <c:auto val="1"/>
        <c:lblAlgn val="ctr"/>
        <c:lblOffset val="100"/>
        <c:tickMarkSkip val="1"/>
        <c:noMultiLvlLbl val="0"/>
      </c:catAx>
      <c:valAx>
        <c:axId val="1863753640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7502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9459127627037"/>
          <c:y val="0.0281147803407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045448551516"/>
          <c:y val="0.24037862292422"/>
          <c:w val="0.836694372060836"/>
          <c:h val="0.637364917313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0.386363636363636</c:v>
                </c:pt>
                <c:pt idx="1">
                  <c:v>0.426966292134832</c:v>
                </c:pt>
                <c:pt idx="2">
                  <c:v>0.488372093023256</c:v>
                </c:pt>
                <c:pt idx="3">
                  <c:v>0.595092024539878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817176"/>
        <c:axId val="1863820584"/>
      </c:barChart>
      <c:catAx>
        <c:axId val="186381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820584"/>
        <c:crosses val="autoZero"/>
        <c:auto val="1"/>
        <c:lblAlgn val="ctr"/>
        <c:lblOffset val="100"/>
        <c:tickMarkSkip val="1"/>
        <c:noMultiLvlLbl val="0"/>
      </c:catAx>
      <c:valAx>
        <c:axId val="1863820584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817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7187775271635"/>
          <c:y val="0.044257714349889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989208438979"/>
          <c:y val="0.288121853958292"/>
          <c:w val="0.834016393442623"/>
          <c:h val="0.600001171877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0.947368421052631</c:v>
                </c:pt>
                <c:pt idx="1">
                  <c:v>0.973684210526316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891112"/>
        <c:axId val="1863894520"/>
      </c:barChart>
      <c:catAx>
        <c:axId val="186389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894520"/>
        <c:crosses val="autoZero"/>
        <c:auto val="1"/>
        <c:lblAlgn val="ctr"/>
        <c:lblOffset val="100"/>
        <c:tickMarkSkip val="1"/>
        <c:noMultiLvlLbl val="0"/>
      </c:catAx>
      <c:valAx>
        <c:axId val="1863894520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8911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9434945311857"/>
          <c:y val="0.072354056350918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061700609143"/>
          <c:y val="0.263862027580404"/>
          <c:w val="0.839604772204492"/>
          <c:h val="0.604256574668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0.0227272727272728</c:v>
                </c:pt>
                <c:pt idx="1">
                  <c:v>0.0224719101123596</c:v>
                </c:pt>
                <c:pt idx="2">
                  <c:v>0.0155038759689923</c:v>
                </c:pt>
                <c:pt idx="3">
                  <c:v>0.0122699386503067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946792"/>
        <c:axId val="1863950200"/>
      </c:barChart>
      <c:catAx>
        <c:axId val="186394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950200"/>
        <c:crosses val="autoZero"/>
        <c:auto val="1"/>
        <c:lblAlgn val="ctr"/>
        <c:lblOffset val="100"/>
        <c:tickMarkSkip val="1"/>
        <c:noMultiLvlLbl val="0"/>
      </c:catAx>
      <c:valAx>
        <c:axId val="1863950200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946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33221875582"/>
          <c:y val="0.07118875328328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51334551375"/>
          <c:y val="0.287930430468183"/>
          <c:w val="0.836694372060835"/>
          <c:h val="0.589212812039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0.909090909090909</c:v>
                </c:pt>
                <c:pt idx="1">
                  <c:v>0.955056179775281</c:v>
                </c:pt>
                <c:pt idx="2">
                  <c:v>0.930232558139535</c:v>
                </c:pt>
                <c:pt idx="3">
                  <c:v>0.938650306748467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000856"/>
        <c:axId val="1864004264"/>
      </c:barChart>
      <c:catAx>
        <c:axId val="186400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4004264"/>
        <c:crosses val="autoZero"/>
        <c:auto val="1"/>
        <c:lblAlgn val="ctr"/>
        <c:lblOffset val="100"/>
        <c:tickMarkSkip val="1"/>
        <c:noMultiLvlLbl val="0"/>
      </c:catAx>
      <c:valAx>
        <c:axId val="1864004264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4000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4356338586495"/>
          <c:y val="0.04458021767298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079486377363"/>
          <c:y val="0.264124522488908"/>
          <c:w val="0.837022132796781"/>
          <c:h val="0.592741935483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0.774193548387097</c:v>
                </c:pt>
                <c:pt idx="1">
                  <c:v>0.865671641791045</c:v>
                </c:pt>
                <c:pt idx="2">
                  <c:v>0.89</c:v>
                </c:pt>
                <c:pt idx="3">
                  <c:v>0.917293233082707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350408"/>
        <c:axId val="1863372152"/>
      </c:barChart>
      <c:catAx>
        <c:axId val="186435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3372152"/>
        <c:crosses val="autoZero"/>
        <c:auto val="1"/>
        <c:lblAlgn val="ctr"/>
        <c:lblOffset val="100"/>
        <c:tickMarkSkip val="1"/>
        <c:noMultiLvlLbl val="0"/>
      </c:catAx>
      <c:valAx>
        <c:axId val="186337215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4350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3143709088371"/>
          <c:y val="0.0281147803407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892505551586"/>
          <c:y val="0.24037862292422"/>
          <c:w val="0.836694372060835"/>
          <c:h val="0.637364917313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0.387096774193549</c:v>
                </c:pt>
                <c:pt idx="1">
                  <c:v>0.358208955223881</c:v>
                </c:pt>
                <c:pt idx="2">
                  <c:v>0.4</c:v>
                </c:pt>
                <c:pt idx="3">
                  <c:v>0.353383458646616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5155576"/>
        <c:axId val="-1969252504"/>
      </c:barChart>
      <c:catAx>
        <c:axId val="-198515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1969252504"/>
        <c:crosses val="autoZero"/>
        <c:auto val="1"/>
        <c:lblAlgn val="ctr"/>
        <c:lblOffset val="100"/>
        <c:tickMarkSkip val="1"/>
        <c:noMultiLvlLbl val="0"/>
      </c:catAx>
      <c:valAx>
        <c:axId val="-1969252504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19851555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3110640989592"/>
          <c:y val="0.04474348078976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9244976185"/>
          <c:y val="0.239284726517517"/>
          <c:w val="0.846338225383235"/>
          <c:h val="0.633878940566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0.363636363636364</c:v>
                </c:pt>
                <c:pt idx="1">
                  <c:v>0.438202247191011</c:v>
                </c:pt>
                <c:pt idx="2">
                  <c:v>0.403100775193799</c:v>
                </c:pt>
                <c:pt idx="3">
                  <c:v>0.343558282208589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717672"/>
        <c:axId val="1810234104"/>
      </c:barChart>
      <c:catAx>
        <c:axId val="181071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10234104"/>
        <c:crosses val="autoZero"/>
        <c:auto val="1"/>
        <c:lblAlgn val="ctr"/>
        <c:lblOffset val="100"/>
        <c:tickMarkSkip val="1"/>
        <c:noMultiLvlLbl val="0"/>
      </c:catAx>
      <c:valAx>
        <c:axId val="1810234104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10717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7BA0-A3B1-4DF0-9CC4-09437256E1EC}" type="datetimeFigureOut">
              <a:rPr lang="pt-BR" smtClean="0"/>
              <a:pPr/>
              <a:t>12/08/15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B046-F15D-40EE-9FB3-5D25AA85A199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332657"/>
            <a:ext cx="6768752" cy="1440159"/>
          </a:xfrm>
        </p:spPr>
        <p:txBody>
          <a:bodyPr>
            <a:noAutofit/>
          </a:bodyPr>
          <a:lstStyle/>
          <a:p>
            <a:r>
              <a:rPr lang="pt-BR" sz="2200" b="1" dirty="0">
                <a:latin typeface="Arial"/>
                <a:cs typeface="Arial"/>
              </a:rPr>
              <a:t>UNIVERSIDADE ABERTA DO SUS</a:t>
            </a:r>
            <a:r>
              <a:rPr lang="pt-BR" sz="2200" dirty="0">
                <a:latin typeface="Arial"/>
                <a:cs typeface="Arial"/>
              </a:rPr>
              <a:t/>
            </a:r>
            <a:br>
              <a:rPr lang="pt-BR" sz="2200" dirty="0">
                <a:latin typeface="Arial"/>
                <a:cs typeface="Arial"/>
              </a:rPr>
            </a:br>
            <a:r>
              <a:rPr lang="pt-BR" sz="2200" b="1" dirty="0">
                <a:latin typeface="Arial"/>
                <a:cs typeface="Arial"/>
              </a:rPr>
              <a:t>UNIVERSIDADE FEDERAL DE PELOTAS</a:t>
            </a:r>
            <a:r>
              <a:rPr lang="pt-BR" sz="2200" dirty="0">
                <a:latin typeface="Arial"/>
                <a:cs typeface="Arial"/>
              </a:rPr>
              <a:t/>
            </a:r>
            <a:br>
              <a:rPr lang="pt-BR" sz="2200" dirty="0">
                <a:latin typeface="Arial"/>
                <a:cs typeface="Arial"/>
              </a:rPr>
            </a:br>
            <a:r>
              <a:rPr lang="pt-BR" sz="2200" b="1" dirty="0">
                <a:latin typeface="Arial"/>
                <a:cs typeface="Arial"/>
              </a:rPr>
              <a:t>Especialização em Saúde da Família</a:t>
            </a:r>
            <a:endParaRPr lang="pt-BR" sz="2200" dirty="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362560"/>
            <a:ext cx="7560840" cy="1714512"/>
          </a:xfrm>
        </p:spPr>
        <p:txBody>
          <a:bodyPr>
            <a:normAutofit/>
          </a:bodyPr>
          <a:lstStyle/>
          <a:p>
            <a:r>
              <a:rPr lang="pt-BR" sz="2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Programa de Atenção  à Saúde da Crianças de zero a 72 meses  na USF Raimunda Dantas , Município Codajás/AM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 rot="10800000" flipV="1">
            <a:off x="1547664" y="4128175"/>
            <a:ext cx="61926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Yosvani Jiménez Betancourt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Rosângela de Leon Veleda de Souza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67814" y="5903209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/>
                <a:cs typeface="Arial"/>
              </a:rPr>
              <a:t>Pelotas,  2015</a:t>
            </a:r>
            <a:endParaRPr lang="pt-BR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4" y="908720"/>
            <a:ext cx="1827896" cy="576064"/>
          </a:xfrm>
          <a:prstGeom prst="rect">
            <a:avLst/>
          </a:prstGeom>
        </p:spPr>
      </p:pic>
      <p:pic>
        <p:nvPicPr>
          <p:cNvPr id="7" name="Imagem 3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23" y="548680"/>
            <a:ext cx="990757" cy="103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4" descr="http://dms.ufpel.edu.br/aquares/images/stories/logos/unasus-ufp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1289243" cy="101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/>
                <a:cs typeface="Arial"/>
              </a:rPr>
              <a:t>Metodologia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600" b="1" dirty="0" smtClean="0"/>
              <a:t>As ações foram desenvolvidas nos seguintes eixos:</a:t>
            </a:r>
          </a:p>
          <a:p>
            <a:pPr marL="82296" indent="0">
              <a:buNone/>
            </a:pPr>
            <a:r>
              <a:rPr lang="pt-BR" sz="2600" b="1" dirty="0" smtClean="0"/>
              <a:t> </a:t>
            </a:r>
          </a:p>
          <a:p>
            <a:r>
              <a:rPr lang="pt-BR" sz="2400" dirty="0" smtClean="0"/>
              <a:t>Monitoramento e avaliação.</a:t>
            </a:r>
          </a:p>
          <a:p>
            <a:endParaRPr lang="pt-BR" sz="2400" dirty="0" smtClean="0"/>
          </a:p>
          <a:p>
            <a:r>
              <a:rPr lang="pt-BR" sz="2400" dirty="0" smtClean="0"/>
              <a:t>Organização e gestão do serviço.</a:t>
            </a:r>
          </a:p>
          <a:p>
            <a:endParaRPr lang="pt-BR" sz="2400" dirty="0" smtClean="0"/>
          </a:p>
          <a:p>
            <a:r>
              <a:rPr lang="pt-BR" sz="2400" dirty="0" smtClean="0"/>
              <a:t> Engajamento público. </a:t>
            </a:r>
          </a:p>
          <a:p>
            <a:endParaRPr lang="pt-BR" sz="2400" dirty="0" smtClean="0"/>
          </a:p>
          <a:p>
            <a:r>
              <a:rPr lang="pt-BR" sz="2400" dirty="0" smtClean="0"/>
              <a:t>Qualificação da prática clínica.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/>
                <a:cs typeface="Arial"/>
              </a:rPr>
              <a:t>Metodologia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Intervenção de 12 semanas</a:t>
            </a:r>
            <a:r>
              <a:rPr lang="pt-BR" sz="2400" dirty="0"/>
              <a:t>;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Início: 2 de Abril de 2015</a:t>
            </a:r>
            <a:r>
              <a:rPr lang="pt-BR" sz="2400" dirty="0"/>
              <a:t>;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Cadastro das crianças de zero a 72 meses de idade;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Atendimento individual na USF e visita domiciliar</a:t>
            </a:r>
            <a:r>
              <a:rPr lang="pt-BR" sz="2400" dirty="0"/>
              <a:t>;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Qualificação/treinamento da equipe;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/>
                <a:cs typeface="Arial"/>
              </a:rPr>
              <a:t>Metodologia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>
                <a:latin typeface="Arial"/>
                <a:cs typeface="Arial"/>
              </a:rPr>
              <a:t>Agendamento de consultas;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Identificação de faltosos;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Busca ativa;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Orientação da população e Atividade educativa com pais/responsáveis;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Reuniões de equipe;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Monitoramento;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Avaliação.</a:t>
            </a:r>
            <a:endParaRPr lang="pt-B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/>
                <a:cs typeface="Arial"/>
              </a:rPr>
              <a:t>Logística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/>
                <a:cs typeface="Arial"/>
              </a:rPr>
              <a:t>Protocolo: Protocolo de Saúde da Criança, Ministério da Saúde, 2012</a:t>
            </a:r>
            <a:r>
              <a:rPr lang="pt-BR" sz="2400" dirty="0">
                <a:latin typeface="Arial"/>
                <a:cs typeface="Arial"/>
              </a:rPr>
              <a:t>;</a:t>
            </a:r>
            <a:endParaRPr lang="pt-BR" sz="2400" dirty="0" smtClean="0">
              <a:latin typeface="Arial"/>
              <a:cs typeface="Arial"/>
            </a:endParaRP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Ficha Espelho do curso;</a:t>
            </a:r>
          </a:p>
          <a:p>
            <a:pPr marL="0" indent="0">
              <a:buNone/>
            </a:pPr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Planilha coleta de dados;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Caderneta da criança;</a:t>
            </a:r>
          </a:p>
          <a:p>
            <a:endParaRPr lang="pt-BR" sz="2400" dirty="0" smtClean="0">
              <a:latin typeface="Arial"/>
              <a:cs typeface="Arial"/>
            </a:endParaRPr>
          </a:p>
          <a:p>
            <a:r>
              <a:rPr lang="pt-BR" sz="2400" dirty="0" smtClean="0">
                <a:latin typeface="Arial"/>
                <a:cs typeface="Arial"/>
              </a:rPr>
              <a:t>Participação de toda equipe.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Ampliar a cobertura do Programa de Saúde da Criança.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1.1</a:t>
            </a: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Ampliar a cobertura da atenção à saúde para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80%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das crianças entre zero e 72 meses pertencentes à área de abrangência da unidade de saúde.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20839786"/>
              </p:ext>
            </p:extLst>
          </p:nvPr>
        </p:nvGraphicFramePr>
        <p:xfrm>
          <a:off x="467544" y="3645024"/>
          <a:ext cx="4738464" cy="292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08104" y="3573016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44 crianças (28,2%)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89 crianças (57,1%)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129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(82,7%) </a:t>
            </a:r>
            <a:r>
              <a:rPr lang="pt-BR" sz="1400" b="1" u="sng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Meta alcançada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Quarto mês: 163 crianças (100%)</a:t>
            </a: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Melhorar a qualidade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atenç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à sa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úde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criança.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 primeira consulta na primeira semana de vida para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das crianças cadastradas.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652120" y="3284984"/>
            <a:ext cx="3250704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17 crianças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(38,6%)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 38 crianças (42,7%)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 63 crianças </a:t>
            </a:r>
            <a:r>
              <a:rPr lang="pt-BR" sz="16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6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48,8%)</a:t>
            </a:r>
            <a:endParaRPr lang="pt-BR" sz="16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>
              <a:lnSpc>
                <a:spcPct val="150000"/>
              </a:lnSpc>
            </a:pPr>
            <a:r>
              <a:rPr lang="pt-BR" sz="16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Quarto mês: 97 crianças (59,5%)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92467"/>
              </p:ext>
            </p:extLst>
          </p:nvPr>
        </p:nvGraphicFramePr>
        <p:xfrm>
          <a:off x="539552" y="3429000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6136" y="5013176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solidFill>
                  <a:srgbClr val="FF6600"/>
                </a:solidFill>
              </a:rPr>
              <a:t>Dificuldade</a:t>
            </a:r>
            <a:r>
              <a:rPr lang="en-US" sz="1400" b="1" dirty="0" smtClean="0">
                <a:solidFill>
                  <a:srgbClr val="FF6600"/>
                </a:solidFill>
              </a:rPr>
              <a:t>: </a:t>
            </a:r>
            <a:r>
              <a:rPr lang="en-US" sz="1400" dirty="0" err="1" smtClean="0"/>
              <a:t>Baixa</a:t>
            </a:r>
            <a:r>
              <a:rPr lang="en-US" sz="1400" dirty="0" smtClean="0"/>
              <a:t> </a:t>
            </a:r>
            <a:r>
              <a:rPr lang="en-US" sz="1400" dirty="0" err="1" smtClean="0"/>
              <a:t>ades</a:t>
            </a:r>
            <a:r>
              <a:rPr lang="en-US" sz="1400" dirty="0" err="1" smtClean="0"/>
              <a:t>ão</a:t>
            </a:r>
            <a:r>
              <a:rPr lang="en-US" sz="1400" dirty="0" smtClean="0"/>
              <a:t>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As mães possuem hábito de levar seus filhos na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unidade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geralmente com problema de saúde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agudo.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Atendimento cl</a:t>
            </a:r>
            <a:r>
              <a:rPr lang="pt-BR" dirty="0" smtClean="0"/>
              <a:t>ínico de RN</a:t>
            </a:r>
            <a:endParaRPr lang="pt-BR" dirty="0"/>
          </a:p>
        </p:txBody>
      </p:sp>
      <p:pic>
        <p:nvPicPr>
          <p:cNvPr id="1026" name="Picture 2" descr="C:\Users\yosvani\Pictures\Camera\20150317_103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609596" cy="42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582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Melhorar a qualidade de atenç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à sa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úde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criança.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</a:rPr>
              <a:t>Meta </a:t>
            </a:r>
            <a:r>
              <a:rPr lang="pt-BR" sz="2000" b="1" dirty="0">
                <a:solidFill>
                  <a:srgbClr val="FF0000"/>
                </a:solidFill>
              </a:rPr>
              <a:t>2.2: </a:t>
            </a:r>
            <a:r>
              <a:rPr lang="pt-BR" sz="2000" dirty="0"/>
              <a:t>Monitorar o crescimento em 100% das crianças.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Meta </a:t>
            </a:r>
            <a:r>
              <a:rPr lang="pt-BR" sz="2000" b="1" dirty="0">
                <a:solidFill>
                  <a:srgbClr val="FF0000"/>
                </a:solidFill>
              </a:rPr>
              <a:t>2.3: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Monitorar 100% das crianças com déficit de peso. 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Meta 2.4: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Monitorar 100% das crianças com excesso de peso.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Meta 2.5: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Monitorar o desenvolvimento em 100% das crianças.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Meta 2.6: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Vacinar 100% das crianças de acordo com a idade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 essas metas alcançamos 100% das crianças cadastradas em todos os meses da intervenç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ão.</a:t>
            </a:r>
            <a:endParaRPr lang="pt-B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35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de atenção à saúde da criança.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2.7: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suplementação de ferro em 100% das crianças de 6 a 24 meses.</a:t>
            </a:r>
            <a:endParaRPr lang="pt-BR" sz="2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652120" y="3717032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19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(94,7%)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38 crianças (97,4%)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60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(100 %)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Quarto mês: 65 crianças (100 %)</a:t>
            </a:r>
          </a:p>
          <a:p>
            <a:pPr marL="173038" indent="-173038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62383"/>
              </p:ext>
            </p:extLst>
          </p:nvPr>
        </p:nvGraphicFramePr>
        <p:xfrm>
          <a:off x="571472" y="3500438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de atenção à saúde da criança.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2.8: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triagem auditiva em 100% das crianças.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652120" y="3717032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44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(2,3%)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89 crianças (2,2%)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129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(1,6%)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Quarto mês: 163 crianças (1,2%)</a:t>
            </a:r>
          </a:p>
          <a:p>
            <a:pPr marL="173038" indent="-173038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766417"/>
              </p:ext>
            </p:extLst>
          </p:nvPr>
        </p:nvGraphicFramePr>
        <p:xfrm>
          <a:off x="539552" y="3140968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6864" cy="4857784"/>
          </a:xfrm>
        </p:spPr>
        <p:txBody>
          <a:bodyPr>
            <a:noAutofit/>
          </a:bodyPr>
          <a:lstStyle/>
          <a:p>
            <a:pPr lvl="0" fontAlgn="base">
              <a:lnSpc>
                <a:spcPct val="110000"/>
              </a:lnSpc>
              <a:spcAft>
                <a:spcPct val="0"/>
              </a:spcAft>
            </a:pPr>
            <a:r>
              <a:rPr lang="pt-BR" sz="3600" b="1" u="sng" dirty="0" smtClean="0">
                <a:solidFill>
                  <a:srgbClr val="FF0000"/>
                </a:solidFill>
                <a:latin typeface="Arial"/>
                <a:cs typeface="Arial"/>
              </a:rPr>
              <a:t>Sumário: </a:t>
            </a:r>
            <a:r>
              <a:rPr lang="pt-BR" sz="3600" u="sng" dirty="0" smtClean="0">
                <a:solidFill>
                  <a:srgbClr val="FF0000"/>
                </a:solidFill>
                <a:latin typeface="Berlin Sans FB" pitchFamily="34" charset="0"/>
                <a:cs typeface="Arial" charset="0"/>
              </a:rPr>
              <a:t/>
            </a:r>
            <a:br>
              <a:rPr lang="pt-BR" sz="3600" u="sng" dirty="0" smtClean="0">
                <a:solidFill>
                  <a:srgbClr val="FF0000"/>
                </a:solidFill>
                <a:latin typeface="Berlin Sans FB" pitchFamily="34" charset="0"/>
                <a:cs typeface="Arial" charset="0"/>
              </a:rPr>
            </a:b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/>
            </a:r>
            <a:b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</a:b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>Introdução</a:t>
            </a:r>
            <a:b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>Objetivo Geral</a:t>
            </a:r>
            <a:b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pt-BR" sz="2800" dirty="0" smtClean="0">
                <a:solidFill>
                  <a:prstClr val="black"/>
                </a:solidFill>
                <a:latin typeface="Arial"/>
                <a:cs typeface="Arial"/>
              </a:rPr>
              <a:t>Metodologia</a:t>
            </a: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pt-BR" sz="2800" dirty="0" smtClean="0">
                <a:solidFill>
                  <a:prstClr val="black"/>
                </a:solidFill>
                <a:latin typeface="Arial"/>
                <a:cs typeface="Arial"/>
              </a:rPr>
              <a:t>Objetivos específicos, Metas </a:t>
            </a:r>
            <a:r>
              <a:rPr lang="pt-BR" sz="28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pt-BR" sz="2800" dirty="0" smtClean="0">
                <a:solidFill>
                  <a:prstClr val="black"/>
                </a:solidFill>
                <a:latin typeface="Arial"/>
                <a:cs typeface="Arial"/>
              </a:rPr>
              <a:t>Resultados</a:t>
            </a: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>Discussão</a:t>
            </a:r>
            <a:b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pt-BR" sz="2800" dirty="0">
                <a:solidFill>
                  <a:prstClr val="black"/>
                </a:solidFill>
                <a:latin typeface="Arial"/>
                <a:cs typeface="Arial"/>
              </a:rPr>
              <a:t>Reflexão Crítica</a:t>
            </a:r>
            <a:r>
              <a:rPr lang="pt-BR" sz="3600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pt-BR" sz="3600" dirty="0">
                <a:solidFill>
                  <a:prstClr val="black"/>
                </a:solidFill>
                <a:latin typeface="Arial"/>
                <a:cs typeface="Arial"/>
              </a:rPr>
            </a:br>
            <a:endParaRPr lang="pt-BR"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de atenção à saúde da criança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2.9: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teste do pezinho em 100% das crianças até 7 dias de vida.</a:t>
            </a:r>
            <a:endParaRPr lang="pt-BR" sz="2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08104" y="3717032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44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(90,6%)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89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(90,5%)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129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(90,3)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Quarto mês: 163 crianças (93,9%)</a:t>
            </a:r>
          </a:p>
          <a:p>
            <a:pPr marL="173038" indent="-173038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43525"/>
              </p:ext>
            </p:extLst>
          </p:nvPr>
        </p:nvGraphicFramePr>
        <p:xfrm>
          <a:off x="571472" y="3500438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de atenção à saúde da criança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2.10: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das crianças de 6 e 72 meses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08104" y="3717032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31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(77,4%)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67 crianças (86,6%)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100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(89%)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Quarto mês: 133 crianças (91,7%)</a:t>
            </a:r>
          </a:p>
          <a:p>
            <a:pPr marL="173038" indent="-173038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720811"/>
              </p:ext>
            </p:extLst>
          </p:nvPr>
        </p:nvGraphicFramePr>
        <p:xfrm>
          <a:off x="571472" y="3500438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de atenção à saúde da criança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2.11: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primeira consulta odontológica para 100% das crianças de 6 a 72 meses de idade 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08104" y="3717032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12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(38,7%)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24 crianças (35,8%)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40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(40,0 %)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Quarto mês: </a:t>
            </a: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47 crianças </a:t>
            </a: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(35,3%)</a:t>
            </a:r>
          </a:p>
          <a:p>
            <a:pPr marL="173038" indent="-173038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659639"/>
              </p:ext>
            </p:extLst>
          </p:nvPr>
        </p:nvGraphicFramePr>
        <p:xfrm>
          <a:off x="571472" y="3500438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582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340768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Objetivo 3. </a:t>
            </a:r>
            <a:r>
              <a:rPr lang="pt-BR" sz="6400" dirty="0">
                <a:latin typeface="Arial"/>
                <a:cs typeface="Arial"/>
              </a:rPr>
              <a:t>Melhorar a adesão ao Programa de Saúde da criança.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Meta 3.1: </a:t>
            </a:r>
            <a:r>
              <a:rPr lang="pt-BR" sz="6400" dirty="0">
                <a:latin typeface="Arial"/>
                <a:cs typeface="Arial"/>
              </a:rPr>
              <a:t>Fazer busca ativa de 100% das crianças faltosas às consultas.</a:t>
            </a:r>
          </a:p>
          <a:p>
            <a:pPr marL="0" indent="0">
              <a:buNone/>
            </a:pPr>
            <a:r>
              <a:rPr lang="pt-BR" sz="64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Objetivo 4. </a:t>
            </a:r>
            <a:r>
              <a:rPr lang="pt-BR" sz="6400" dirty="0">
                <a:latin typeface="Arial"/>
                <a:cs typeface="Arial"/>
              </a:rPr>
              <a:t>Melhorar o registro das informações.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Meta 4.1: </a:t>
            </a:r>
            <a:r>
              <a:rPr lang="pt-BR" sz="6400" dirty="0">
                <a:latin typeface="Arial"/>
                <a:cs typeface="Arial"/>
              </a:rPr>
              <a:t>Manter registro na ficha espelho de saúde da criança/ vacinação de 100% das crianças que consultam no serviço.</a:t>
            </a:r>
          </a:p>
          <a:p>
            <a:pPr marL="0" indent="0">
              <a:buNone/>
            </a:pPr>
            <a:r>
              <a:rPr lang="pt-BR" sz="64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Objetivo 5. </a:t>
            </a:r>
            <a:r>
              <a:rPr lang="pt-BR" sz="6400" dirty="0">
                <a:latin typeface="Arial"/>
                <a:cs typeface="Arial"/>
              </a:rPr>
              <a:t>Mapear as crianças de risco pertencentes a área de abrangência.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Meta 5.1</a:t>
            </a:r>
            <a:r>
              <a:rPr lang="pt-BR" sz="6400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pt-BR" sz="6400" dirty="0" smtClean="0">
                <a:latin typeface="Arial"/>
                <a:cs typeface="Arial"/>
              </a:rPr>
              <a:t>Realizar </a:t>
            </a:r>
            <a:r>
              <a:rPr lang="pt-BR" sz="6400" dirty="0">
                <a:latin typeface="Arial"/>
                <a:cs typeface="Arial"/>
              </a:rPr>
              <a:t>avaliação de risco em 100% das crianças cadastradas no programa</a:t>
            </a:r>
            <a:r>
              <a:rPr lang="pt-BR" sz="64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pt-BR" sz="6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Objetivo 6. </a:t>
            </a:r>
            <a:r>
              <a:rPr lang="pt-BR" sz="6400" dirty="0" smtClean="0">
                <a:latin typeface="Arial"/>
                <a:cs typeface="Arial"/>
              </a:rPr>
              <a:t>Promover a saúde </a:t>
            </a:r>
            <a:r>
              <a:rPr lang="pt-BR" sz="6400" dirty="0">
                <a:latin typeface="Arial"/>
                <a:cs typeface="Arial"/>
              </a:rPr>
              <a:t>das crianças</a:t>
            </a:r>
            <a:r>
              <a:rPr lang="pt-BR" sz="64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Meta 6.1: </a:t>
            </a:r>
            <a:r>
              <a:rPr lang="pt-BR" sz="6400" dirty="0">
                <a:latin typeface="Arial"/>
                <a:cs typeface="Arial"/>
              </a:rPr>
              <a:t>Dar orientações para prevenir acidentes na infância em 100% das consultas de saúde da criança.</a:t>
            </a:r>
          </a:p>
          <a:p>
            <a:pPr marL="0" indent="0">
              <a:buNone/>
            </a:pPr>
            <a:r>
              <a:rPr lang="pt-BR" sz="6400" b="1" dirty="0" smtClean="0">
                <a:solidFill>
                  <a:srgbClr val="FF0000"/>
                </a:solidFill>
                <a:latin typeface="Arial"/>
                <a:cs typeface="Arial"/>
              </a:rPr>
              <a:t>Meta </a:t>
            </a: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6.3</a:t>
            </a:r>
            <a:r>
              <a:rPr lang="pt-BR" sz="6400" dirty="0">
                <a:latin typeface="Arial"/>
                <a:cs typeface="Arial"/>
              </a:rPr>
              <a:t>: Fornecer orientações nutricionais de acordo com a faixa etária para 100% das crianças.</a:t>
            </a:r>
          </a:p>
          <a:p>
            <a:pPr marL="0" indent="0">
              <a:buNone/>
            </a:pPr>
            <a:r>
              <a:rPr lang="pt-BR" sz="6400" b="1" dirty="0">
                <a:solidFill>
                  <a:srgbClr val="FF0000"/>
                </a:solidFill>
                <a:latin typeface="Arial"/>
                <a:cs typeface="Arial"/>
              </a:rPr>
              <a:t>Meta 6.4: </a:t>
            </a:r>
            <a:r>
              <a:rPr lang="pt-BR" sz="6400" dirty="0">
                <a:latin typeface="Arial"/>
                <a:cs typeface="Arial"/>
              </a:rPr>
              <a:t>Fornecer orientações sobre higiene bucal, etiologia e prevenção de cárie para 100% das crianças de acordo com a faixa etária</a:t>
            </a:r>
            <a:r>
              <a:rPr lang="pt-BR" sz="64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r>
              <a:rPr lang="pt-BR" sz="74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sz="7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 esses objetivos e metas alcançamos 100% das crianças cadastradas em todos os meses da intervenç</a:t>
            </a:r>
            <a:r>
              <a:rPr lang="pt-BR" sz="7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ão.</a:t>
            </a:r>
            <a:endParaRPr lang="pt-BR" sz="7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02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8204" cy="129614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ESPECÍFICOS/METAS E RESULTADOS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Promover a saúde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Colocar 100% das crianças para mamar durante a primeira consulta.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652120" y="3501008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16 crianças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(36,4%)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Segundo mês: 39 crianças (43,8%) 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Terceiro mês: 52 crianças </a:t>
            </a:r>
            <a:r>
              <a:rPr lang="pt-BR" sz="1400" b="1" dirty="0" smtClean="0">
                <a:solidFill>
                  <a:srgbClr val="0AA611"/>
                </a:solidFill>
                <a:latin typeface="Arial" pitchFamily="34" charset="0"/>
                <a:cs typeface="Arial" pitchFamily="34" charset="0"/>
              </a:rPr>
              <a:t>(40,3%)</a:t>
            </a:r>
          </a:p>
          <a:p>
            <a:pPr marL="173038" indent="-173038">
              <a:lnSpc>
                <a:spcPct val="150000"/>
              </a:lnSpc>
            </a:pPr>
            <a:r>
              <a:rPr lang="pt-BR" sz="1400" b="1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Quarto mês: 56 crianças (34,3%)</a:t>
            </a:r>
          </a:p>
          <a:p>
            <a:pPr marL="173038" indent="-173038">
              <a:lnSpc>
                <a:spcPct val="150000"/>
              </a:lnSpc>
            </a:pPr>
            <a:endParaRPr lang="pt-BR" sz="1400" b="1" dirty="0" smtClean="0">
              <a:solidFill>
                <a:srgbClr val="558ED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AA61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082383"/>
              </p:ext>
            </p:extLst>
          </p:nvPr>
        </p:nvGraphicFramePr>
        <p:xfrm>
          <a:off x="571472" y="3500438"/>
          <a:ext cx="4929222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Visita domiciliar a RN</a:t>
            </a:r>
            <a:endParaRPr lang="pt-BR" dirty="0"/>
          </a:p>
        </p:txBody>
      </p:sp>
      <p:pic>
        <p:nvPicPr>
          <p:cNvPr id="2050" name="Picture 2" descr="C:\Users\yosvani\Pictures\20150618_151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03497" y="1060999"/>
            <a:ext cx="4094192" cy="551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BR" sz="4000" u="sng" dirty="0" smtClean="0">
                <a:latin typeface="Arial" pitchFamily="34" charset="0"/>
                <a:cs typeface="Arial" pitchFamily="34" charset="0"/>
              </a:rPr>
              <a:t>Importância para a </a:t>
            </a: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EQUIPE: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 smtClean="0">
                <a:latin typeface="Arial" panose="020B0604020202020204" pitchFamily="34" charset="0"/>
                <a:cs typeface="Arial" pitchFamily="34" charset="0"/>
              </a:rPr>
              <a:t>Promoveu o trabalho integrado da médica, enfermeira, dentista e pessoal da recepção;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 smtClean="0">
                <a:latin typeface="Arial" panose="020B0604020202020204" pitchFamily="34" charset="0"/>
                <a:cs typeface="Arial" pitchFamily="34" charset="0"/>
              </a:rPr>
              <a:t>Maior vínculo com os pais/crianças;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 smtClean="0">
                <a:latin typeface="Arial" panose="020B0604020202020204" pitchFamily="34" charset="0"/>
                <a:cs typeface="Arial" pitchFamily="34" charset="0"/>
              </a:rPr>
              <a:t>Qualificação da equipe pelo protocolo;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 smtClean="0">
                <a:latin typeface="Arial" panose="020B0604020202020204" pitchFamily="34" charset="0"/>
                <a:cs typeface="Arial" pitchFamily="34" charset="0"/>
              </a:rPr>
              <a:t>Melhoria do trabalho em equipe multiprofissional (mais união);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pt-BR" sz="2800" u="sng" dirty="0" smtClean="0">
                <a:latin typeface="Arial"/>
                <a:cs typeface="Arial"/>
              </a:rPr>
              <a:t>Importância da intervenção para o</a:t>
            </a:r>
            <a:r>
              <a:rPr lang="pt-BR" sz="2800" dirty="0" smtClean="0">
                <a:latin typeface="Arial"/>
                <a:cs typeface="Arial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SERVIÇO:</a:t>
            </a:r>
          </a:p>
          <a:p>
            <a:endParaRPr lang="pt-BR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Organização do processo de trabalho;</a:t>
            </a: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Identificação de indicadores de saúde;</a:t>
            </a: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Melhoria do agendamento das consultas;</a:t>
            </a: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Melhoria dos registros;</a:t>
            </a: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Atendimento prioritário para crianças;</a:t>
            </a: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Alcance de objetivos e metas.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pt-BR" sz="2600" u="sng" dirty="0" smtClean="0">
                <a:latin typeface="Arial"/>
                <a:cs typeface="Arial"/>
              </a:rPr>
              <a:t>Importância da intervenção para </a:t>
            </a:r>
            <a:r>
              <a:rPr lang="pt-BR" sz="2600" u="sng" dirty="0" smtClean="0">
                <a:latin typeface="Arial"/>
                <a:cs typeface="Arial"/>
              </a:rPr>
              <a:t>a</a:t>
            </a:r>
            <a:r>
              <a:rPr lang="pt-BR" sz="2600" dirty="0">
                <a:latin typeface="Arial"/>
                <a:cs typeface="Arial"/>
              </a:rPr>
              <a:t> </a:t>
            </a:r>
            <a:r>
              <a:rPr lang="pt-B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COMUNIDADE</a:t>
            </a:r>
            <a:r>
              <a:rPr lang="pt-B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  <a:p>
            <a:endParaRPr lang="pt-BR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Melhoria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assistência;</a:t>
            </a:r>
            <a:endParaRPr lang="pt-B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Aumento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cobertura;</a:t>
            </a: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Aumento da satisfação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atendimento;</a:t>
            </a: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Promoção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pt-BR" sz="2400" dirty="0" smtClean="0">
                <a:latin typeface="Arial"/>
                <a:cs typeface="Arial"/>
              </a:rPr>
              <a:t>;</a:t>
            </a: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Prevenção de doenças;</a:t>
            </a: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Diagnóstico e tratamento precoce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pt-B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pt-BR" sz="2400" dirty="0" smtClean="0">
              <a:latin typeface="Arial"/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688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/>
                <a:cs typeface="Arial"/>
              </a:rPr>
              <a:t>Discussão</a:t>
            </a:r>
            <a:endParaRPr lang="pt-BR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ações da intervenção estão incorporadas na rotina do serviço na USF;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envolvimento da equipe, gestores e comunidade reforçam a continuação das ações no intuito de atingir futuras metas.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/>
                <a:cs typeface="Arial"/>
              </a:rPr>
              <a:t>Introdução</a:t>
            </a:r>
            <a:endParaRPr lang="pt-BR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1614485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3568" y="1772816"/>
            <a:ext cx="742955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A taxa de mortalidade infantil diminuiu muito nas últimas décadas no Brasil. Graças às ações de diminuição da pobreza, ampliação da cobertura da Estratégia Saúde da Família e a outros fatores.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 óbitos infantis diminuíram de 47,1 a cada mil nascidos vivos, em 1990, para 15,6 em 2010.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					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IBGE, 2010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REFLEXÃO CRÍTICA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O conhecimento adquirido por meio do AVA forneceu ferramentas para melhorar o serviço na USF</a:t>
            </a:r>
            <a:r>
              <a:rPr lang="pt-BR" sz="2400" dirty="0">
                <a:latin typeface="Arial"/>
                <a:cs typeface="Arial"/>
              </a:rPr>
              <a:t>;</a:t>
            </a:r>
            <a:endParaRPr lang="pt-B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pt-B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Aperfeiçoamento de conhecimento clínico, sobre o SUS e Estratégia Saúde da Família; </a:t>
            </a:r>
          </a:p>
          <a:p>
            <a:pPr>
              <a:buFont typeface="Wingdings" charset="2"/>
              <a:buChar char="§"/>
            </a:pPr>
            <a:endParaRPr lang="pt-B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pt-BR" sz="2400" dirty="0" smtClean="0">
                <a:latin typeface="Arial"/>
                <a:cs typeface="Arial"/>
              </a:rPr>
              <a:t>Estimulou a aprendizagem da escrita do idioma português;</a:t>
            </a: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Mais facilidade em trabalhar em equipe;</a:t>
            </a:r>
          </a:p>
          <a:p>
            <a:pPr>
              <a:buFont typeface="Wingdings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Interação com a comunidade, com gestores; </a:t>
            </a:r>
          </a:p>
          <a:p>
            <a:pPr>
              <a:buFont typeface="Wingdings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Sensibilização ao tratar nossos pacientes;</a:t>
            </a:r>
          </a:p>
          <a:p>
            <a:pPr>
              <a:buFont typeface="Wingdings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Mais satisfação em trabalhar na Saúde da Família.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§"/>
            </a:pPr>
            <a:endParaRPr lang="pt-BR" sz="2400" dirty="0" smtClean="0">
              <a:latin typeface="Arial"/>
              <a:cs typeface="Arial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MUITO OBRIGADO! </a:t>
            </a:r>
            <a:endParaRPr lang="pt-BR" dirty="0"/>
          </a:p>
        </p:txBody>
      </p:sp>
      <p:pic>
        <p:nvPicPr>
          <p:cNvPr id="4" name="Image1" descr="C:\Users\yosvani\Pictures\Camera\20150520_11204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/>
                <a:cs typeface="Arial"/>
              </a:rPr>
              <a:t>Introdução</a:t>
            </a:r>
            <a:endParaRPr lang="pt-BR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5001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u="sng" dirty="0" smtClean="0">
                <a:solidFill>
                  <a:srgbClr val="FF0000"/>
                </a:solidFill>
                <a:latin typeface="Arial"/>
                <a:cs typeface="Arial"/>
              </a:rPr>
              <a:t>IMPORTÂNCIA DA AÇÃO PROGRAMÁTICA</a:t>
            </a:r>
            <a:endParaRPr lang="pt-BR" sz="2600" b="1" dirty="0">
              <a:solidFill>
                <a:srgbClr val="4F271C">
                  <a:satMod val="130000"/>
                </a:srgb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pt-BR" sz="2600" dirty="0" smtClean="0">
              <a:latin typeface="Arial"/>
              <a:cs typeface="Arial"/>
            </a:endParaRPr>
          </a:p>
          <a:p>
            <a:r>
              <a:rPr lang="pt-BR" sz="2000" dirty="0" smtClean="0">
                <a:latin typeface="Arial"/>
                <a:cs typeface="Arial"/>
              </a:rPr>
              <a:t>A Estratégia Saúde da Família  é a principal porta de entrada do SUS</a:t>
            </a:r>
            <a:r>
              <a:rPr lang="pt-BR" sz="2000" dirty="0">
                <a:latin typeface="Arial"/>
                <a:cs typeface="Arial"/>
              </a:rPr>
              <a:t>;</a:t>
            </a:r>
            <a:endParaRPr lang="pt-BR" sz="2000" dirty="0" smtClean="0">
              <a:latin typeface="Arial"/>
              <a:cs typeface="Arial"/>
            </a:endParaRPr>
          </a:p>
          <a:p>
            <a:endParaRPr lang="pt-BR" sz="2000" dirty="0" smtClean="0">
              <a:latin typeface="Arial"/>
              <a:cs typeface="Arial"/>
            </a:endParaRPr>
          </a:p>
          <a:p>
            <a:r>
              <a:rPr lang="pt-BR" sz="2000" dirty="0" smtClean="0">
                <a:latin typeface="Arial"/>
                <a:cs typeface="Arial"/>
              </a:rPr>
              <a:t>Possibilita a promoção da saúde, prevenção de doenças, diagnóstico/ tratamento precoce, aumento de cobertura e adesão da puericultura</a:t>
            </a:r>
            <a:r>
              <a:rPr lang="pt-BR" sz="2000" dirty="0">
                <a:latin typeface="Arial"/>
                <a:cs typeface="Arial"/>
              </a:rPr>
              <a:t>;</a:t>
            </a:r>
            <a:endParaRPr lang="pt-BR" sz="2000" dirty="0" smtClean="0">
              <a:latin typeface="Arial"/>
              <a:cs typeface="Arial"/>
            </a:endParaRPr>
          </a:p>
          <a:p>
            <a:endParaRPr lang="pt-BR" sz="2000" dirty="0" smtClean="0">
              <a:latin typeface="Arial"/>
              <a:cs typeface="Arial"/>
            </a:endParaRPr>
          </a:p>
          <a:p>
            <a:r>
              <a:rPr lang="pt-BR" sz="2000" dirty="0" smtClean="0">
                <a:latin typeface="Arial"/>
                <a:cs typeface="Arial"/>
              </a:rPr>
              <a:t>Necessidade de organizar o processo de trabalho, qualificar o atendimento e melhorar a adesão.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Codajás/AM</a:t>
            </a:r>
            <a:r>
              <a:rPr lang="pt-BR" sz="3000" dirty="0" smtClean="0"/>
              <a:t>: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26.242 habitantes (IBGE, 2014)</a:t>
            </a:r>
            <a:endParaRPr lang="pt-BR" sz="3000" dirty="0"/>
          </a:p>
        </p:txBody>
      </p:sp>
      <p:pic>
        <p:nvPicPr>
          <p:cNvPr id="4" name="Picture 3" descr="C:\Users\User\Pictures\codajas-rio-solimoes-a-esquer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7211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cs typeface="Arial"/>
              </a:rPr>
              <a:t>Introdução</a:t>
            </a:r>
            <a:endParaRPr lang="pt-BR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"/>
                <a:cs typeface="Arial"/>
              </a:rPr>
              <a:t>USF: Raimunda Dantas </a:t>
            </a:r>
          </a:p>
          <a:p>
            <a:pPr>
              <a:buNone/>
            </a:pPr>
            <a:endParaRPr lang="pt-BR" sz="2600" b="1" dirty="0" smtClean="0">
              <a:latin typeface="Arial"/>
              <a:cs typeface="Arial"/>
            </a:endParaRPr>
          </a:p>
          <a:p>
            <a:pPr algn="just"/>
            <a:r>
              <a:rPr lang="pt-BR" sz="5100" dirty="0" smtClean="0">
                <a:solidFill>
                  <a:prstClr val="black"/>
                </a:solidFill>
                <a:latin typeface="Arial"/>
                <a:cs typeface="Arial"/>
              </a:rPr>
              <a:t>Área de abrangência: Urbana;</a:t>
            </a:r>
          </a:p>
          <a:p>
            <a:pPr algn="just"/>
            <a:endParaRPr lang="pt-BR" sz="5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pt-BR" sz="5100" dirty="0" smtClean="0">
                <a:solidFill>
                  <a:prstClr val="black"/>
                </a:solidFill>
                <a:latin typeface="Arial"/>
                <a:cs typeface="Arial"/>
              </a:rPr>
              <a:t>02 Equipes de Saúde da Família completas;</a:t>
            </a:r>
          </a:p>
          <a:p>
            <a:pPr algn="just"/>
            <a:endParaRPr lang="pt-BR" sz="5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pt-BR" sz="51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pt-BR" sz="5100" dirty="0" smtClean="0">
                <a:latin typeface="Arial"/>
                <a:cs typeface="Arial"/>
              </a:rPr>
              <a:t>opulação da área: 3125 pessoas;</a:t>
            </a:r>
          </a:p>
          <a:p>
            <a:pPr algn="just"/>
            <a:endParaRPr lang="pt-BR" sz="5100" dirty="0" smtClean="0">
              <a:latin typeface="Arial"/>
              <a:cs typeface="Arial"/>
            </a:endParaRPr>
          </a:p>
          <a:p>
            <a:r>
              <a:rPr lang="pt-BR" sz="5100" dirty="0" smtClean="0">
                <a:latin typeface="Arial"/>
                <a:cs typeface="Arial"/>
              </a:rPr>
              <a:t>A unidade está dentro da cidade: Área de abrangência bairro Colônia e Bela Vista;</a:t>
            </a:r>
          </a:p>
          <a:p>
            <a:endParaRPr lang="pt-BR" sz="5100" dirty="0" smtClean="0">
              <a:latin typeface="Arial"/>
              <a:cs typeface="Arial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5100" dirty="0">
                <a:latin typeface="Arial"/>
                <a:cs typeface="Arial"/>
              </a:rPr>
              <a:t>USF tradicional não se faz atividade de ensino completamente remodelada;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5100" dirty="0">
              <a:latin typeface="Arial"/>
              <a:cs typeface="Arial"/>
            </a:endParaRPr>
          </a:p>
          <a:p>
            <a:r>
              <a:rPr lang="pt-BR" sz="5100" dirty="0">
                <a:latin typeface="Arial"/>
                <a:cs typeface="Arial"/>
              </a:rPr>
              <a:t>Climatizada;</a:t>
            </a:r>
          </a:p>
          <a:p>
            <a:endParaRPr lang="pt-BR" sz="5100" dirty="0">
              <a:latin typeface="Arial"/>
              <a:cs typeface="Arial"/>
            </a:endParaRPr>
          </a:p>
          <a:p>
            <a:r>
              <a:rPr lang="pt-BR" sz="5100" dirty="0">
                <a:latin typeface="Arial"/>
                <a:cs typeface="Arial"/>
              </a:rPr>
              <a:t>População alvo : 156 crianças todas residentes em área urbana.</a:t>
            </a:r>
          </a:p>
          <a:p>
            <a:endParaRPr lang="pt-BR" sz="3800" dirty="0" smtClean="0">
              <a:latin typeface="Arial"/>
              <a:cs typeface="Arial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USF Raimunda Dantas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1" descr="C:\Users\yosvani\Documents\My Bluetooth\20150724_09111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628800"/>
            <a:ext cx="5393572" cy="43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  <a:latin typeface="Arial"/>
                <a:cs typeface="Arial"/>
              </a:rPr>
              <a:t>Antes da intervenção</a:t>
            </a:r>
            <a:endParaRPr lang="pt-BR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Não conhecia indicadores;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Puericultura não seguia protocolos;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nos registros;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Baixa adesão;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Baixa cobertura;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Pouca promoção da saúde;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Pouca prevenção de doenças;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Pais só procuram o dentista quando já está com problema agudo instalado;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maioria das mães levam as crianças à consulta médica quando ficam doentes.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/>
                <a:cs typeface="Arial"/>
              </a:rPr>
              <a:t>Objetivo geral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Melhoria da atenção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 saúde da crianças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marL="0" indent="0"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zero a 72 meses de idade na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USF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Raimunda Dantas, Município Codajás, AM.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1469</Words>
  <Application>Microsoft Macintosh PowerPoint</Application>
  <PresentationFormat>On-screen Show (4:3)</PresentationFormat>
  <Paragraphs>258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do Office</vt:lpstr>
      <vt:lpstr>UNIVERSIDADE ABERTA DO SUS UNIVERSIDADE FEDERAL DE PELOTAS Especialização em Saúde da Família</vt:lpstr>
      <vt:lpstr>Sumário:   Introdução Objetivo Geral Metodologia Objetivos específicos, Metas e Resultados Discussão Reflexão Crítica </vt:lpstr>
      <vt:lpstr>Introdução</vt:lpstr>
      <vt:lpstr>Introdução</vt:lpstr>
      <vt:lpstr>Codajás/AM:  26.242 habitantes (IBGE, 2014)</vt:lpstr>
      <vt:lpstr>Introdução</vt:lpstr>
      <vt:lpstr>USF Raimunda Dantas </vt:lpstr>
      <vt:lpstr>Antes da intervenção</vt:lpstr>
      <vt:lpstr>Objetivo geral</vt:lpstr>
      <vt:lpstr>Metodologia</vt:lpstr>
      <vt:lpstr>Metodologia</vt:lpstr>
      <vt:lpstr>Metodologia</vt:lpstr>
      <vt:lpstr>Logística</vt:lpstr>
      <vt:lpstr>OBJETIVOS ESPECÍFICOS/METAS E RESULTADOS </vt:lpstr>
      <vt:lpstr>OBJETIVOS ESPECÍFICOS/METAS E RESULTADOS </vt:lpstr>
      <vt:lpstr>Atendimento clínico de RN</vt:lpstr>
      <vt:lpstr>PowerPoint Presentation</vt:lpstr>
      <vt:lpstr>OBJETIVOS ESPECÍFICOS/METAS E RESULTADOS </vt:lpstr>
      <vt:lpstr>OBJETIVOS ESPECÍFICOS/METAS E RESULTADOS </vt:lpstr>
      <vt:lpstr>OBJETIVOS ESPECÍFICOS/METAS E RESULTADOS </vt:lpstr>
      <vt:lpstr>OBJETIVOS ESPECÍFICOS/METAS E RESULTADOS </vt:lpstr>
      <vt:lpstr>OBJETIVOS ESPECÍFICOS/METAS E RESULTADOS </vt:lpstr>
      <vt:lpstr>PowerPoint Presentation</vt:lpstr>
      <vt:lpstr>OBJETIVOS ESPECÍFICOS/METAS E RESULTADOS </vt:lpstr>
      <vt:lpstr>Visita domiciliar a RN</vt:lpstr>
      <vt:lpstr>Discussão </vt:lpstr>
      <vt:lpstr>Discussão </vt:lpstr>
      <vt:lpstr>Discussão </vt:lpstr>
      <vt:lpstr>Discussão</vt:lpstr>
      <vt:lpstr>REFLEXÃO CRÍTICA  </vt:lpstr>
      <vt:lpstr>MUITO OBRIGADO!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yosvani</dc:creator>
  <cp:lastModifiedBy>Rosangela de Leon Veleda de Souza</cp:lastModifiedBy>
  <cp:revision>122</cp:revision>
  <dcterms:created xsi:type="dcterms:W3CDTF">2015-08-07T15:27:10Z</dcterms:created>
  <dcterms:modified xsi:type="dcterms:W3CDTF">2015-08-13T13:42:20Z</dcterms:modified>
</cp:coreProperties>
</file>