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7"/>
  </p:notesMasterIdLst>
  <p:sldIdLst>
    <p:sldId id="327" r:id="rId2"/>
    <p:sldId id="257" r:id="rId3"/>
    <p:sldId id="258" r:id="rId4"/>
    <p:sldId id="271" r:id="rId5"/>
    <p:sldId id="272" r:id="rId6"/>
    <p:sldId id="264" r:id="rId7"/>
    <p:sldId id="268" r:id="rId8"/>
    <p:sldId id="269" r:id="rId9"/>
    <p:sldId id="347" r:id="rId10"/>
    <p:sldId id="328" r:id="rId11"/>
    <p:sldId id="329" r:id="rId12"/>
    <p:sldId id="330" r:id="rId13"/>
    <p:sldId id="331" r:id="rId14"/>
    <p:sldId id="279" r:id="rId15"/>
    <p:sldId id="273" r:id="rId16"/>
    <p:sldId id="274" r:id="rId17"/>
    <p:sldId id="275" r:id="rId18"/>
    <p:sldId id="361" r:id="rId19"/>
    <p:sldId id="362" r:id="rId20"/>
    <p:sldId id="363" r:id="rId21"/>
    <p:sldId id="364" r:id="rId22"/>
    <p:sldId id="360" r:id="rId23"/>
    <p:sldId id="332" r:id="rId24"/>
    <p:sldId id="280" r:id="rId25"/>
    <p:sldId id="282" r:id="rId26"/>
    <p:sldId id="284" r:id="rId27"/>
    <p:sldId id="287" r:id="rId28"/>
    <p:sldId id="290" r:id="rId29"/>
    <p:sldId id="292" r:id="rId30"/>
    <p:sldId id="294" r:id="rId31"/>
    <p:sldId id="296" r:id="rId32"/>
    <p:sldId id="299" r:id="rId33"/>
    <p:sldId id="301" r:id="rId34"/>
    <p:sldId id="306" r:id="rId35"/>
    <p:sldId id="333" r:id="rId36"/>
    <p:sldId id="340" r:id="rId37"/>
    <p:sldId id="341" r:id="rId38"/>
    <p:sldId id="342" r:id="rId39"/>
    <p:sldId id="344" r:id="rId40"/>
    <p:sldId id="348" r:id="rId41"/>
    <p:sldId id="337" r:id="rId42"/>
    <p:sldId id="349" r:id="rId43"/>
    <p:sldId id="338" r:id="rId44"/>
    <p:sldId id="339" r:id="rId45"/>
    <p:sldId id="365"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1F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bel%20Suca%20Salas\Downloads\2014_11_06%20CA%20DE%20COLO%20DE%20UTERO%20E%20MAMA%20SEMANA%2011-1180815799-1618911762%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bel%20Suca%20Salas\Downloads\2014_11_06%20CA%20DE%20COLO%20DE%20UTERO%20E%20MAMA%20SEMANA%2011-1180815799-1618911762%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udaimi%20Vera\Documents\2014_11_06%20CA%20DE%20COLO%20DE%20UTERO%20E%20MAMA%20SEMANA%2011-1180815799-1-2023911962%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udaimi%20Vera\Documents\2014_11_06%20CA%20DE%20COLO%20DE%20UTERO%20E%20MAMA%20SEMANA%2011-1180815799-1-2023911962%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udaimi%20Vera\Documents\2014_11_06%20CA%20DE%20COLO%20DE%20UTERO%20E%20MAMA%20SEMANA%2011-1180815799-1-2023911962%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udaimi%20Vera\Documents\2014_11_06%20CA%20DE%20COLO%20DE%20UTERO%20E%20MAMA%20SEMANA%2011-1180815799-1-202391196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Yudaimi%20Vera\Documents\2014_11_06%20CA%20DE%20COLO%20DE%20UTERO%20E%20MAMA%20SEMANA%2011-1180815799-1-2023911962%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Yudaimi%20Vera\Documents\2014_11_06%20CA%20DE%20COLO%20DE%20UTERO%20E%20MAMA%20SEMANA%2011-1180815799-1-2023911962%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rot="0" vert="horz"/>
          <a:lstStyle/>
          <a:p>
            <a:pPr>
              <a:defRPr lang="en-AU"/>
            </a:pPr>
            <a:r>
              <a:rPr lang="pt-BR"/>
              <a:t>Proporção de mulheres entre 25 e 64 anos com exame em dia para detecção precoce do câncer de colo de útero</a:t>
            </a:r>
          </a:p>
        </c:rich>
      </c:tx>
      <c:layout>
        <c:manualLayout>
          <c:xMode val="edge"/>
          <c:yMode val="edge"/>
          <c:x val="8.3938952075435308E-2"/>
          <c:y val="4.0935818520831918E-2"/>
        </c:manualLayout>
      </c:layout>
      <c:spPr>
        <a:noFill/>
        <a:ln w="25400">
          <a:noFill/>
        </a:ln>
      </c:spPr>
    </c:title>
    <c:plotArea>
      <c:layout>
        <c:manualLayout>
          <c:layoutTarget val="inner"/>
          <c:xMode val="edge"/>
          <c:yMode val="edge"/>
          <c:x val="0.12025330391796002"/>
          <c:y val="0.23684303516531544"/>
          <c:w val="0.84177312742571664"/>
          <c:h val="0.62280946284212602"/>
        </c:manualLayout>
      </c:layout>
      <c:barChart>
        <c:barDir val="col"/>
        <c:grouping val="clustered"/>
        <c:ser>
          <c:idx val="0"/>
          <c:order val="0"/>
          <c:tx>
            <c:strRef>
              <c:f>Indicadores!$C$5</c:f>
              <c:strCache>
                <c:ptCount val="1"/>
                <c:pt idx="0">
                  <c:v>Proporção de mulheres entre 25 e 64 anos com exame em dia para detecção precoce do câncer de colo de útero</c:v>
                </c:pt>
              </c:strCache>
            </c:strRef>
          </c:tx>
          <c:spPr>
            <a:gradFill>
              <a:gsLst>
                <a:gs pos="0">
                  <a:srgbClr val="9BC1FF"/>
                </a:gs>
                <a:gs pos="100000">
                  <a:srgbClr val="3F80CD"/>
                </a:gs>
              </a:gsLst>
              <a:lin ang="5400000"/>
            </a:gradFill>
            <a:ln w="25400">
              <a:noFill/>
            </a:ln>
          </c:spPr>
          <c:dLbls>
            <c:txPr>
              <a:bodyPr/>
              <a:lstStyle/>
              <a:p>
                <a:pPr>
                  <a:defRPr lang="en-AU"/>
                </a:pPr>
                <a:endParaRPr lang="pt-BR"/>
              </a:p>
            </c:txPr>
            <c:showVal val="1"/>
          </c:dLbls>
          <c:cat>
            <c:strRef>
              <c:f>Indicadores!$D$4:$G$4</c:f>
              <c:strCache>
                <c:ptCount val="4"/>
                <c:pt idx="0">
                  <c:v>Mês 1</c:v>
                </c:pt>
                <c:pt idx="1">
                  <c:v>Mês 2</c:v>
                </c:pt>
                <c:pt idx="2">
                  <c:v>Mês 3</c:v>
                </c:pt>
                <c:pt idx="3">
                  <c:v>Mês 4</c:v>
                </c:pt>
              </c:strCache>
            </c:strRef>
          </c:cat>
          <c:val>
            <c:numRef>
              <c:f>Indicadores!$D$5:$G$5</c:f>
              <c:numCache>
                <c:formatCode>0.0%</c:formatCode>
                <c:ptCount val="4"/>
                <c:pt idx="0">
                  <c:v>0.12387387387387402</c:v>
                </c:pt>
                <c:pt idx="1">
                  <c:v>0.27477477477478052</c:v>
                </c:pt>
                <c:pt idx="2">
                  <c:v>0.38513513513513514</c:v>
                </c:pt>
                <c:pt idx="3">
                  <c:v>0</c:v>
                </c:pt>
              </c:numCache>
            </c:numRef>
          </c:val>
        </c:ser>
        <c:axId val="58936704"/>
        <c:axId val="58995840"/>
      </c:barChart>
      <c:catAx>
        <c:axId val="58936704"/>
        <c:scaling>
          <c:orientation val="minMax"/>
        </c:scaling>
        <c:axPos val="b"/>
        <c:numFmt formatCode="General" sourceLinked="1"/>
        <c:tickLblPos val="nextTo"/>
        <c:spPr>
          <a:ln w="3175">
            <a:solidFill>
              <a:srgbClr val="808080"/>
            </a:solidFill>
            <a:prstDash val="solid"/>
          </a:ln>
        </c:spPr>
        <c:txPr>
          <a:bodyPr rot="0"/>
          <a:lstStyle/>
          <a:p>
            <a:pPr>
              <a:defRPr lang="en-AU"/>
            </a:pPr>
            <a:endParaRPr lang="pt-BR"/>
          </a:p>
        </c:txPr>
        <c:crossAx val="58995840"/>
        <c:crosses val="autoZero"/>
        <c:lblAlgn val="ctr"/>
        <c:lblOffset val="100"/>
      </c:catAx>
      <c:valAx>
        <c:axId val="58995840"/>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a:lstStyle/>
          <a:p>
            <a:pPr>
              <a:defRPr lang="en-AU"/>
            </a:pPr>
            <a:endParaRPr lang="pt-BR"/>
          </a:p>
        </c:txPr>
        <c:crossAx val="58936704"/>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400" b="0" i="0" u="none" strike="noStrike">
          <a:solidFill>
            <a:schemeClr val="tx1"/>
          </a:solidFill>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rot="0" vert="horz"/>
          <a:lstStyle/>
          <a:p>
            <a:pPr>
              <a:defRPr lang="en-AU"/>
            </a:pPr>
            <a:r>
              <a:rPr lang="pt-BR"/>
              <a:t>Proporção de mulheres entre 50 e 69 anos com exame em dia para detecção precoce de câncer de mama</a:t>
            </a:r>
          </a:p>
        </c:rich>
      </c:tx>
      <c:layout>
        <c:manualLayout>
          <c:xMode val="edge"/>
          <c:yMode val="edge"/>
          <c:x val="0.10078976643198022"/>
          <c:y val="5.4751572792391422E-2"/>
        </c:manualLayout>
      </c:layout>
      <c:spPr>
        <a:noFill/>
        <a:ln w="25400">
          <a:noFill/>
        </a:ln>
      </c:spPr>
    </c:title>
    <c:plotArea>
      <c:layout>
        <c:manualLayout>
          <c:layoutTarget val="inner"/>
          <c:xMode val="edge"/>
          <c:yMode val="edge"/>
          <c:x val="0.11793479942233502"/>
          <c:y val="0.25157754176448732"/>
          <c:w val="0.85055643879173259"/>
          <c:h val="0.56859119596213259"/>
        </c:manualLayout>
      </c:layout>
      <c:barChart>
        <c:barDir val="col"/>
        <c:grouping val="clustered"/>
        <c:ser>
          <c:idx val="0"/>
          <c:order val="0"/>
          <c:tx>
            <c:strRef>
              <c:f>Indicadores!$C$10</c:f>
              <c:strCache>
                <c:ptCount val="1"/>
                <c:pt idx="0">
                  <c:v>Proporção de mulheres entre 50 e 69 anos com exame em dia para detecção precoce de câncer de mama</c:v>
                </c:pt>
              </c:strCache>
            </c:strRef>
          </c:tx>
          <c:spPr>
            <a:gradFill>
              <a:gsLst>
                <a:gs pos="0">
                  <a:srgbClr val="9BC1FF"/>
                </a:gs>
                <a:gs pos="100000">
                  <a:srgbClr val="3F80CD"/>
                </a:gs>
              </a:gsLst>
              <a:lin ang="5400000"/>
            </a:gradFill>
            <a:ln w="25400">
              <a:noFill/>
            </a:ln>
          </c:spPr>
          <c:dLbls>
            <c:txPr>
              <a:bodyPr/>
              <a:lstStyle/>
              <a:p>
                <a:pPr>
                  <a:defRPr lang="en-AU"/>
                </a:pPr>
                <a:endParaRPr lang="pt-BR"/>
              </a:p>
            </c:txPr>
            <c:showVal val="1"/>
          </c:dLbls>
          <c:cat>
            <c:strRef>
              <c:f>Indicadores!$D$9:$G$9</c:f>
              <c:strCache>
                <c:ptCount val="4"/>
                <c:pt idx="0">
                  <c:v>Mês 1</c:v>
                </c:pt>
                <c:pt idx="1">
                  <c:v>Mês 2</c:v>
                </c:pt>
                <c:pt idx="2">
                  <c:v>Mês 3</c:v>
                </c:pt>
                <c:pt idx="3">
                  <c:v>Mês 4</c:v>
                </c:pt>
              </c:strCache>
            </c:strRef>
          </c:cat>
          <c:val>
            <c:numRef>
              <c:f>Indicadores!$D$10:$G$10</c:f>
              <c:numCache>
                <c:formatCode>0.0%</c:formatCode>
                <c:ptCount val="4"/>
                <c:pt idx="0">
                  <c:v>0.12258064516129223</c:v>
                </c:pt>
                <c:pt idx="1">
                  <c:v>0.14193548387097377</c:v>
                </c:pt>
                <c:pt idx="2">
                  <c:v>0.29032258064516814</c:v>
                </c:pt>
                <c:pt idx="3">
                  <c:v>0</c:v>
                </c:pt>
              </c:numCache>
            </c:numRef>
          </c:val>
        </c:ser>
        <c:axId val="61867136"/>
        <c:axId val="61868672"/>
      </c:barChart>
      <c:catAx>
        <c:axId val="61867136"/>
        <c:scaling>
          <c:orientation val="minMax"/>
        </c:scaling>
        <c:axPos val="b"/>
        <c:numFmt formatCode="General" sourceLinked="1"/>
        <c:tickLblPos val="nextTo"/>
        <c:spPr>
          <a:ln w="3175">
            <a:solidFill>
              <a:srgbClr val="808080"/>
            </a:solidFill>
            <a:prstDash val="solid"/>
          </a:ln>
        </c:spPr>
        <c:txPr>
          <a:bodyPr rot="0"/>
          <a:lstStyle/>
          <a:p>
            <a:pPr>
              <a:defRPr lang="en-AU"/>
            </a:pPr>
            <a:endParaRPr lang="pt-BR"/>
          </a:p>
        </c:txPr>
        <c:crossAx val="61868672"/>
        <c:crosses val="autoZero"/>
        <c:lblAlgn val="ctr"/>
        <c:lblOffset val="100"/>
      </c:catAx>
      <c:valAx>
        <c:axId val="61868672"/>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a:lstStyle/>
          <a:p>
            <a:pPr>
              <a:defRPr lang="en-AU"/>
            </a:pPr>
            <a:endParaRPr lang="pt-BR"/>
          </a:p>
        </c:txPr>
        <c:crossAx val="6186713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400" b="0" i="0" u="none" strike="noStrike">
          <a:solidFill>
            <a:schemeClr val="tx1"/>
          </a:solidFill>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title>
      <c:tx>
        <c:rich>
          <a:bodyPr rot="0" vert="horz"/>
          <a:lstStyle/>
          <a:p>
            <a:pPr>
              <a:defRPr lang="en-AU"/>
            </a:pPr>
            <a:r>
              <a:rPr lang="pt-BR"/>
              <a:t>Proporção de mulheres com amostras satisfatórias do exame citopatológico de colo de útero</a:t>
            </a:r>
          </a:p>
        </c:rich>
      </c:tx>
      <c:layout>
        <c:manualLayout>
          <c:xMode val="edge"/>
          <c:yMode val="edge"/>
          <c:x val="0.13789856129094968"/>
          <c:y val="6.1309162271101156E-2"/>
        </c:manualLayout>
      </c:layout>
      <c:spPr>
        <a:noFill/>
        <a:ln w="25400">
          <a:noFill/>
        </a:ln>
      </c:spPr>
    </c:title>
    <c:plotArea>
      <c:layout>
        <c:manualLayout>
          <c:layoutTarget val="inner"/>
          <c:xMode val="edge"/>
          <c:yMode val="edge"/>
          <c:x val="0.14262046314725721"/>
          <c:y val="0.27230222895217782"/>
          <c:w val="0.8291887392282391"/>
          <c:h val="0.53539358986905539"/>
        </c:manualLayout>
      </c:layout>
      <c:barChart>
        <c:barDir val="col"/>
        <c:grouping val="clustered"/>
        <c:ser>
          <c:idx val="0"/>
          <c:order val="0"/>
          <c:tx>
            <c:strRef>
              <c:f>Indicadores!$C$15</c:f>
              <c:strCache>
                <c:ptCount val="1"/>
                <c:pt idx="0">
                  <c:v>Proporção de mulheres com amostras satisfatórias do exame citopatológico de colo de útero</c:v>
                </c:pt>
              </c:strCache>
            </c:strRef>
          </c:tx>
          <c:spPr>
            <a:gradFill>
              <a:gsLst>
                <a:gs pos="0">
                  <a:srgbClr val="9BC1FF"/>
                </a:gs>
                <a:gs pos="100000">
                  <a:srgbClr val="3F80CD"/>
                </a:gs>
              </a:gsLst>
              <a:lin ang="5400000"/>
            </a:gradFill>
            <a:ln w="25400">
              <a:noFill/>
            </a:ln>
          </c:spPr>
          <c:dLbls>
            <c:txPr>
              <a:bodyPr/>
              <a:lstStyle/>
              <a:p>
                <a:pPr>
                  <a:defRPr lang="en-AU"/>
                </a:pPr>
                <a:endParaRPr lang="pt-BR"/>
              </a:p>
            </c:txPr>
            <c:showVal val="1"/>
          </c:dLbls>
          <c:cat>
            <c:strRef>
              <c:f>Indicadores!$D$14:$G$14</c:f>
              <c:strCache>
                <c:ptCount val="4"/>
                <c:pt idx="0">
                  <c:v>Mês 1</c:v>
                </c:pt>
                <c:pt idx="1">
                  <c:v>Mês 2</c:v>
                </c:pt>
                <c:pt idx="2">
                  <c:v>Mês 3</c:v>
                </c:pt>
                <c:pt idx="3">
                  <c:v>Mês 4</c:v>
                </c:pt>
              </c:strCache>
            </c:strRef>
          </c:cat>
          <c:val>
            <c:numRef>
              <c:f>Indicadores!$D$15:$G$15</c:f>
              <c:numCache>
                <c:formatCode>0.0%</c:formatCode>
                <c:ptCount val="4"/>
                <c:pt idx="0">
                  <c:v>1</c:v>
                </c:pt>
                <c:pt idx="1">
                  <c:v>1</c:v>
                </c:pt>
                <c:pt idx="2">
                  <c:v>1</c:v>
                </c:pt>
                <c:pt idx="3">
                  <c:v>0</c:v>
                </c:pt>
              </c:numCache>
            </c:numRef>
          </c:val>
        </c:ser>
        <c:axId val="61917824"/>
        <c:axId val="61923712"/>
      </c:barChart>
      <c:catAx>
        <c:axId val="61917824"/>
        <c:scaling>
          <c:orientation val="minMax"/>
        </c:scaling>
        <c:axPos val="b"/>
        <c:numFmt formatCode="General" sourceLinked="1"/>
        <c:tickLblPos val="nextTo"/>
        <c:spPr>
          <a:ln w="3175">
            <a:solidFill>
              <a:srgbClr val="808080"/>
            </a:solidFill>
            <a:prstDash val="solid"/>
          </a:ln>
        </c:spPr>
        <c:txPr>
          <a:bodyPr rot="0"/>
          <a:lstStyle/>
          <a:p>
            <a:pPr>
              <a:defRPr lang="en-AU"/>
            </a:pPr>
            <a:endParaRPr lang="pt-BR"/>
          </a:p>
        </c:txPr>
        <c:crossAx val="61923712"/>
        <c:crosses val="autoZero"/>
        <c:lblAlgn val="ctr"/>
        <c:lblOffset val="100"/>
      </c:catAx>
      <c:valAx>
        <c:axId val="61923712"/>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a:lstStyle/>
          <a:p>
            <a:pPr>
              <a:defRPr lang="en-AU"/>
            </a:pPr>
            <a:endParaRPr lang="pt-BR"/>
          </a:p>
        </c:txPr>
        <c:crossAx val="61917824"/>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400" b="0" i="0" u="none" strike="noStrike">
          <a:solidFill>
            <a:schemeClr val="tx1"/>
          </a:solidFill>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title>
      <c:tx>
        <c:rich>
          <a:bodyPr rot="0" vert="horz"/>
          <a:lstStyle/>
          <a:p>
            <a:pPr>
              <a:defRPr lang="en-AU"/>
            </a:pPr>
            <a:r>
              <a:rPr lang="pt-BR"/>
              <a:t>Proporção de mulheres com exame citopatológico alterado que não retornaram para conhecer resultado </a:t>
            </a:r>
          </a:p>
        </c:rich>
      </c:tx>
      <c:layout>
        <c:manualLayout>
          <c:xMode val="edge"/>
          <c:yMode val="edge"/>
          <c:x val="0.10792541557305359"/>
          <c:y val="2.7134114883396152E-2"/>
        </c:manualLayout>
      </c:layout>
      <c:spPr>
        <a:noFill/>
        <a:ln w="25400">
          <a:noFill/>
        </a:ln>
      </c:spPr>
    </c:title>
    <c:plotArea>
      <c:layout>
        <c:manualLayout>
          <c:layoutTarget val="inner"/>
          <c:xMode val="edge"/>
          <c:yMode val="edge"/>
          <c:x val="0.13871000514271906"/>
          <c:y val="0.19887916167396438"/>
          <c:w val="0.83387293789284112"/>
          <c:h val="0.62148317785965157"/>
        </c:manualLayout>
      </c:layout>
      <c:barChart>
        <c:barDir val="col"/>
        <c:grouping val="clustered"/>
        <c:ser>
          <c:idx val="0"/>
          <c:order val="0"/>
          <c:tx>
            <c:strRef>
              <c:f>Indicadores!$C$21</c:f>
              <c:strCache>
                <c:ptCount val="1"/>
                <c:pt idx="0">
                  <c:v>Proporção de mulheres com exame citopatológico alterado que não retornaram para conhecer resultado </c:v>
                </c:pt>
              </c:strCache>
            </c:strRef>
          </c:tx>
          <c:spPr>
            <a:gradFill>
              <a:gsLst>
                <a:gs pos="0">
                  <a:srgbClr val="9BC1FF"/>
                </a:gs>
                <a:gs pos="100000">
                  <a:srgbClr val="3F80CD"/>
                </a:gs>
              </a:gsLst>
              <a:lin ang="5400000"/>
            </a:gradFill>
            <a:ln w="25400">
              <a:noFill/>
            </a:ln>
          </c:spPr>
          <c:dLbls>
            <c:txPr>
              <a:bodyPr/>
              <a:lstStyle/>
              <a:p>
                <a:pPr>
                  <a:defRPr lang="en-AU"/>
                </a:pPr>
                <a:endParaRPr lang="pt-BR"/>
              </a:p>
            </c:txPr>
            <c:showVal val="1"/>
          </c:dLbls>
          <c:cat>
            <c:strRef>
              <c:f>Indicadores!$D$20:$G$20</c:f>
              <c:strCache>
                <c:ptCount val="4"/>
                <c:pt idx="0">
                  <c:v>Mês 1</c:v>
                </c:pt>
                <c:pt idx="1">
                  <c:v>Mês 2</c:v>
                </c:pt>
                <c:pt idx="2">
                  <c:v>Mês 3</c:v>
                </c:pt>
                <c:pt idx="3">
                  <c:v>Mês 4</c:v>
                </c:pt>
              </c:strCache>
            </c:strRef>
          </c:cat>
          <c:val>
            <c:numRef>
              <c:f>Indicadores!$D$21:$G$21</c:f>
              <c:numCache>
                <c:formatCode>0.0%</c:formatCode>
                <c:ptCount val="4"/>
                <c:pt idx="0">
                  <c:v>0.5</c:v>
                </c:pt>
                <c:pt idx="1">
                  <c:v>0.25</c:v>
                </c:pt>
                <c:pt idx="2">
                  <c:v>0.25</c:v>
                </c:pt>
                <c:pt idx="3">
                  <c:v>0</c:v>
                </c:pt>
              </c:numCache>
            </c:numRef>
          </c:val>
        </c:ser>
        <c:axId val="61948288"/>
        <c:axId val="61949824"/>
      </c:barChart>
      <c:catAx>
        <c:axId val="61948288"/>
        <c:scaling>
          <c:orientation val="minMax"/>
        </c:scaling>
        <c:axPos val="b"/>
        <c:numFmt formatCode="General" sourceLinked="1"/>
        <c:tickLblPos val="nextTo"/>
        <c:spPr>
          <a:ln w="3175">
            <a:solidFill>
              <a:srgbClr val="808080"/>
            </a:solidFill>
            <a:prstDash val="solid"/>
          </a:ln>
        </c:spPr>
        <c:txPr>
          <a:bodyPr rot="0"/>
          <a:lstStyle/>
          <a:p>
            <a:pPr>
              <a:defRPr lang="en-AU"/>
            </a:pPr>
            <a:endParaRPr lang="pt-BR"/>
          </a:p>
        </c:txPr>
        <c:crossAx val="61949824"/>
        <c:crosses val="autoZero"/>
        <c:lblAlgn val="ctr"/>
        <c:lblOffset val="100"/>
      </c:catAx>
      <c:valAx>
        <c:axId val="61949824"/>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a:lstStyle/>
          <a:p>
            <a:pPr>
              <a:defRPr lang="en-AU"/>
            </a:pPr>
            <a:endParaRPr lang="pt-BR"/>
          </a:p>
        </c:txPr>
        <c:crossAx val="6194828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400" b="0" i="0" u="none" strike="noStrike">
          <a:solidFill>
            <a:schemeClr val="tx1"/>
          </a:solidFill>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chart>
    <c:title>
      <c:tx>
        <c:rich>
          <a:bodyPr rot="0" vert="horz"/>
          <a:lstStyle/>
          <a:p>
            <a:pPr>
              <a:defRPr lang="en-AU"/>
            </a:pPr>
            <a:r>
              <a:rPr lang="pt-BR"/>
              <a:t>Proporção de mulheres que não retornaram para resultado de exame citopatológico e e foi feita busca ativa</a:t>
            </a:r>
          </a:p>
        </c:rich>
      </c:tx>
      <c:layout>
        <c:manualLayout>
          <c:xMode val="edge"/>
          <c:yMode val="edge"/>
          <c:x val="9.9723814955357204E-2"/>
          <c:y val="4.2071073630973344E-2"/>
        </c:manualLayout>
      </c:layout>
      <c:spPr>
        <a:noFill/>
        <a:ln w="25400">
          <a:noFill/>
        </a:ln>
      </c:spPr>
    </c:title>
    <c:plotArea>
      <c:layout>
        <c:manualLayout>
          <c:layoutTarget val="inner"/>
          <c:xMode val="edge"/>
          <c:yMode val="edge"/>
          <c:x val="0.10741118710791714"/>
          <c:y val="0.2625465088893148"/>
          <c:w val="0.85016286644952255"/>
          <c:h val="0.5825254224767048"/>
        </c:manualLayout>
      </c:layout>
      <c:barChart>
        <c:barDir val="col"/>
        <c:grouping val="clustered"/>
        <c:ser>
          <c:idx val="0"/>
          <c:order val="0"/>
          <c:tx>
            <c:strRef>
              <c:f>Indicadores!$C$32</c:f>
              <c:strCache>
                <c:ptCount val="1"/>
                <c:pt idx="0">
                  <c:v>Proporção de mulheres que não retornaram para resultado de exame citopatológico e e foi feita busca ativa</c:v>
                </c:pt>
              </c:strCache>
            </c:strRef>
          </c:tx>
          <c:spPr>
            <a:gradFill>
              <a:gsLst>
                <a:gs pos="0">
                  <a:srgbClr val="9BC1FF"/>
                </a:gs>
                <a:gs pos="100000">
                  <a:srgbClr val="3F80CD"/>
                </a:gs>
              </a:gsLst>
              <a:lin ang="5400000"/>
            </a:gradFill>
            <a:ln w="25400">
              <a:noFill/>
            </a:ln>
          </c:spPr>
          <c:dLbls>
            <c:txPr>
              <a:bodyPr/>
              <a:lstStyle/>
              <a:p>
                <a:pPr>
                  <a:defRPr lang="en-AU"/>
                </a:pPr>
                <a:endParaRPr lang="pt-BR"/>
              </a:p>
            </c:txPr>
            <c:showVal val="1"/>
          </c:dLbls>
          <c:cat>
            <c:strRef>
              <c:f>Indicadores!$D$31:$G$31</c:f>
              <c:strCache>
                <c:ptCount val="4"/>
                <c:pt idx="0">
                  <c:v>Mês 1</c:v>
                </c:pt>
                <c:pt idx="1">
                  <c:v>Mês 2</c:v>
                </c:pt>
                <c:pt idx="2">
                  <c:v>Mês 3</c:v>
                </c:pt>
                <c:pt idx="3">
                  <c:v>Mês 4</c:v>
                </c:pt>
              </c:strCache>
            </c:strRef>
          </c:cat>
          <c:val>
            <c:numRef>
              <c:f>Indicadores!$D$32:$G$32</c:f>
              <c:numCache>
                <c:formatCode>0.0%</c:formatCode>
                <c:ptCount val="4"/>
                <c:pt idx="0">
                  <c:v>0.5</c:v>
                </c:pt>
                <c:pt idx="1">
                  <c:v>1</c:v>
                </c:pt>
                <c:pt idx="2">
                  <c:v>1</c:v>
                </c:pt>
                <c:pt idx="3">
                  <c:v>0</c:v>
                </c:pt>
              </c:numCache>
            </c:numRef>
          </c:val>
        </c:ser>
        <c:axId val="61978496"/>
        <c:axId val="61980032"/>
      </c:barChart>
      <c:catAx>
        <c:axId val="61978496"/>
        <c:scaling>
          <c:orientation val="minMax"/>
        </c:scaling>
        <c:axPos val="b"/>
        <c:numFmt formatCode="General" sourceLinked="1"/>
        <c:tickLblPos val="nextTo"/>
        <c:spPr>
          <a:ln w="3175">
            <a:solidFill>
              <a:srgbClr val="808080"/>
            </a:solidFill>
            <a:prstDash val="solid"/>
          </a:ln>
        </c:spPr>
        <c:txPr>
          <a:bodyPr rot="0"/>
          <a:lstStyle/>
          <a:p>
            <a:pPr>
              <a:defRPr lang="en-AU"/>
            </a:pPr>
            <a:endParaRPr lang="pt-BR"/>
          </a:p>
        </c:txPr>
        <c:crossAx val="61980032"/>
        <c:crosses val="autoZero"/>
        <c:lblAlgn val="ctr"/>
        <c:lblOffset val="100"/>
      </c:catAx>
      <c:valAx>
        <c:axId val="61980032"/>
        <c:scaling>
          <c:orientation val="minMax"/>
          <c:max val="1.100000000000000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a:lstStyle/>
          <a:p>
            <a:pPr>
              <a:defRPr lang="en-AU"/>
            </a:pPr>
            <a:endParaRPr lang="pt-BR"/>
          </a:p>
        </c:txPr>
        <c:crossAx val="61978496"/>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400" b="0" i="0" u="none" strike="noStrike">
          <a:solidFill>
            <a:schemeClr val="tx1"/>
          </a:solidFill>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chart>
    <c:title>
      <c:tx>
        <c:rich>
          <a:bodyPr rot="0" vert="horz"/>
          <a:lstStyle/>
          <a:p>
            <a:pPr>
              <a:defRPr lang="en-AU"/>
            </a:pPr>
            <a:r>
              <a:rPr lang="pt-BR"/>
              <a:t>Proporção de mulheres que não retornaram para resultado de mamografia e e foi feita busca ativa</a:t>
            </a:r>
          </a:p>
        </c:rich>
      </c:tx>
      <c:layout>
        <c:manualLayout>
          <c:xMode val="edge"/>
          <c:yMode val="edge"/>
          <c:x val="0.12938538932633453"/>
          <c:y val="4.6364497456121756E-2"/>
        </c:manualLayout>
      </c:layout>
      <c:spPr>
        <a:noFill/>
        <a:ln w="25400">
          <a:noFill/>
        </a:ln>
      </c:spPr>
    </c:title>
    <c:plotArea>
      <c:layout>
        <c:manualLayout>
          <c:layoutTarget val="inner"/>
          <c:xMode val="edge"/>
          <c:yMode val="edge"/>
          <c:x val="0.14191459163336839"/>
          <c:y val="0.33228967281205396"/>
          <c:w val="0.83003534408818591"/>
          <c:h val="0.47962565981361088"/>
        </c:manualLayout>
      </c:layout>
      <c:barChart>
        <c:barDir val="col"/>
        <c:grouping val="clustered"/>
        <c:ser>
          <c:idx val="0"/>
          <c:order val="0"/>
          <c:tx>
            <c:strRef>
              <c:f>Indicadores!$C$37</c:f>
              <c:strCache>
                <c:ptCount val="1"/>
                <c:pt idx="0">
                  <c:v>Proporção de mulheres que não retornaram para resultado de mamografia e e foi feita busca ativa</c:v>
                </c:pt>
              </c:strCache>
            </c:strRef>
          </c:tx>
          <c:spPr>
            <a:gradFill>
              <a:gsLst>
                <a:gs pos="0">
                  <a:srgbClr val="9BC1FF"/>
                </a:gs>
                <a:gs pos="100000">
                  <a:srgbClr val="3F80CD"/>
                </a:gs>
              </a:gsLst>
              <a:lin ang="5400000"/>
            </a:gradFill>
            <a:ln w="25400">
              <a:noFill/>
            </a:ln>
          </c:spPr>
          <c:dLbls>
            <c:txPr>
              <a:bodyPr/>
              <a:lstStyle/>
              <a:p>
                <a:pPr>
                  <a:defRPr lang="en-AU"/>
                </a:pPr>
                <a:endParaRPr lang="pt-BR"/>
              </a:p>
            </c:txPr>
            <c:showVal val="1"/>
          </c:dLbls>
          <c:cat>
            <c:strRef>
              <c:f>Indicadores!$D$36:$G$36</c:f>
              <c:strCache>
                <c:ptCount val="4"/>
                <c:pt idx="0">
                  <c:v>Mês 1</c:v>
                </c:pt>
                <c:pt idx="1">
                  <c:v>Mês 2</c:v>
                </c:pt>
                <c:pt idx="2">
                  <c:v>Mês 3</c:v>
                </c:pt>
                <c:pt idx="3">
                  <c:v>Mês 4</c:v>
                </c:pt>
              </c:strCache>
            </c:strRef>
          </c:cat>
          <c:val>
            <c:numRef>
              <c:f>Indicadores!$D$37:$G$37</c:f>
              <c:numCache>
                <c:formatCode>0.0%</c:formatCode>
                <c:ptCount val="4"/>
                <c:pt idx="0">
                  <c:v>0</c:v>
                </c:pt>
                <c:pt idx="1">
                  <c:v>1</c:v>
                </c:pt>
                <c:pt idx="2">
                  <c:v>1</c:v>
                </c:pt>
                <c:pt idx="3">
                  <c:v>0</c:v>
                </c:pt>
              </c:numCache>
            </c:numRef>
          </c:val>
        </c:ser>
        <c:axId val="62553472"/>
        <c:axId val="62559360"/>
      </c:barChart>
      <c:catAx>
        <c:axId val="62553472"/>
        <c:scaling>
          <c:orientation val="minMax"/>
        </c:scaling>
        <c:axPos val="b"/>
        <c:numFmt formatCode="General" sourceLinked="1"/>
        <c:tickLblPos val="nextTo"/>
        <c:spPr>
          <a:ln w="3175">
            <a:solidFill>
              <a:srgbClr val="808080"/>
            </a:solidFill>
            <a:prstDash val="solid"/>
          </a:ln>
        </c:spPr>
        <c:txPr>
          <a:bodyPr rot="0"/>
          <a:lstStyle/>
          <a:p>
            <a:pPr>
              <a:defRPr lang="en-AU"/>
            </a:pPr>
            <a:endParaRPr lang="pt-BR"/>
          </a:p>
        </c:txPr>
        <c:crossAx val="62559360"/>
        <c:crosses val="autoZero"/>
        <c:lblAlgn val="ctr"/>
        <c:lblOffset val="100"/>
      </c:catAx>
      <c:valAx>
        <c:axId val="62559360"/>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a:lstStyle/>
          <a:p>
            <a:pPr>
              <a:defRPr lang="en-AU"/>
            </a:pPr>
            <a:endParaRPr lang="pt-BR"/>
          </a:p>
        </c:txPr>
        <c:crossAx val="6255347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400" b="0" i="0" u="none" strike="noStrike">
          <a:solidFill>
            <a:schemeClr val="tx1"/>
          </a:solidFill>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chart>
    <c:title>
      <c:tx>
        <c:rich>
          <a:bodyPr rot="0" vert="horz"/>
          <a:lstStyle/>
          <a:p>
            <a:pPr>
              <a:defRPr lang="en-AU"/>
            </a:pPr>
            <a:r>
              <a:rPr lang="pt-BR"/>
              <a:t>Proporção de mulheres com registro adequado do exame citopatológico de colo de útero.</a:t>
            </a:r>
          </a:p>
        </c:rich>
      </c:tx>
      <c:layout>
        <c:manualLayout>
          <c:xMode val="edge"/>
          <c:yMode val="edge"/>
          <c:x val="0.16958933118941547"/>
          <c:y val="3.3335155315053995E-2"/>
        </c:manualLayout>
      </c:layout>
      <c:spPr>
        <a:noFill/>
        <a:ln w="25400">
          <a:noFill/>
        </a:ln>
      </c:spPr>
    </c:title>
    <c:plotArea>
      <c:layout>
        <c:manualLayout>
          <c:layoutTarget val="inner"/>
          <c:xMode val="edge"/>
          <c:yMode val="edge"/>
          <c:x val="0.14214912310820271"/>
          <c:y val="0.28682858307148007"/>
          <c:w val="0.82975407514061361"/>
          <c:h val="0.58232913255450391"/>
        </c:manualLayout>
      </c:layout>
      <c:barChart>
        <c:barDir val="col"/>
        <c:grouping val="clustered"/>
        <c:ser>
          <c:idx val="0"/>
          <c:order val="0"/>
          <c:tx>
            <c:strRef>
              <c:f>Indicadores!$C$42</c:f>
              <c:strCache>
                <c:ptCount val="1"/>
                <c:pt idx="0">
                  <c:v>Proporção de mulheres com registro adequado do exame citopatológico de colo de útero.</c:v>
                </c:pt>
              </c:strCache>
            </c:strRef>
          </c:tx>
          <c:spPr>
            <a:gradFill>
              <a:gsLst>
                <a:gs pos="0">
                  <a:srgbClr val="9BC1FF"/>
                </a:gs>
                <a:gs pos="100000">
                  <a:srgbClr val="3F80CD"/>
                </a:gs>
              </a:gsLst>
              <a:lin ang="5400000"/>
            </a:gradFill>
            <a:ln w="25400">
              <a:noFill/>
            </a:ln>
          </c:spPr>
          <c:dLbls>
            <c:txPr>
              <a:bodyPr/>
              <a:lstStyle/>
              <a:p>
                <a:pPr>
                  <a:defRPr lang="en-AU"/>
                </a:pPr>
                <a:endParaRPr lang="pt-BR"/>
              </a:p>
            </c:txPr>
            <c:showVal val="1"/>
          </c:dLbls>
          <c:cat>
            <c:strRef>
              <c:f>Indicadores!$D$41:$G$41</c:f>
              <c:strCache>
                <c:ptCount val="4"/>
                <c:pt idx="0">
                  <c:v>Mês 1</c:v>
                </c:pt>
                <c:pt idx="1">
                  <c:v>Mês 2</c:v>
                </c:pt>
                <c:pt idx="2">
                  <c:v>Mês 3</c:v>
                </c:pt>
                <c:pt idx="3">
                  <c:v>Mês 4</c:v>
                </c:pt>
              </c:strCache>
            </c:strRef>
          </c:cat>
          <c:val>
            <c:numRef>
              <c:f>Indicadores!$D$42:$G$42</c:f>
              <c:numCache>
                <c:formatCode>0.0%</c:formatCode>
                <c:ptCount val="4"/>
                <c:pt idx="0">
                  <c:v>0.9491525423728816</c:v>
                </c:pt>
                <c:pt idx="1">
                  <c:v>0.96825396825396826</c:v>
                </c:pt>
                <c:pt idx="2">
                  <c:v>1</c:v>
                </c:pt>
                <c:pt idx="3">
                  <c:v>0</c:v>
                </c:pt>
              </c:numCache>
            </c:numRef>
          </c:val>
        </c:ser>
        <c:axId val="62669952"/>
        <c:axId val="62671488"/>
      </c:barChart>
      <c:catAx>
        <c:axId val="62669952"/>
        <c:scaling>
          <c:orientation val="minMax"/>
        </c:scaling>
        <c:axPos val="b"/>
        <c:numFmt formatCode="General" sourceLinked="1"/>
        <c:tickLblPos val="nextTo"/>
        <c:spPr>
          <a:ln w="3175">
            <a:solidFill>
              <a:srgbClr val="808080"/>
            </a:solidFill>
            <a:prstDash val="solid"/>
          </a:ln>
        </c:spPr>
        <c:txPr>
          <a:bodyPr rot="0"/>
          <a:lstStyle/>
          <a:p>
            <a:pPr>
              <a:defRPr lang="en-AU"/>
            </a:pPr>
            <a:endParaRPr lang="pt-BR"/>
          </a:p>
        </c:txPr>
        <c:crossAx val="62671488"/>
        <c:crosses val="autoZero"/>
        <c:lblAlgn val="ctr"/>
        <c:lblOffset val="100"/>
      </c:catAx>
      <c:valAx>
        <c:axId val="62671488"/>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a:lstStyle/>
          <a:p>
            <a:pPr>
              <a:defRPr lang="en-AU"/>
            </a:pPr>
            <a:endParaRPr lang="pt-BR"/>
          </a:p>
        </c:txPr>
        <c:crossAx val="62669952"/>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400" b="0" i="0" u="none" strike="noStrike">
          <a:solidFill>
            <a:schemeClr val="tx1"/>
          </a:solidFill>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t-BR"/>
  <c:chart>
    <c:title>
      <c:tx>
        <c:rich>
          <a:bodyPr rot="0" vert="horz"/>
          <a:lstStyle/>
          <a:p>
            <a:pPr>
              <a:defRPr lang="en-AU"/>
            </a:pPr>
            <a:r>
              <a:rPr lang="pt-BR"/>
              <a:t>Proporção de mulheres com registro adequado da mamografia.</a:t>
            </a:r>
          </a:p>
        </c:rich>
      </c:tx>
      <c:layout>
        <c:manualLayout>
          <c:xMode val="edge"/>
          <c:yMode val="edge"/>
          <c:x val="5.6105768785283665E-2"/>
          <c:y val="4.1139304074527885E-2"/>
        </c:manualLayout>
      </c:layout>
      <c:spPr>
        <a:noFill/>
        <a:ln w="25400">
          <a:noFill/>
        </a:ln>
      </c:spPr>
    </c:title>
    <c:plotArea>
      <c:layout>
        <c:manualLayout>
          <c:layoutTarget val="inner"/>
          <c:xMode val="edge"/>
          <c:yMode val="edge"/>
          <c:x val="0.10891119823025752"/>
          <c:y val="0.1898737111132057"/>
          <c:w val="0.84653704078972858"/>
          <c:h val="0.67088711260001532"/>
        </c:manualLayout>
      </c:layout>
      <c:barChart>
        <c:barDir val="col"/>
        <c:grouping val="clustered"/>
        <c:ser>
          <c:idx val="0"/>
          <c:order val="0"/>
          <c:tx>
            <c:strRef>
              <c:f>Indicadores!$C$47</c:f>
              <c:strCache>
                <c:ptCount val="1"/>
                <c:pt idx="0">
                  <c:v>Proporção de mulheres com registro adequado da mamografia.</c:v>
                </c:pt>
              </c:strCache>
            </c:strRef>
          </c:tx>
          <c:spPr>
            <a:gradFill>
              <a:gsLst>
                <a:gs pos="0">
                  <a:srgbClr val="9BC1FF"/>
                </a:gs>
                <a:gs pos="100000">
                  <a:srgbClr val="3F80CD"/>
                </a:gs>
              </a:gsLst>
              <a:lin ang="5400000"/>
            </a:gradFill>
            <a:ln w="25400">
              <a:noFill/>
            </a:ln>
          </c:spPr>
          <c:dLbls>
            <c:txPr>
              <a:bodyPr/>
              <a:lstStyle/>
              <a:p>
                <a:pPr>
                  <a:defRPr lang="en-AU"/>
                </a:pPr>
                <a:endParaRPr lang="pt-BR"/>
              </a:p>
            </c:txPr>
            <c:showVal val="1"/>
          </c:dLbls>
          <c:cat>
            <c:strRef>
              <c:f>Indicadores!$D$46:$G$46</c:f>
              <c:strCache>
                <c:ptCount val="4"/>
                <c:pt idx="0">
                  <c:v>Mês 1</c:v>
                </c:pt>
                <c:pt idx="1">
                  <c:v>Mês 2</c:v>
                </c:pt>
                <c:pt idx="2">
                  <c:v>Mês 3</c:v>
                </c:pt>
                <c:pt idx="3">
                  <c:v>Mês 4</c:v>
                </c:pt>
              </c:strCache>
            </c:strRef>
          </c:cat>
          <c:val>
            <c:numRef>
              <c:f>Indicadores!$D$47:$G$47</c:f>
              <c:numCache>
                <c:formatCode>0.0%</c:formatCode>
                <c:ptCount val="4"/>
                <c:pt idx="0">
                  <c:v>0.79166666666666652</c:v>
                </c:pt>
                <c:pt idx="1">
                  <c:v>0.61764705882354798</c:v>
                </c:pt>
                <c:pt idx="2">
                  <c:v>0.75862068965519469</c:v>
                </c:pt>
                <c:pt idx="3">
                  <c:v>0</c:v>
                </c:pt>
              </c:numCache>
            </c:numRef>
          </c:val>
        </c:ser>
        <c:axId val="62700160"/>
        <c:axId val="62714240"/>
      </c:barChart>
      <c:catAx>
        <c:axId val="62700160"/>
        <c:scaling>
          <c:orientation val="minMax"/>
        </c:scaling>
        <c:axPos val="b"/>
        <c:numFmt formatCode="General" sourceLinked="1"/>
        <c:tickLblPos val="nextTo"/>
        <c:spPr>
          <a:ln w="3175">
            <a:solidFill>
              <a:srgbClr val="808080"/>
            </a:solidFill>
            <a:prstDash val="solid"/>
          </a:ln>
        </c:spPr>
        <c:txPr>
          <a:bodyPr rot="0"/>
          <a:lstStyle/>
          <a:p>
            <a:pPr>
              <a:defRPr lang="en-AU"/>
            </a:pPr>
            <a:endParaRPr lang="pt-BR"/>
          </a:p>
        </c:txPr>
        <c:crossAx val="62714240"/>
        <c:crosses val="autoZero"/>
        <c:lblAlgn val="ctr"/>
        <c:lblOffset val="100"/>
      </c:catAx>
      <c:valAx>
        <c:axId val="62714240"/>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a:lstStyle/>
          <a:p>
            <a:pPr>
              <a:defRPr lang="en-AU"/>
            </a:pPr>
            <a:endParaRPr lang="pt-BR"/>
          </a:p>
        </c:txPr>
        <c:crossAx val="6270016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400" b="0" i="0" u="none" strike="noStrike">
          <a:solidFill>
            <a:schemeClr val="tx1"/>
          </a:solidFill>
        </a:defRPr>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AA755-F969-423A-9DB9-99445F03E081}" type="datetimeFigureOut">
              <a:rPr lang="pt-BR" smtClean="0"/>
              <a:pPr/>
              <a:t>13/09/2015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D8CDE-D95A-411B-8EC9-A36D7FC28062}"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19" name="Espaço Reservado para Rodapé 18"/>
          <p:cNvSpPr>
            <a:spLocks noGrp="1"/>
          </p:cNvSpPr>
          <p:nvPr>
            <p:ph type="ftr" sz="quarter" idx="11"/>
          </p:nvPr>
        </p:nvSpPr>
        <p:spPr/>
        <p:txBody>
          <a:bodyPr/>
          <a:lstStyle/>
          <a:p>
            <a:endParaRPr lang="pt-BR" dirty="0"/>
          </a:p>
        </p:txBody>
      </p:sp>
      <p:sp>
        <p:nvSpPr>
          <p:cNvPr id="27" name="Espaço Reservado para Número de Slide 26"/>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B7E2413B-ACBF-4DD0-840F-71B82851C2C7}"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D087DCBE-B269-40EF-A253-24530F33BE0C}" type="datetimeFigureOut">
              <a:rPr lang="pt-BR" smtClean="0"/>
              <a:pPr/>
              <a:t>13/09/2015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a:xfrm>
            <a:off x="8077200" y="6356350"/>
            <a:ext cx="609600" cy="365125"/>
          </a:xfrm>
        </p:spPr>
        <p:txBody>
          <a:bodyPr/>
          <a:lstStyle/>
          <a:p>
            <a:fld id="{B7E2413B-ACBF-4DD0-840F-71B82851C2C7}" type="slidenum">
              <a:rPr lang="pt-BR" smtClean="0"/>
              <a:pPr/>
              <a:t>‹nº›</a:t>
            </a:fld>
            <a:endParaRPr lang="pt-BR" dirty="0"/>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87DCBE-B269-40EF-A253-24530F33BE0C}" type="datetimeFigureOut">
              <a:rPr lang="pt-BR" smtClean="0"/>
              <a:pPr/>
              <a:t>13/09/2015</a:t>
            </a:fld>
            <a:endParaRPr lang="pt-BR" dirty="0"/>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dirty="0"/>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E2413B-ACBF-4DD0-840F-71B82851C2C7}" type="slidenum">
              <a:rPr lang="pt-BR" smtClean="0"/>
              <a:pPr/>
              <a:t>‹nº›</a:t>
            </a:fld>
            <a:endParaRPr lang="pt-BR" dirty="0"/>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1219200" y="361950"/>
            <a:ext cx="6400800" cy="1200150"/>
          </a:xfrm>
          <a:prstGeom prst="rect">
            <a:avLst/>
          </a:prstGeom>
          <a:noFill/>
          <a:ln w="9525">
            <a:noFill/>
            <a:miter lim="800000"/>
            <a:headEnd/>
            <a:tailEnd/>
          </a:ln>
        </p:spPr>
        <p:txBody>
          <a:bodyPr>
            <a:spAutoFit/>
          </a:bodyPr>
          <a:lstStyle/>
          <a:p>
            <a:pPr algn="ctr"/>
            <a:r>
              <a:rPr lang="pt-BR" sz="2400" b="1" dirty="0" smtClean="0">
                <a:effectLst>
                  <a:outerShdw blurRad="38100" dist="38100" dir="2700000" algn="tl">
                    <a:srgbClr val="000000">
                      <a:alpha val="43137"/>
                    </a:srgbClr>
                  </a:outerShdw>
                </a:effectLst>
                <a:latin typeface="Raavi" pitchFamily="34" charset="0"/>
                <a:ea typeface="Calibri" pitchFamily="34" charset="0"/>
                <a:cs typeface="Raavi" pitchFamily="34" charset="0"/>
              </a:rPr>
              <a:t>Universidade Federal de Pelotas</a:t>
            </a:r>
          </a:p>
          <a:p>
            <a:pPr algn="ctr"/>
            <a:r>
              <a:rPr lang="pt-BR" sz="2400" b="1" dirty="0" smtClean="0">
                <a:effectLst>
                  <a:outerShdw blurRad="38100" dist="38100" dir="2700000" algn="tl">
                    <a:srgbClr val="000000">
                      <a:alpha val="43137"/>
                    </a:srgbClr>
                  </a:outerShdw>
                </a:effectLst>
                <a:latin typeface="Raavi" pitchFamily="34" charset="0"/>
                <a:ea typeface="Calibri" pitchFamily="34" charset="0"/>
                <a:cs typeface="Raavi" pitchFamily="34" charset="0"/>
              </a:rPr>
              <a:t>Departamento </a:t>
            </a:r>
            <a:r>
              <a:rPr lang="pt-BR" sz="2400" b="1" dirty="0">
                <a:effectLst>
                  <a:outerShdw blurRad="38100" dist="38100" dir="2700000" algn="tl">
                    <a:srgbClr val="000000">
                      <a:alpha val="43137"/>
                    </a:srgbClr>
                  </a:outerShdw>
                </a:effectLst>
                <a:latin typeface="Raavi" pitchFamily="34" charset="0"/>
                <a:ea typeface="Calibri" pitchFamily="34" charset="0"/>
                <a:cs typeface="Raavi" pitchFamily="34" charset="0"/>
              </a:rPr>
              <a:t>de Medicina social</a:t>
            </a:r>
          </a:p>
          <a:p>
            <a:pPr algn="r"/>
            <a:r>
              <a:rPr lang="pt-BR" sz="2400" dirty="0" smtClean="0">
                <a:solidFill>
                  <a:srgbClr val="000000"/>
                </a:solidFill>
                <a:latin typeface="Raavi" pitchFamily="34" charset="0"/>
                <a:ea typeface="Calibri" pitchFamily="34" charset="0"/>
                <a:cs typeface="Raavi" pitchFamily="34" charset="0"/>
              </a:rPr>
              <a:t> </a:t>
            </a:r>
            <a:endParaRPr lang="pt-BR" sz="2400" dirty="0">
              <a:latin typeface="Raavi" pitchFamily="34" charset="0"/>
              <a:ea typeface="Calibri" pitchFamily="34" charset="0"/>
              <a:cs typeface="Raavi" pitchFamily="34" charset="0"/>
            </a:endParaRPr>
          </a:p>
        </p:txBody>
      </p:sp>
      <p:pic>
        <p:nvPicPr>
          <p:cNvPr id="5" name="Picture 20"/>
          <p:cNvPicPr>
            <a:picLocks noChangeAspect="1"/>
          </p:cNvPicPr>
          <p:nvPr/>
        </p:nvPicPr>
        <p:blipFill>
          <a:blip r:embed="rId2" cstate="print"/>
          <a:srcRect/>
          <a:stretch>
            <a:fillRect/>
          </a:stretch>
        </p:blipFill>
        <p:spPr bwMode="auto">
          <a:xfrm>
            <a:off x="7667625" y="188913"/>
            <a:ext cx="1006475" cy="1012825"/>
          </a:xfrm>
          <a:prstGeom prst="rect">
            <a:avLst/>
          </a:prstGeom>
          <a:noFill/>
          <a:ln w="9525">
            <a:noFill/>
            <a:miter lim="800000"/>
            <a:headEnd/>
            <a:tailEnd/>
          </a:ln>
        </p:spPr>
      </p:pic>
      <p:pic>
        <p:nvPicPr>
          <p:cNvPr id="6" name="Picture 20"/>
          <p:cNvPicPr>
            <a:picLocks noChangeAspect="1"/>
          </p:cNvPicPr>
          <p:nvPr/>
        </p:nvPicPr>
        <p:blipFill>
          <a:blip r:embed="rId2" cstate="print"/>
          <a:srcRect/>
          <a:stretch>
            <a:fillRect/>
          </a:stretch>
        </p:blipFill>
        <p:spPr bwMode="auto">
          <a:xfrm>
            <a:off x="395536" y="188640"/>
            <a:ext cx="1006475" cy="1012825"/>
          </a:xfrm>
          <a:prstGeom prst="rect">
            <a:avLst/>
          </a:prstGeom>
          <a:noFill/>
          <a:ln w="9525">
            <a:noFill/>
            <a:miter lim="800000"/>
            <a:headEnd/>
            <a:tailEnd/>
          </a:ln>
        </p:spPr>
      </p:pic>
      <p:sp>
        <p:nvSpPr>
          <p:cNvPr id="8" name="Rectangle 7"/>
          <p:cNvSpPr/>
          <p:nvPr/>
        </p:nvSpPr>
        <p:spPr>
          <a:xfrm>
            <a:off x="285720" y="2214554"/>
            <a:ext cx="8643998" cy="2800767"/>
          </a:xfrm>
          <a:prstGeom prst="rect">
            <a:avLst/>
          </a:prstGeom>
          <a:ln>
            <a:solidFill>
              <a:schemeClr val="tx1"/>
            </a:solidFill>
            <a:prstDash val="sysDash"/>
          </a:ln>
        </p:spPr>
        <p:txBody>
          <a:bodyPr wrap="square">
            <a:spAutoFit/>
          </a:bodyPr>
          <a:lstStyle/>
          <a:p>
            <a:pPr algn="ctr"/>
            <a:r>
              <a:rPr lang="pt-BR" sz="4400" dirty="0" smtClean="0">
                <a:effectLst>
                  <a:outerShdw blurRad="38100" dist="38100" dir="2700000" algn="tl">
                    <a:srgbClr val="000000">
                      <a:alpha val="43137"/>
                    </a:srgbClr>
                  </a:outerShdw>
                </a:effectLst>
                <a:latin typeface="Rage Italic" pitchFamily="66" charset="0"/>
              </a:rPr>
              <a:t>  Melhoria da detecção e prevenção do Câncer de Colo do Útero e de Mama  na ESF  N osso Sonho São Gabriel  RS, 2015.</a:t>
            </a:r>
            <a:endParaRPr lang="en-AU" sz="4400" dirty="0">
              <a:effectLst>
                <a:outerShdw blurRad="38100" dist="38100" dir="2700000" algn="tl">
                  <a:srgbClr val="000000">
                    <a:alpha val="43137"/>
                  </a:srgbClr>
                </a:outerShdw>
              </a:effectLst>
              <a:latin typeface="Rage Italic" pitchFamily="66" charset="0"/>
            </a:endParaRPr>
          </a:p>
        </p:txBody>
      </p:sp>
      <p:sp>
        <p:nvSpPr>
          <p:cNvPr id="9" name="Rectangle 8"/>
          <p:cNvSpPr/>
          <p:nvPr/>
        </p:nvSpPr>
        <p:spPr>
          <a:xfrm>
            <a:off x="2428860" y="5143512"/>
            <a:ext cx="6195799" cy="523220"/>
          </a:xfrm>
          <a:prstGeom prst="rect">
            <a:avLst/>
          </a:prstGeom>
        </p:spPr>
        <p:txBody>
          <a:bodyPr wrap="none">
            <a:spAutoFit/>
          </a:bodyPr>
          <a:lstStyle/>
          <a:p>
            <a:r>
              <a:rPr lang="pt-BR" sz="2800" b="1" dirty="0" err="1" smtClean="0">
                <a:solidFill>
                  <a:schemeClr val="tx1">
                    <a:lumMod val="95000"/>
                    <a:lumOff val="5000"/>
                  </a:schemeClr>
                </a:solidFill>
                <a:effectLst>
                  <a:outerShdw blurRad="38100" dist="38100" dir="2700000" algn="tl">
                    <a:srgbClr val="000000">
                      <a:alpha val="43137"/>
                    </a:srgbClr>
                  </a:outerShdw>
                </a:effectLst>
                <a:latin typeface="Raavi" pitchFamily="34" charset="0"/>
                <a:cs typeface="Raavi" pitchFamily="34" charset="0"/>
              </a:rPr>
              <a:t>Especializanda</a:t>
            </a:r>
            <a:r>
              <a:rPr lang="pt-BR" sz="2800" b="1" dirty="0" smtClean="0">
                <a:solidFill>
                  <a:schemeClr val="tx1">
                    <a:lumMod val="95000"/>
                    <a:lumOff val="5000"/>
                  </a:schemeClr>
                </a:solidFill>
                <a:effectLst>
                  <a:outerShdw blurRad="38100" dist="38100" dir="2700000" algn="tl">
                    <a:srgbClr val="000000">
                      <a:alpha val="43137"/>
                    </a:srgbClr>
                  </a:outerShdw>
                </a:effectLst>
                <a:latin typeface="Raavi" pitchFamily="34" charset="0"/>
                <a:cs typeface="Raavi" pitchFamily="34" charset="0"/>
              </a:rPr>
              <a:t>: </a:t>
            </a:r>
            <a:r>
              <a:rPr lang="pt-BR" sz="2800" b="1" dirty="0" err="1" smtClean="0">
                <a:solidFill>
                  <a:schemeClr val="tx1">
                    <a:lumMod val="95000"/>
                    <a:lumOff val="5000"/>
                  </a:schemeClr>
                </a:solidFill>
                <a:effectLst>
                  <a:outerShdw blurRad="38100" dist="38100" dir="2700000" algn="tl">
                    <a:srgbClr val="000000">
                      <a:alpha val="43137"/>
                    </a:srgbClr>
                  </a:outerShdw>
                </a:effectLst>
                <a:latin typeface="Raavi" pitchFamily="34" charset="0"/>
                <a:cs typeface="Raavi" pitchFamily="34" charset="0"/>
              </a:rPr>
              <a:t>Yudaimi</a:t>
            </a:r>
            <a:r>
              <a:rPr lang="pt-BR" sz="2800" b="1" dirty="0" smtClean="0">
                <a:solidFill>
                  <a:schemeClr val="tx1">
                    <a:lumMod val="95000"/>
                    <a:lumOff val="5000"/>
                  </a:schemeClr>
                </a:solidFill>
                <a:effectLst>
                  <a:outerShdw blurRad="38100" dist="38100" dir="2700000" algn="tl">
                    <a:srgbClr val="000000">
                      <a:alpha val="43137"/>
                    </a:srgbClr>
                  </a:outerShdw>
                </a:effectLst>
                <a:latin typeface="Raavi" pitchFamily="34" charset="0"/>
                <a:cs typeface="Raavi" pitchFamily="34" charset="0"/>
              </a:rPr>
              <a:t> Vera Arias</a:t>
            </a:r>
            <a:endParaRPr lang="en-AU" sz="2800" dirty="0" smtClean="0">
              <a:solidFill>
                <a:schemeClr val="tx1">
                  <a:lumMod val="95000"/>
                  <a:lumOff val="5000"/>
                </a:schemeClr>
              </a:solidFill>
              <a:effectLst>
                <a:outerShdw blurRad="38100" dist="38100" dir="2700000" algn="tl">
                  <a:srgbClr val="000000">
                    <a:alpha val="43137"/>
                  </a:srgbClr>
                </a:outerShdw>
              </a:effectLst>
              <a:latin typeface="Raavi" pitchFamily="34" charset="0"/>
              <a:cs typeface="Raavi" pitchFamily="34" charset="0"/>
            </a:endParaRPr>
          </a:p>
        </p:txBody>
      </p:sp>
      <p:sp>
        <p:nvSpPr>
          <p:cNvPr id="10" name="Rectangle 9"/>
          <p:cNvSpPr/>
          <p:nvPr/>
        </p:nvSpPr>
        <p:spPr>
          <a:xfrm>
            <a:off x="3357554" y="5786454"/>
            <a:ext cx="5458546" cy="523220"/>
          </a:xfrm>
          <a:prstGeom prst="rect">
            <a:avLst/>
          </a:prstGeom>
        </p:spPr>
        <p:txBody>
          <a:bodyPr wrap="none">
            <a:spAutoFit/>
          </a:bodyPr>
          <a:lstStyle/>
          <a:p>
            <a:r>
              <a:rPr lang="pt-BR" sz="2800" b="1" dirty="0" smtClean="0">
                <a:solidFill>
                  <a:schemeClr val="tx1">
                    <a:lumMod val="75000"/>
                    <a:lumOff val="25000"/>
                  </a:schemeClr>
                </a:solidFill>
                <a:effectLst>
                  <a:outerShdw blurRad="38100" dist="38100" dir="2700000" algn="tl">
                    <a:srgbClr val="000000">
                      <a:alpha val="43137"/>
                    </a:srgbClr>
                  </a:outerShdw>
                </a:effectLst>
                <a:latin typeface="Raavi" pitchFamily="34" charset="0"/>
                <a:cs typeface="Raavi" pitchFamily="34" charset="0"/>
              </a:rPr>
              <a:t>Orientadora: Mabel Suca Salas</a:t>
            </a:r>
            <a:endParaRPr lang="en-AU" sz="2800" dirty="0" smtClean="0">
              <a:solidFill>
                <a:schemeClr val="tx1">
                  <a:lumMod val="75000"/>
                  <a:lumOff val="25000"/>
                </a:schemeClr>
              </a:solidFill>
              <a:effectLst>
                <a:outerShdw blurRad="38100" dist="38100" dir="2700000" algn="tl">
                  <a:srgbClr val="000000">
                    <a:alpha val="43137"/>
                  </a:srgbClr>
                </a:outerShdw>
              </a:effectLst>
              <a:latin typeface="Raavi" pitchFamily="34" charset="0"/>
              <a:cs typeface="Raav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2571744"/>
            <a:ext cx="8031836" cy="1964512"/>
          </a:xfrm>
          <a:prstGeom prst="rect">
            <a:avLst/>
          </a:prstGeom>
        </p:spPr>
        <p:txBody>
          <a:bodyPr wrap="square">
            <a:spAutoFit/>
          </a:bodyPr>
          <a:lstStyle/>
          <a:p>
            <a:pPr algn="just">
              <a:lnSpc>
                <a:spcPct val="150000"/>
              </a:lnSpc>
            </a:pPr>
            <a:r>
              <a:rPr lang="pt-BR" sz="2800" dirty="0" smtClean="0">
                <a:latin typeface="Constantia" pitchFamily="18" charset="0"/>
                <a:cs typeface="Segoe UI Light" pitchFamily="34" charset="0"/>
              </a:rPr>
              <a:t>Melhorar a </a:t>
            </a:r>
            <a:r>
              <a:rPr lang="pt-BR" sz="2800" b="1" dirty="0" smtClean="0">
                <a:latin typeface="Constantia" pitchFamily="18" charset="0"/>
                <a:cs typeface="Segoe UI Light" pitchFamily="34" charset="0"/>
              </a:rPr>
              <a:t>detecção e prevenção do câncer de colo </a:t>
            </a:r>
            <a:r>
              <a:rPr lang="pt-BR" sz="2800" dirty="0" smtClean="0">
                <a:latin typeface="Constantia" pitchFamily="18" charset="0"/>
                <a:cs typeface="Segoe UI Light" pitchFamily="34" charset="0"/>
              </a:rPr>
              <a:t>do útero e </a:t>
            </a:r>
            <a:r>
              <a:rPr lang="pt-BR" sz="2800" b="1" dirty="0" smtClean="0">
                <a:latin typeface="Constantia" pitchFamily="18" charset="0"/>
                <a:cs typeface="Segoe UI Light" pitchFamily="34" charset="0"/>
              </a:rPr>
              <a:t>de câncer da mama </a:t>
            </a:r>
            <a:r>
              <a:rPr lang="pt-BR" sz="2800" dirty="0" smtClean="0">
                <a:latin typeface="Constantia" pitchFamily="18" charset="0"/>
                <a:cs typeface="Segoe UI Light" pitchFamily="34" charset="0"/>
              </a:rPr>
              <a:t>na </a:t>
            </a:r>
            <a:r>
              <a:rPr lang="pt-BR" sz="2800" b="1" dirty="0" smtClean="0">
                <a:latin typeface="Constantia" pitchFamily="18" charset="0"/>
                <a:cs typeface="Segoe UI Light" pitchFamily="34" charset="0"/>
              </a:rPr>
              <a:t>ESF Nosso Sonho, São Gabriel, Rio Grande do Sul</a:t>
            </a:r>
            <a:r>
              <a:rPr lang="pt-BR" sz="2800" dirty="0" smtClean="0">
                <a:latin typeface="Constantia" pitchFamily="18" charset="0"/>
                <a:cs typeface="Segoe UI Light" pitchFamily="34" charset="0"/>
              </a:rPr>
              <a:t>.</a:t>
            </a:r>
            <a:endParaRPr lang="en-US" sz="2800" dirty="0">
              <a:latin typeface="Constantia" pitchFamily="18" charset="0"/>
              <a:cs typeface="Segoe UI Light" pitchFamily="34" charset="0"/>
            </a:endParaRPr>
          </a:p>
        </p:txBody>
      </p:sp>
      <p:sp>
        <p:nvSpPr>
          <p:cNvPr id="4" name="Rectangle 3"/>
          <p:cNvSpPr/>
          <p:nvPr/>
        </p:nvSpPr>
        <p:spPr>
          <a:xfrm>
            <a:off x="642910" y="928670"/>
            <a:ext cx="4464496" cy="1015663"/>
          </a:xfrm>
          <a:prstGeom prst="rect">
            <a:avLst/>
          </a:prstGeom>
        </p:spPr>
        <p:txBody>
          <a:bodyPr wrap="square">
            <a:spAutoFit/>
          </a:bodyPr>
          <a:lstStyle/>
          <a:p>
            <a:r>
              <a:rPr lang="pt-BR" sz="6000" dirty="0" smtClean="0">
                <a:latin typeface="Rage Italic" pitchFamily="66" charset="0"/>
              </a:rPr>
              <a:t>Objetivo</a:t>
            </a:r>
            <a:r>
              <a:rPr lang="pt-BR" sz="6000" b="1" dirty="0" smtClean="0">
                <a:latin typeface="Rage Italic" pitchFamily="66" charset="0"/>
              </a:rPr>
              <a:t> </a:t>
            </a:r>
            <a:r>
              <a:rPr lang="pt-BR" sz="6000" dirty="0" smtClean="0">
                <a:latin typeface="Rage Italic" pitchFamily="66" charset="0"/>
              </a:rPr>
              <a:t>Geral</a:t>
            </a:r>
            <a:r>
              <a:rPr lang="pt-BR" sz="6000" b="1" dirty="0" smtClean="0">
                <a:latin typeface="Rage Italic" pitchFamily="66" charset="0"/>
              </a:rPr>
              <a:t> </a:t>
            </a:r>
            <a:endParaRPr lang="en-US" sz="6000" dirty="0">
              <a:latin typeface="Rage Italic"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642918"/>
            <a:ext cx="7848872" cy="769441"/>
          </a:xfrm>
          <a:prstGeom prst="rect">
            <a:avLst/>
          </a:prstGeom>
        </p:spPr>
        <p:txBody>
          <a:bodyPr wrap="square">
            <a:spAutoFit/>
          </a:bodyPr>
          <a:lstStyle/>
          <a:p>
            <a:pPr marL="514350" indent="-514350"/>
            <a:r>
              <a:rPr lang="pt-BR" sz="4400" dirty="0" smtClean="0">
                <a:latin typeface="Rage Italic" pitchFamily="66" charset="0"/>
              </a:rPr>
              <a:t>Objetivos Específicos</a:t>
            </a:r>
            <a:endParaRPr lang="en-US" sz="4400" dirty="0">
              <a:latin typeface="Rage Italic" pitchFamily="66" charset="0"/>
            </a:endParaRPr>
          </a:p>
        </p:txBody>
      </p:sp>
      <p:sp>
        <p:nvSpPr>
          <p:cNvPr id="4" name="Rectangle 3"/>
          <p:cNvSpPr/>
          <p:nvPr/>
        </p:nvSpPr>
        <p:spPr>
          <a:xfrm>
            <a:off x="571472" y="1928802"/>
            <a:ext cx="8175282" cy="4401205"/>
          </a:xfrm>
          <a:prstGeom prst="rect">
            <a:avLst/>
          </a:prstGeom>
        </p:spPr>
        <p:txBody>
          <a:bodyPr wrap="square">
            <a:spAutoFit/>
          </a:bodyPr>
          <a:lstStyle/>
          <a:p>
            <a:pPr algn="just"/>
            <a:r>
              <a:rPr lang="pt-BR" sz="2800" b="1" dirty="0" smtClean="0">
                <a:cs typeface="Arial" pitchFamily="34" charset="0"/>
              </a:rPr>
              <a:t>1. </a:t>
            </a:r>
            <a:r>
              <a:rPr lang="pt-BR" sz="2800" dirty="0" smtClean="0">
                <a:cs typeface="Arial" pitchFamily="34" charset="0"/>
              </a:rPr>
              <a:t>Ampliar a cobertura de detecção precoce do câncer de colo de útero e de mama.</a:t>
            </a:r>
            <a:endParaRPr lang="en-AU" sz="2800" dirty="0" smtClean="0">
              <a:cs typeface="Arial" pitchFamily="34" charset="0"/>
            </a:endParaRPr>
          </a:p>
          <a:p>
            <a:pPr algn="just"/>
            <a:r>
              <a:rPr lang="pt-BR" sz="2800" b="1" dirty="0" smtClean="0">
                <a:cs typeface="Arial" pitchFamily="34" charset="0"/>
              </a:rPr>
              <a:t> </a:t>
            </a:r>
            <a:endParaRPr lang="en-AU" sz="2800" dirty="0" smtClean="0">
              <a:cs typeface="Arial" pitchFamily="34" charset="0"/>
            </a:endParaRPr>
          </a:p>
          <a:p>
            <a:pPr algn="just"/>
            <a:r>
              <a:rPr lang="pt-BR" sz="2800" b="1" dirty="0" smtClean="0">
                <a:cs typeface="Arial" pitchFamily="34" charset="0"/>
              </a:rPr>
              <a:t>2. </a:t>
            </a:r>
            <a:r>
              <a:rPr lang="pt-BR" sz="2800" dirty="0" smtClean="0">
                <a:cs typeface="Arial" pitchFamily="34" charset="0"/>
              </a:rPr>
              <a:t>Melhorar a qualidade do atendimento das mulheres que realizam detecção precoce de câncer de colo de útero e de mama na unidade de saúde.</a:t>
            </a:r>
            <a:endParaRPr lang="en-AU" sz="2800" dirty="0" smtClean="0">
              <a:cs typeface="Arial" pitchFamily="34" charset="0"/>
            </a:endParaRPr>
          </a:p>
          <a:p>
            <a:pPr algn="just"/>
            <a:r>
              <a:rPr lang="pt-BR" sz="2800" b="1" dirty="0" smtClean="0">
                <a:cs typeface="Arial" pitchFamily="34" charset="0"/>
              </a:rPr>
              <a:t> </a:t>
            </a:r>
            <a:endParaRPr lang="en-AU" sz="2800" dirty="0" smtClean="0">
              <a:cs typeface="Arial" pitchFamily="34" charset="0"/>
            </a:endParaRPr>
          </a:p>
          <a:p>
            <a:pPr algn="just"/>
            <a:r>
              <a:rPr lang="pt-BR" sz="2800" b="1" dirty="0" smtClean="0">
                <a:cs typeface="Arial" pitchFamily="34" charset="0"/>
              </a:rPr>
              <a:t>3. </a:t>
            </a:r>
            <a:r>
              <a:rPr lang="pt-BR" sz="2800" dirty="0" smtClean="0">
                <a:cs typeface="Arial" pitchFamily="34" charset="0"/>
              </a:rPr>
              <a:t> Melhorar a adesão das mulheres à realização de exame </a:t>
            </a:r>
            <a:r>
              <a:rPr lang="pt-BR" sz="2800" dirty="0" err="1" smtClean="0">
                <a:cs typeface="Arial" pitchFamily="34" charset="0"/>
              </a:rPr>
              <a:t>citopatológico</a:t>
            </a:r>
            <a:r>
              <a:rPr lang="pt-BR" sz="2800" dirty="0" smtClean="0">
                <a:cs typeface="Arial" pitchFamily="34" charset="0"/>
              </a:rPr>
              <a:t> de colo de útero e mamografia</a:t>
            </a:r>
            <a:endParaRPr lang="en-AU" sz="2800" dirty="0" smtClean="0">
              <a:cs typeface="Arial" pitchFamily="34" charset="0"/>
            </a:endParaRPr>
          </a:p>
          <a:p>
            <a:pPr algn="just"/>
            <a:endParaRPr lang="en-AU" sz="2800" dirty="0" smtClean="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71472" y="0"/>
            <a:ext cx="8175282" cy="3539430"/>
          </a:xfrm>
          <a:prstGeom prst="rect">
            <a:avLst/>
          </a:prstGeom>
        </p:spPr>
        <p:txBody>
          <a:bodyPr wrap="square">
            <a:spAutoFit/>
          </a:bodyPr>
          <a:lstStyle/>
          <a:p>
            <a:pPr algn="just"/>
            <a:r>
              <a:rPr lang="pt-BR" sz="2800" b="1" dirty="0" smtClean="0">
                <a:latin typeface="Constantia" pitchFamily="18" charset="0"/>
                <a:cs typeface="Arial" pitchFamily="34" charset="0"/>
              </a:rPr>
              <a:t>4. </a:t>
            </a:r>
            <a:r>
              <a:rPr lang="pt-BR" sz="2800" dirty="0" smtClean="0">
                <a:latin typeface="Constantia" pitchFamily="18" charset="0"/>
                <a:cs typeface="Arial" pitchFamily="34" charset="0"/>
              </a:rPr>
              <a:t>Melhorar o registro das informações</a:t>
            </a:r>
            <a:endParaRPr lang="en-AU" sz="2800" dirty="0" smtClean="0">
              <a:latin typeface="Constantia" pitchFamily="18" charset="0"/>
              <a:cs typeface="Arial" pitchFamily="34" charset="0"/>
            </a:endParaRPr>
          </a:p>
          <a:p>
            <a:pPr algn="just"/>
            <a:r>
              <a:rPr lang="pt-BR" sz="2800" b="1" dirty="0" smtClean="0">
                <a:latin typeface="Constantia" pitchFamily="18" charset="0"/>
                <a:cs typeface="Arial" pitchFamily="34" charset="0"/>
              </a:rPr>
              <a:t> </a:t>
            </a:r>
            <a:endParaRPr lang="en-AU" sz="2800" dirty="0" smtClean="0">
              <a:latin typeface="Constantia" pitchFamily="18" charset="0"/>
              <a:cs typeface="Arial" pitchFamily="34" charset="0"/>
            </a:endParaRPr>
          </a:p>
          <a:p>
            <a:pPr algn="just"/>
            <a:r>
              <a:rPr lang="pt-BR" sz="2800" b="1" dirty="0" smtClean="0">
                <a:latin typeface="Constantia" pitchFamily="18" charset="0"/>
                <a:cs typeface="Arial" pitchFamily="34" charset="0"/>
              </a:rPr>
              <a:t>5. </a:t>
            </a:r>
            <a:r>
              <a:rPr lang="pt-BR" sz="2800" dirty="0" smtClean="0">
                <a:latin typeface="Constantia" pitchFamily="18" charset="0"/>
                <a:cs typeface="Arial" pitchFamily="34" charset="0"/>
              </a:rPr>
              <a:t>Mapear as mulheres de risco para câncer de colo de útero e de mama </a:t>
            </a:r>
            <a:endParaRPr lang="en-AU" sz="2800" dirty="0" smtClean="0">
              <a:latin typeface="Constantia" pitchFamily="18" charset="0"/>
              <a:cs typeface="Arial" pitchFamily="34" charset="0"/>
            </a:endParaRPr>
          </a:p>
          <a:p>
            <a:pPr algn="just"/>
            <a:r>
              <a:rPr lang="pt-BR" sz="2800" b="1" dirty="0" smtClean="0">
                <a:latin typeface="Constantia" pitchFamily="18" charset="0"/>
                <a:cs typeface="Arial" pitchFamily="34" charset="0"/>
              </a:rPr>
              <a:t> </a:t>
            </a:r>
            <a:endParaRPr lang="en-AU" sz="2800" dirty="0" smtClean="0">
              <a:latin typeface="Constantia" pitchFamily="18" charset="0"/>
              <a:cs typeface="Arial" pitchFamily="34" charset="0"/>
            </a:endParaRPr>
          </a:p>
          <a:p>
            <a:pPr algn="just"/>
            <a:r>
              <a:rPr lang="pt-BR" sz="2800" b="1" dirty="0" smtClean="0">
                <a:latin typeface="Constantia" pitchFamily="18" charset="0"/>
                <a:cs typeface="Arial" pitchFamily="34" charset="0"/>
              </a:rPr>
              <a:t>6.</a:t>
            </a:r>
            <a:r>
              <a:rPr lang="pt-BR" sz="2800" dirty="0" smtClean="0">
                <a:latin typeface="Constantia" pitchFamily="18" charset="0"/>
                <a:cs typeface="Arial" pitchFamily="34" charset="0"/>
              </a:rPr>
              <a:t> Promover a saúde das mulheres que realizam detecção precoce de câncer de colo de útero e de mama na unidade de saúde</a:t>
            </a:r>
            <a:endParaRPr lang="en-AU" sz="2800" dirty="0" smtClean="0">
              <a:latin typeface="Constantia" pitchFamily="18"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143000"/>
          </a:xfrm>
        </p:spPr>
        <p:txBody>
          <a:bodyPr>
            <a:normAutofit/>
          </a:bodyPr>
          <a:lstStyle/>
          <a:p>
            <a:pPr algn="l"/>
            <a:r>
              <a:rPr lang="pt-BR" sz="6000" dirty="0" smtClean="0">
                <a:solidFill>
                  <a:schemeClr val="tx1"/>
                </a:solidFill>
                <a:latin typeface="Rage Italic" pitchFamily="66" charset="0"/>
              </a:rPr>
              <a:t>Metodologia</a:t>
            </a:r>
            <a:endParaRPr lang="pt-BR" sz="6000" dirty="0">
              <a:solidFill>
                <a:schemeClr val="tx1"/>
              </a:solidFill>
              <a:latin typeface="Rage Italic" pitchFamily="66" charset="0"/>
            </a:endParaRPr>
          </a:p>
        </p:txBody>
      </p:sp>
      <p:sp>
        <p:nvSpPr>
          <p:cNvPr id="5" name="Rectangle 1"/>
          <p:cNvSpPr>
            <a:spLocks noChangeArrowheads="1"/>
          </p:cNvSpPr>
          <p:nvPr/>
        </p:nvSpPr>
        <p:spPr bwMode="auto">
          <a:xfrm>
            <a:off x="142844" y="1928802"/>
            <a:ext cx="871543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9750" marR="0" lvl="0" indent="-447675" algn="just" defTabSz="914400" rtl="0" eaLnBrk="1" fontAlgn="base" latinLnBrk="0" hangingPunct="1">
              <a:lnSpc>
                <a:spcPct val="150000"/>
              </a:lnSpc>
              <a:spcBef>
                <a:spcPct val="0"/>
              </a:spcBef>
              <a:spcAft>
                <a:spcPct val="0"/>
              </a:spcAft>
              <a:buClrTx/>
              <a:buSzTx/>
              <a:buFont typeface="Arial" pitchFamily="34" charset="0"/>
              <a:buChar char="•"/>
              <a:tabLst/>
            </a:pPr>
            <a:r>
              <a:rPr kumimoji="0" lang="pt-BR" sz="28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Período: </a:t>
            </a:r>
            <a:r>
              <a:rPr kumimoji="0" lang="pt-BR" sz="28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12 semanas </a:t>
            </a:r>
          </a:p>
          <a:p>
            <a:pPr marL="539750" marR="0" lvl="0" indent="-447675" algn="just" defTabSz="914400" rtl="0" eaLnBrk="1" fontAlgn="base" latinLnBrk="0" hangingPunct="1">
              <a:lnSpc>
                <a:spcPct val="150000"/>
              </a:lnSpc>
              <a:spcBef>
                <a:spcPct val="0"/>
              </a:spcBef>
              <a:spcAft>
                <a:spcPct val="0"/>
              </a:spcAft>
              <a:buClrTx/>
              <a:buSzTx/>
              <a:buFont typeface="Arial" pitchFamily="34" charset="0"/>
              <a:buChar char="•"/>
              <a:tabLst/>
            </a:pPr>
            <a:r>
              <a:rPr kumimoji="0" lang="pt-BR" sz="28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Município: </a:t>
            </a:r>
            <a:r>
              <a:rPr kumimoji="0" lang="pt-BR" sz="28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São Gabriel</a:t>
            </a:r>
          </a:p>
          <a:p>
            <a:pPr marL="539750" marR="0" lvl="0" indent="-447675" algn="just" defTabSz="914400" rtl="0" eaLnBrk="1" fontAlgn="base" latinLnBrk="0" hangingPunct="1">
              <a:lnSpc>
                <a:spcPct val="150000"/>
              </a:lnSpc>
              <a:spcBef>
                <a:spcPct val="0"/>
              </a:spcBef>
              <a:spcAft>
                <a:spcPct val="0"/>
              </a:spcAft>
              <a:buClrTx/>
              <a:buSzTx/>
              <a:buFont typeface="Arial" pitchFamily="34" charset="0"/>
              <a:buChar char="•"/>
              <a:tabLst/>
            </a:pPr>
            <a:r>
              <a:rPr kumimoji="0" lang="pt-BR" sz="28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UBS: </a:t>
            </a:r>
            <a:r>
              <a:rPr kumimoji="0" lang="pt-BR" sz="28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Nosso Sonho da área urbana.</a:t>
            </a:r>
            <a:r>
              <a:rPr lang="pt-BR" sz="2800" dirty="0" smtClean="0">
                <a:latin typeface="Constantia" pitchFamily="18" charset="0"/>
                <a:ea typeface="Calibri" pitchFamily="34" charset="0"/>
                <a:cs typeface="Arial" pitchFamily="34" charset="0"/>
              </a:rPr>
              <a:t> </a:t>
            </a:r>
          </a:p>
          <a:p>
            <a:pPr marL="539750" marR="0" lvl="0" indent="-447675" algn="just" defTabSz="914400" rtl="0" eaLnBrk="1" fontAlgn="base" latinLnBrk="0" hangingPunct="1">
              <a:lnSpc>
                <a:spcPct val="150000"/>
              </a:lnSpc>
              <a:spcBef>
                <a:spcPct val="0"/>
              </a:spcBef>
              <a:spcAft>
                <a:spcPct val="0"/>
              </a:spcAft>
              <a:buClrTx/>
              <a:buSzTx/>
              <a:buFont typeface="Arial" pitchFamily="34" charset="0"/>
              <a:buChar char="•"/>
              <a:tabLst/>
            </a:pPr>
            <a:r>
              <a:rPr lang="pt-BR" sz="2800" b="1" dirty="0" smtClean="0">
                <a:latin typeface="Constantia" pitchFamily="18" charset="0"/>
                <a:ea typeface="Calibri" pitchFamily="34" charset="0"/>
                <a:cs typeface="Arial" pitchFamily="34" charset="0"/>
              </a:rPr>
              <a:t>A p</a:t>
            </a:r>
            <a:r>
              <a:rPr kumimoji="0" lang="pt-BR" sz="28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opulação</a:t>
            </a:r>
            <a:r>
              <a:rPr kumimoji="0" lang="pt-BR" sz="2800" b="1" i="0" u="none" strike="noStrike" cap="none" normalizeH="0" dirty="0" smtClean="0">
                <a:ln>
                  <a:noFill/>
                </a:ln>
                <a:solidFill>
                  <a:schemeClr val="tx1"/>
                </a:solidFill>
                <a:effectLst/>
                <a:latin typeface="Constantia" pitchFamily="18" charset="0"/>
                <a:ea typeface="Calibri" pitchFamily="34" charset="0"/>
                <a:cs typeface="Arial" pitchFamily="34" charset="0"/>
              </a:rPr>
              <a:t> </a:t>
            </a:r>
            <a:r>
              <a:rPr kumimoji="0" lang="pt-BR" sz="28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alvo</a:t>
            </a:r>
            <a:r>
              <a:rPr lang="pt-BR" sz="2800" b="1" baseline="0" dirty="0" smtClean="0">
                <a:latin typeface="Constantia" pitchFamily="18" charset="0"/>
                <a:ea typeface="Calibri" pitchFamily="34" charset="0"/>
                <a:cs typeface="Arial" pitchFamily="34" charset="0"/>
              </a:rPr>
              <a:t>:</a:t>
            </a:r>
            <a:r>
              <a:rPr lang="pt-BR" sz="2800" b="1" dirty="0" smtClean="0">
                <a:latin typeface="Constantia" pitchFamily="18" charset="0"/>
                <a:ea typeface="Calibri" pitchFamily="34" charset="0"/>
                <a:cs typeface="Arial" pitchFamily="34" charset="0"/>
              </a:rPr>
              <a:t> </a:t>
            </a:r>
            <a:r>
              <a:rPr kumimoji="0" lang="pt-BR" sz="28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mulheres entre 25-64 anos para controle de câncer de colo de útero e entre 50-69 anos para controle de câncer de mama</a:t>
            </a:r>
            <a:endParaRPr kumimoji="0" lang="pt-BR" sz="2800" b="0" i="0" u="none" strike="noStrike" cap="none" normalizeH="0" baseline="0" dirty="0" smtClean="0">
              <a:ln>
                <a:noFill/>
              </a:ln>
              <a:solidFill>
                <a:schemeClr val="tx1"/>
              </a:solidFill>
              <a:effectLst/>
              <a:latin typeface="Constantia" pitchFamily="18"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285728"/>
            <a:ext cx="8229600" cy="1143000"/>
          </a:xfrm>
        </p:spPr>
        <p:txBody>
          <a:bodyPr>
            <a:normAutofit/>
          </a:bodyPr>
          <a:lstStyle/>
          <a:p>
            <a:r>
              <a:rPr lang="pt-BR" sz="4000" b="1" dirty="0" smtClean="0">
                <a:solidFill>
                  <a:schemeClr val="tx1"/>
                </a:solidFill>
              </a:rPr>
              <a:t>Logística</a:t>
            </a:r>
            <a:endParaRPr lang="pt-BR" sz="4000" b="1" dirty="0">
              <a:solidFill>
                <a:schemeClr val="tx1"/>
              </a:solidFill>
            </a:endParaRPr>
          </a:p>
        </p:txBody>
      </p:sp>
      <p:sp>
        <p:nvSpPr>
          <p:cNvPr id="3" name="Espaço Reservado para Conteúdo 2"/>
          <p:cNvSpPr>
            <a:spLocks noGrp="1"/>
          </p:cNvSpPr>
          <p:nvPr>
            <p:ph idx="1"/>
          </p:nvPr>
        </p:nvSpPr>
        <p:spPr>
          <a:xfrm>
            <a:off x="500034" y="1785926"/>
            <a:ext cx="8229600" cy="4636792"/>
          </a:xfrm>
        </p:spPr>
        <p:txBody>
          <a:bodyPr>
            <a:normAutofit lnSpcReduction="10000"/>
          </a:bodyPr>
          <a:lstStyle/>
          <a:p>
            <a:pPr>
              <a:lnSpc>
                <a:spcPct val="150000"/>
              </a:lnSpc>
            </a:pPr>
            <a:r>
              <a:rPr lang="pt-BR" sz="2800" dirty="0" smtClean="0">
                <a:latin typeface="Constantia" pitchFamily="18" charset="0"/>
                <a:cs typeface="Arial" pitchFamily="34" charset="0"/>
              </a:rPr>
              <a:t>Foi adotado o </a:t>
            </a:r>
            <a:r>
              <a:rPr lang="pt-BR" sz="2800" b="1" dirty="0" smtClean="0">
                <a:latin typeface="Constantia" pitchFamily="18" charset="0"/>
                <a:cs typeface="Arial" pitchFamily="34" charset="0"/>
              </a:rPr>
              <a:t>protocolo de atenção à mulher </a:t>
            </a:r>
            <a:r>
              <a:rPr lang="pt-BR" sz="2800" dirty="0" smtClean="0">
                <a:latin typeface="Constantia" pitchFamily="18" charset="0"/>
                <a:cs typeface="Arial" pitchFamily="34" charset="0"/>
              </a:rPr>
              <a:t>e os </a:t>
            </a:r>
            <a:r>
              <a:rPr lang="pt-BR" sz="2800" b="1" dirty="0" smtClean="0">
                <a:latin typeface="Constantia" pitchFamily="18" charset="0"/>
                <a:cs typeface="Arial" pitchFamily="34" charset="0"/>
              </a:rPr>
              <a:t>protocolos do caderno de atenção básica </a:t>
            </a:r>
            <a:r>
              <a:rPr lang="pt-BR" sz="2800" dirty="0" smtClean="0">
                <a:latin typeface="Constantia" pitchFamily="18" charset="0"/>
                <a:cs typeface="Arial" pitchFamily="34" charset="0"/>
              </a:rPr>
              <a:t>para o controle de câncer de colo de útero e mama (BRASIL, 2008 e 2013). </a:t>
            </a:r>
          </a:p>
          <a:p>
            <a:pPr>
              <a:lnSpc>
                <a:spcPct val="150000"/>
              </a:lnSpc>
            </a:pPr>
            <a:r>
              <a:rPr lang="pt-BR" sz="2800" dirty="0" smtClean="0">
                <a:latin typeface="Constantia" pitchFamily="18" charset="0"/>
                <a:cs typeface="Arial" pitchFamily="34" charset="0"/>
              </a:rPr>
              <a:t>Fichas espelhos, planilhas  e prontuários.</a:t>
            </a:r>
          </a:p>
          <a:p>
            <a:pPr>
              <a:lnSpc>
                <a:spcPct val="150000"/>
              </a:lnSpc>
            </a:pPr>
            <a:r>
              <a:rPr lang="pt-BR" sz="2800" dirty="0" smtClean="0">
                <a:latin typeface="Constantia" pitchFamily="18" charset="0"/>
                <a:cs typeface="Arial" pitchFamily="34" charset="0"/>
              </a:rPr>
              <a:t>Foram </a:t>
            </a:r>
            <a:r>
              <a:rPr lang="pt-BR" sz="2800" b="1" dirty="0" smtClean="0">
                <a:latin typeface="Constantia" pitchFamily="18" charset="0"/>
                <a:cs typeface="Arial" pitchFamily="34" charset="0"/>
              </a:rPr>
              <a:t>realizadas diversas ações </a:t>
            </a:r>
            <a:r>
              <a:rPr lang="pt-BR" sz="2800" dirty="0" smtClean="0">
                <a:latin typeface="Constantia" pitchFamily="18" charset="0"/>
                <a:cs typeface="Arial" pitchFamily="34" charset="0"/>
              </a:rPr>
              <a:t>para garantir a realização da intervenção </a:t>
            </a:r>
            <a:endParaRPr lang="pt-BR" sz="2800" dirty="0">
              <a:latin typeface="Constantia" pitchFamily="18"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8596" y="71414"/>
            <a:ext cx="8229600" cy="1143000"/>
          </a:xfrm>
        </p:spPr>
        <p:txBody>
          <a:bodyPr>
            <a:normAutofit/>
          </a:bodyPr>
          <a:lstStyle/>
          <a:p>
            <a:r>
              <a:rPr lang="pt-BR" sz="4000" b="1" dirty="0" smtClean="0">
                <a:solidFill>
                  <a:schemeClr val="tx1"/>
                </a:solidFill>
                <a:latin typeface="Arial" pitchFamily="34" charset="0"/>
                <a:cs typeface="Arial" pitchFamily="34" charset="0"/>
              </a:rPr>
              <a:t>Ações Realizadas</a:t>
            </a:r>
            <a:endParaRPr lang="pt-BR" sz="4000" b="1"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457200" y="1428736"/>
            <a:ext cx="8229600" cy="5214974"/>
          </a:xfrm>
        </p:spPr>
        <p:txBody>
          <a:bodyPr>
            <a:noAutofit/>
          </a:bodyPr>
          <a:lstStyle/>
          <a:p>
            <a:pPr marL="0" indent="0">
              <a:lnSpc>
                <a:spcPct val="150000"/>
              </a:lnSpc>
              <a:spcBef>
                <a:spcPts val="1200"/>
              </a:spcBef>
              <a:spcAft>
                <a:spcPts val="1200"/>
              </a:spcAft>
              <a:buNone/>
            </a:pPr>
            <a:r>
              <a:rPr lang="pt-BR" dirty="0" smtClean="0">
                <a:latin typeface="Constantia" pitchFamily="18" charset="0"/>
                <a:cs typeface="Arial" pitchFamily="34" charset="0"/>
              </a:rPr>
              <a:t>As principais ações desenvolvidas foram: </a:t>
            </a:r>
          </a:p>
          <a:p>
            <a:pPr>
              <a:lnSpc>
                <a:spcPct val="150000"/>
              </a:lnSpc>
              <a:spcBef>
                <a:spcPts val="1200"/>
              </a:spcBef>
              <a:spcAft>
                <a:spcPts val="1200"/>
              </a:spcAft>
            </a:pPr>
            <a:r>
              <a:rPr lang="pt-BR" dirty="0" smtClean="0">
                <a:latin typeface="Constantia" pitchFamily="18" charset="0"/>
                <a:cs typeface="Arial" pitchFamily="34" charset="0"/>
              </a:rPr>
              <a:t>O </a:t>
            </a:r>
            <a:r>
              <a:rPr lang="pt-BR" b="1" dirty="0" smtClean="0">
                <a:latin typeface="Constantia" pitchFamily="18" charset="0"/>
                <a:cs typeface="Arial" pitchFamily="34" charset="0"/>
              </a:rPr>
              <a:t>cadastramento</a:t>
            </a:r>
            <a:r>
              <a:rPr lang="pt-BR" dirty="0" smtClean="0">
                <a:latin typeface="Constantia" pitchFamily="18" charset="0"/>
                <a:cs typeface="Arial" pitchFamily="34" charset="0"/>
              </a:rPr>
              <a:t> das mulheres da área adstrita, </a:t>
            </a:r>
          </a:p>
          <a:p>
            <a:pPr>
              <a:lnSpc>
                <a:spcPct val="150000"/>
              </a:lnSpc>
              <a:spcBef>
                <a:spcPts val="1200"/>
              </a:spcBef>
              <a:spcAft>
                <a:spcPts val="1200"/>
              </a:spcAft>
            </a:pPr>
            <a:r>
              <a:rPr lang="pt-BR" b="1" dirty="0" smtClean="0">
                <a:latin typeface="Constantia" pitchFamily="18" charset="0"/>
                <a:cs typeface="Arial" pitchFamily="34" charset="0"/>
              </a:rPr>
              <a:t>Avaliação integral </a:t>
            </a:r>
            <a:r>
              <a:rPr lang="pt-BR" dirty="0" smtClean="0">
                <a:latin typeface="Constantia" pitchFamily="18" charset="0"/>
                <a:cs typeface="Arial" pitchFamily="34" charset="0"/>
              </a:rPr>
              <a:t>a todas as mulheres que freqüentaram o programa, </a:t>
            </a:r>
          </a:p>
          <a:p>
            <a:pPr>
              <a:lnSpc>
                <a:spcPct val="150000"/>
              </a:lnSpc>
              <a:spcBef>
                <a:spcPts val="1200"/>
              </a:spcBef>
              <a:spcAft>
                <a:spcPts val="1200"/>
              </a:spcAft>
            </a:pPr>
            <a:r>
              <a:rPr lang="pt-BR" dirty="0" smtClean="0">
                <a:latin typeface="Constantia" pitchFamily="18" charset="0"/>
                <a:cs typeface="Arial" pitchFamily="34" charset="0"/>
              </a:rPr>
              <a:t>Realização de </a:t>
            </a:r>
            <a:r>
              <a:rPr lang="pt-BR" b="1" dirty="0" smtClean="0">
                <a:latin typeface="Constantia" pitchFamily="18" charset="0"/>
                <a:cs typeface="Arial" pitchFamily="34" charset="0"/>
              </a:rPr>
              <a:t>consulta e exame clínico </a:t>
            </a:r>
            <a:r>
              <a:rPr lang="pt-BR" dirty="0" smtClean="0">
                <a:latin typeface="Constantia" pitchFamily="18" charset="0"/>
                <a:cs typeface="Arial" pitchFamily="34" charset="0"/>
              </a:rPr>
              <a:t>das mamas e/ou ginecológico de acordo com a faixa etária e quadro clínico das usuárias. </a:t>
            </a:r>
            <a:endParaRPr lang="pt-BR" dirty="0">
              <a:latin typeface="Constantia"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0"/>
            <a:ext cx="8229600" cy="6858000"/>
          </a:xfrm>
        </p:spPr>
        <p:txBody>
          <a:bodyPr>
            <a:normAutofit/>
          </a:bodyPr>
          <a:lstStyle/>
          <a:p>
            <a:pPr algn="just">
              <a:lnSpc>
                <a:spcPct val="150000"/>
              </a:lnSpc>
              <a:spcBef>
                <a:spcPts val="1200"/>
              </a:spcBef>
              <a:spcAft>
                <a:spcPts val="1200"/>
              </a:spcAft>
            </a:pPr>
            <a:r>
              <a:rPr lang="pt-BR" dirty="0" smtClean="0">
                <a:cs typeface="Arial" pitchFamily="34" charset="0"/>
              </a:rPr>
              <a:t>Realizamos avaliação e pesquisa de </a:t>
            </a:r>
            <a:r>
              <a:rPr lang="pt-BR" b="1" dirty="0" smtClean="0">
                <a:cs typeface="Arial" pitchFamily="34" charset="0"/>
              </a:rPr>
              <a:t>sintomas e sinais de alerta </a:t>
            </a:r>
            <a:r>
              <a:rPr lang="pt-BR" dirty="0" smtClean="0">
                <a:cs typeface="Arial" pitchFamily="34" charset="0"/>
              </a:rPr>
              <a:t>para esses cânceres, </a:t>
            </a:r>
          </a:p>
          <a:p>
            <a:pPr algn="just">
              <a:lnSpc>
                <a:spcPct val="150000"/>
              </a:lnSpc>
              <a:spcBef>
                <a:spcPts val="1200"/>
              </a:spcBef>
              <a:spcAft>
                <a:spcPts val="1200"/>
              </a:spcAft>
            </a:pPr>
            <a:r>
              <a:rPr lang="pt-BR" b="1" dirty="0" smtClean="0">
                <a:cs typeface="Arial" pitchFamily="34" charset="0"/>
              </a:rPr>
              <a:t>Exames adicionais </a:t>
            </a:r>
            <a:r>
              <a:rPr lang="pt-BR" dirty="0" smtClean="0">
                <a:cs typeface="Arial" pitchFamily="34" charset="0"/>
              </a:rPr>
              <a:t>quando necessário, </a:t>
            </a:r>
          </a:p>
          <a:p>
            <a:pPr algn="just">
              <a:lnSpc>
                <a:spcPct val="150000"/>
              </a:lnSpc>
              <a:spcBef>
                <a:spcPts val="1200"/>
              </a:spcBef>
              <a:spcAft>
                <a:spcPts val="1200"/>
              </a:spcAft>
            </a:pPr>
            <a:r>
              <a:rPr lang="pt-BR" dirty="0" smtClean="0">
                <a:cs typeface="Arial" pitchFamily="34" charset="0"/>
              </a:rPr>
              <a:t>Solicitação de </a:t>
            </a:r>
            <a:r>
              <a:rPr lang="pt-BR" b="1" dirty="0" smtClean="0">
                <a:cs typeface="Arial" pitchFamily="34" charset="0"/>
              </a:rPr>
              <a:t>mamografia</a:t>
            </a:r>
            <a:r>
              <a:rPr lang="pt-BR" dirty="0" smtClean="0">
                <a:cs typeface="Arial" pitchFamily="34" charset="0"/>
              </a:rPr>
              <a:t> de acordo com a faixa etária ou quadro clínico da usuária e ecografia das mamas se necessário.</a:t>
            </a:r>
          </a:p>
          <a:p>
            <a:pPr algn="just">
              <a:lnSpc>
                <a:spcPct val="150000"/>
              </a:lnSpc>
              <a:spcBef>
                <a:spcPts val="1200"/>
              </a:spcBef>
              <a:spcAft>
                <a:spcPts val="1200"/>
              </a:spcAft>
            </a:pPr>
            <a:r>
              <a:rPr lang="pt-BR" dirty="0" smtClean="0">
                <a:cs typeface="Arial" pitchFamily="34" charset="0"/>
              </a:rPr>
              <a:t>Avaliação dos resultados de </a:t>
            </a:r>
            <a:r>
              <a:rPr lang="pt-BR" b="1" dirty="0" err="1" smtClean="0">
                <a:cs typeface="Arial" pitchFamily="34" charset="0"/>
              </a:rPr>
              <a:t>citopatológico</a:t>
            </a:r>
            <a:r>
              <a:rPr lang="pt-BR" dirty="0" smtClean="0">
                <a:cs typeface="Arial" pitchFamily="34" charset="0"/>
              </a:rPr>
              <a:t> e mamografia</a:t>
            </a:r>
          </a:p>
          <a:p>
            <a:pPr algn="just">
              <a:lnSpc>
                <a:spcPct val="150000"/>
              </a:lnSpc>
              <a:spcBef>
                <a:spcPts val="1200"/>
              </a:spcBef>
              <a:spcAft>
                <a:spcPts val="1200"/>
              </a:spcAft>
            </a:pPr>
            <a:r>
              <a:rPr lang="pt-BR" b="1" dirty="0" smtClean="0">
                <a:cs typeface="Arial" pitchFamily="34" charset="0"/>
              </a:rPr>
              <a:t>Encaminhament</a:t>
            </a:r>
            <a:r>
              <a:rPr lang="pt-BR" dirty="0" smtClean="0">
                <a:cs typeface="Arial" pitchFamily="34" charset="0"/>
              </a:rPr>
              <a:t>o para atendimento especializado</a:t>
            </a:r>
          </a:p>
          <a:p>
            <a:pPr algn="just">
              <a:lnSpc>
                <a:spcPct val="150000"/>
              </a:lnSpc>
              <a:spcBef>
                <a:spcPts val="1200"/>
              </a:spcBef>
              <a:spcAft>
                <a:spcPts val="1200"/>
              </a:spcAft>
            </a:pPr>
            <a:endParaRPr lang="pt-BR" dirty="0" smtClean="0">
              <a:cs typeface="Arial" pitchFamily="34" charset="0"/>
            </a:endParaRPr>
          </a:p>
          <a:p>
            <a:pPr algn="just">
              <a:lnSpc>
                <a:spcPct val="150000"/>
              </a:lnSpc>
              <a:spcBef>
                <a:spcPts val="1200"/>
              </a:spcBef>
              <a:spcAft>
                <a:spcPts val="1200"/>
              </a:spcAft>
            </a:pPr>
            <a:endParaRPr lang="pt-BR" dirty="0" smtClean="0">
              <a:cs typeface="Arial" pitchFamily="34" charset="0"/>
            </a:endParaRPr>
          </a:p>
          <a:p>
            <a:pPr algn="just">
              <a:spcBef>
                <a:spcPts val="1200"/>
              </a:spcBef>
              <a:spcAft>
                <a:spcPts val="1200"/>
              </a:spcAft>
            </a:pPr>
            <a:endParaRPr lang="pt-BR" dirty="0"/>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tângulo 1"/>
          <p:cNvSpPr/>
          <p:nvPr/>
        </p:nvSpPr>
        <p:spPr>
          <a:xfrm>
            <a:off x="357158" y="0"/>
            <a:ext cx="8286808" cy="5216813"/>
          </a:xfrm>
          <a:prstGeom prst="rect">
            <a:avLst/>
          </a:prstGeom>
        </p:spPr>
        <p:txBody>
          <a:bodyPr wrap="square">
            <a:spAutoFit/>
          </a:bodyPr>
          <a:lstStyle/>
          <a:p>
            <a:pPr marL="265113" indent="-265113" algn="just">
              <a:lnSpc>
                <a:spcPct val="150000"/>
              </a:lnSpc>
              <a:spcBef>
                <a:spcPts val="1200"/>
              </a:spcBef>
              <a:spcAft>
                <a:spcPts val="1200"/>
              </a:spcAft>
              <a:buClr>
                <a:schemeClr val="tx2">
                  <a:lumMod val="60000"/>
                  <a:lumOff val="40000"/>
                </a:schemeClr>
              </a:buClr>
              <a:buFont typeface="Arial" pitchFamily="34" charset="0"/>
              <a:buChar char="•"/>
            </a:pPr>
            <a:r>
              <a:rPr lang="pt-BR" sz="2600" b="1" dirty="0" smtClean="0">
                <a:latin typeface="Constantia" pitchFamily="18" charset="0"/>
                <a:cs typeface="Arial" pitchFamily="34" charset="0"/>
              </a:rPr>
              <a:t>Prescrição e  tratamento </a:t>
            </a:r>
            <a:r>
              <a:rPr lang="pt-BR" sz="2600" dirty="0" smtClean="0">
                <a:latin typeface="Constantia" pitchFamily="18" charset="0"/>
                <a:cs typeface="Arial" pitchFamily="34" charset="0"/>
              </a:rPr>
              <a:t>as mulheres com resultados alterados de </a:t>
            </a:r>
            <a:r>
              <a:rPr lang="pt-BR" sz="2600" dirty="0" err="1" smtClean="0">
                <a:latin typeface="Constantia" pitchFamily="18" charset="0"/>
                <a:cs typeface="Arial" pitchFamily="34" charset="0"/>
              </a:rPr>
              <a:t>citopatológico</a:t>
            </a:r>
            <a:r>
              <a:rPr lang="pt-BR" sz="2600" dirty="0" smtClean="0">
                <a:latin typeface="Constantia" pitchFamily="18" charset="0"/>
                <a:cs typeface="Arial" pitchFamily="34" charset="0"/>
              </a:rPr>
              <a:t>, com inflamação ou </a:t>
            </a:r>
            <a:r>
              <a:rPr lang="pt-BR" sz="2600" dirty="0" err="1" smtClean="0">
                <a:latin typeface="Constantia" pitchFamily="18" charset="0"/>
                <a:cs typeface="Arial" pitchFamily="34" charset="0"/>
              </a:rPr>
              <a:t>vaginose</a:t>
            </a:r>
            <a:r>
              <a:rPr lang="pt-BR" sz="2600" dirty="0" smtClean="0">
                <a:latin typeface="Constantia" pitchFamily="18" charset="0"/>
                <a:cs typeface="Arial" pitchFamily="34" charset="0"/>
              </a:rPr>
              <a:t> bacteriana</a:t>
            </a:r>
          </a:p>
          <a:p>
            <a:pPr marL="265113" indent="-265113" algn="just">
              <a:lnSpc>
                <a:spcPct val="150000"/>
              </a:lnSpc>
              <a:spcBef>
                <a:spcPts val="1200"/>
              </a:spcBef>
              <a:spcAft>
                <a:spcPts val="1200"/>
              </a:spcAft>
              <a:buClr>
                <a:schemeClr val="tx2">
                  <a:lumMod val="60000"/>
                  <a:lumOff val="40000"/>
                </a:schemeClr>
              </a:buClr>
              <a:buFont typeface="Arial" pitchFamily="34" charset="0"/>
              <a:buChar char="•"/>
            </a:pPr>
            <a:r>
              <a:rPr lang="pt-BR" sz="2600" dirty="0" smtClean="0">
                <a:latin typeface="Constantia" pitchFamily="18" charset="0"/>
                <a:cs typeface="Arial" pitchFamily="34" charset="0"/>
              </a:rPr>
              <a:t>Atividades de </a:t>
            </a:r>
            <a:r>
              <a:rPr lang="pt-BR" sz="2600" b="1" dirty="0" smtClean="0">
                <a:latin typeface="Constantia" pitchFamily="18" charset="0"/>
                <a:cs typeface="Arial" pitchFamily="34" charset="0"/>
              </a:rPr>
              <a:t>promoção e educação </a:t>
            </a:r>
            <a:r>
              <a:rPr lang="pt-BR" sz="2600" dirty="0" smtClean="0">
                <a:latin typeface="Constantia" pitchFamily="18" charset="0"/>
                <a:cs typeface="Arial" pitchFamily="34" charset="0"/>
              </a:rPr>
              <a:t>em saúde. </a:t>
            </a:r>
          </a:p>
          <a:p>
            <a:pPr marL="265113" indent="-265113" algn="just">
              <a:lnSpc>
                <a:spcPct val="150000"/>
              </a:lnSpc>
              <a:spcBef>
                <a:spcPts val="1200"/>
              </a:spcBef>
              <a:spcAft>
                <a:spcPts val="1200"/>
              </a:spcAft>
              <a:buClr>
                <a:schemeClr val="tx2">
                  <a:lumMod val="60000"/>
                  <a:lumOff val="40000"/>
                </a:schemeClr>
              </a:buClr>
              <a:buFont typeface="Arial" pitchFamily="34" charset="0"/>
              <a:buChar char="•"/>
            </a:pPr>
            <a:r>
              <a:rPr lang="pt-BR" sz="2600" dirty="0" smtClean="0">
                <a:latin typeface="Constantia" pitchFamily="18" charset="0"/>
                <a:cs typeface="Arial" pitchFamily="34" charset="0"/>
              </a:rPr>
              <a:t>Consultas para </a:t>
            </a:r>
            <a:r>
              <a:rPr lang="pt-BR" sz="2600" b="1" dirty="0" smtClean="0">
                <a:latin typeface="Constantia" pitchFamily="18" charset="0"/>
                <a:cs typeface="Arial" pitchFamily="34" charset="0"/>
              </a:rPr>
              <a:t>coleta de amostra para exame </a:t>
            </a:r>
            <a:r>
              <a:rPr lang="pt-BR" sz="2600" b="1" dirty="0" err="1" smtClean="0">
                <a:latin typeface="Constantia" pitchFamily="18" charset="0"/>
                <a:cs typeface="Arial" pitchFamily="34" charset="0"/>
              </a:rPr>
              <a:t>citopatológico</a:t>
            </a:r>
            <a:endParaRPr lang="pt-BR" sz="2600" dirty="0" smtClean="0">
              <a:latin typeface="Constantia" pitchFamily="18" charset="0"/>
              <a:cs typeface="Arial" pitchFamily="34" charset="0"/>
            </a:endParaRPr>
          </a:p>
          <a:p>
            <a:pPr marL="265113" indent="-265113" algn="just">
              <a:lnSpc>
                <a:spcPct val="150000"/>
              </a:lnSpc>
              <a:spcBef>
                <a:spcPts val="1200"/>
              </a:spcBef>
              <a:spcAft>
                <a:spcPts val="1200"/>
              </a:spcAft>
              <a:buClr>
                <a:schemeClr val="tx2">
                  <a:lumMod val="60000"/>
                  <a:lumOff val="40000"/>
                </a:schemeClr>
              </a:buClr>
              <a:buFont typeface="Arial" pitchFamily="34" charset="0"/>
              <a:buChar char="•"/>
            </a:pPr>
            <a:r>
              <a:rPr lang="pt-BR" sz="2600" b="1" dirty="0" smtClean="0">
                <a:latin typeface="Constantia" pitchFamily="18" charset="0"/>
                <a:cs typeface="Arial" pitchFamily="34" charset="0"/>
              </a:rPr>
              <a:t>Orientações</a:t>
            </a:r>
            <a:r>
              <a:rPr lang="pt-BR" sz="2600" dirty="0" smtClean="0">
                <a:latin typeface="Constantia" pitchFamily="18" charset="0"/>
                <a:cs typeface="Arial" pitchFamily="34" charset="0"/>
              </a:rPr>
              <a:t>. </a:t>
            </a:r>
            <a:endParaRPr lang="pt-BR" sz="2600" dirty="0">
              <a:latin typeface="Constantia" pitchFamily="18"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dirty="0" smtClean="0">
                <a:solidFill>
                  <a:schemeClr val="tx1"/>
                </a:solidFill>
                <a:latin typeface="Arial" pitchFamily="34" charset="0"/>
                <a:cs typeface="Arial" pitchFamily="34" charset="0"/>
              </a:rPr>
              <a:t>Capacitação da equipe de ESF UBS Nosso Sonho</a:t>
            </a:r>
            <a:endParaRPr lang="pt-BR" sz="4000" dirty="0">
              <a:solidFill>
                <a:schemeClr val="tx1"/>
              </a:solidFill>
              <a:latin typeface="Arial" pitchFamily="34" charset="0"/>
              <a:cs typeface="Arial" pitchFamily="34" charset="0"/>
            </a:endParaRPr>
          </a:p>
        </p:txBody>
      </p:sp>
      <p:pic>
        <p:nvPicPr>
          <p:cNvPr id="4" name="Espaço Reservado para Conteúdo 3" descr="20150304_144754.jpg"/>
          <p:cNvPicPr>
            <a:picLocks noGrp="1" noChangeAspect="1"/>
          </p:cNvPicPr>
          <p:nvPr>
            <p:ph idx="1"/>
          </p:nvPr>
        </p:nvPicPr>
        <p:blipFill>
          <a:blip r:embed="rId2"/>
          <a:stretch>
            <a:fillRect/>
          </a:stretch>
        </p:blipFill>
        <p:spPr>
          <a:xfrm>
            <a:off x="857224" y="1935163"/>
            <a:ext cx="7143800" cy="438943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428604"/>
            <a:ext cx="8229600" cy="1143000"/>
          </a:xfrm>
        </p:spPr>
        <p:txBody>
          <a:bodyPr>
            <a:normAutofit fontScale="90000"/>
          </a:bodyPr>
          <a:lstStyle/>
          <a:p>
            <a:r>
              <a:rPr lang="pt-BR" sz="4000" dirty="0" smtClean="0">
                <a:solidFill>
                  <a:schemeClr val="tx1"/>
                </a:solidFill>
                <a:latin typeface="Arial" pitchFamily="34" charset="0"/>
                <a:cs typeface="Arial" pitchFamily="34" charset="0"/>
              </a:rPr>
              <a:t>Palestra na comunidade </a:t>
            </a:r>
            <a:r>
              <a:rPr lang="pt-BR" sz="4000" dirty="0" err="1" smtClean="0">
                <a:solidFill>
                  <a:schemeClr val="tx1"/>
                </a:solidFill>
                <a:latin typeface="Arial" pitchFamily="34" charset="0"/>
                <a:cs typeface="Arial" pitchFamily="34" charset="0"/>
              </a:rPr>
              <a:t>Elbio</a:t>
            </a:r>
            <a:r>
              <a:rPr lang="pt-BR" sz="4000" dirty="0" smtClean="0">
                <a:solidFill>
                  <a:schemeClr val="tx1"/>
                </a:solidFill>
                <a:latin typeface="Arial" pitchFamily="34" charset="0"/>
                <a:cs typeface="Arial" pitchFamily="34" charset="0"/>
              </a:rPr>
              <a:t> Vargas</a:t>
            </a:r>
            <a:endParaRPr lang="pt-BR" sz="4000" dirty="0">
              <a:solidFill>
                <a:schemeClr val="tx1"/>
              </a:solidFill>
              <a:latin typeface="Arial" pitchFamily="34" charset="0"/>
              <a:cs typeface="Arial" pitchFamily="34" charset="0"/>
            </a:endParaRPr>
          </a:p>
        </p:txBody>
      </p:sp>
      <p:pic>
        <p:nvPicPr>
          <p:cNvPr id="5" name="Espaço Reservado para Conteúdo 4" descr="20150408_144250.jpg"/>
          <p:cNvPicPr>
            <a:picLocks noGrp="1" noChangeAspect="1"/>
          </p:cNvPicPr>
          <p:nvPr>
            <p:ph idx="1"/>
          </p:nvPr>
        </p:nvPicPr>
        <p:blipFill>
          <a:blip r:embed="rId2"/>
          <a:stretch>
            <a:fillRect/>
          </a:stretch>
        </p:blipFill>
        <p:spPr>
          <a:xfrm>
            <a:off x="500034" y="1857364"/>
            <a:ext cx="8358246" cy="460375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2214554"/>
            <a:ext cx="8229600" cy="4071966"/>
          </a:xfrm>
        </p:spPr>
        <p:txBody>
          <a:bodyPr>
            <a:normAutofit/>
          </a:bodyPr>
          <a:lstStyle/>
          <a:p>
            <a:pPr algn="just">
              <a:lnSpc>
                <a:spcPct val="150000"/>
              </a:lnSpc>
              <a:buNone/>
            </a:pPr>
            <a:r>
              <a:rPr lang="pt-BR" dirty="0" smtClean="0">
                <a:latin typeface="Constantia" pitchFamily="18" charset="0"/>
                <a:cs typeface="Arial" pitchFamily="34" charset="0"/>
              </a:rPr>
              <a:t>    </a:t>
            </a:r>
            <a:r>
              <a:rPr lang="pt-BR" dirty="0">
                <a:latin typeface="Constantia" pitchFamily="18" charset="0"/>
                <a:cs typeface="Arial" pitchFamily="34" charset="0"/>
              </a:rPr>
              <a:t>A </a:t>
            </a:r>
            <a:r>
              <a:rPr lang="pt-BR" b="1" dirty="0">
                <a:latin typeface="Constantia" pitchFamily="18" charset="0"/>
                <a:cs typeface="Arial" pitchFamily="34" charset="0"/>
              </a:rPr>
              <a:t>prevenção primaria </a:t>
            </a:r>
            <a:r>
              <a:rPr lang="pt-BR" dirty="0">
                <a:latin typeface="Constantia" pitchFamily="18" charset="0"/>
                <a:cs typeface="Arial" pitchFamily="34" charset="0"/>
              </a:rPr>
              <a:t>do câncer de mama está relacionada ao </a:t>
            </a:r>
            <a:r>
              <a:rPr lang="pt-BR" b="1" dirty="0">
                <a:latin typeface="Constantia" pitchFamily="18" charset="0"/>
                <a:cs typeface="Arial" pitchFamily="34" charset="0"/>
              </a:rPr>
              <a:t>controle dos fatores de risco </a:t>
            </a:r>
            <a:r>
              <a:rPr lang="pt-BR" dirty="0">
                <a:latin typeface="Constantia" pitchFamily="18" charset="0"/>
                <a:cs typeface="Arial" pitchFamily="34" charset="0"/>
              </a:rPr>
              <a:t>reconhecidos, </a:t>
            </a:r>
            <a:r>
              <a:rPr lang="pt-BR" dirty="0" smtClean="0">
                <a:latin typeface="Constantia" pitchFamily="18" charset="0"/>
                <a:cs typeface="Arial" pitchFamily="34" charset="0"/>
              </a:rPr>
              <a:t>como</a:t>
            </a:r>
            <a:r>
              <a:rPr lang="pt-BR" dirty="0">
                <a:latin typeface="Constantia" pitchFamily="18" charset="0"/>
                <a:cs typeface="Arial" pitchFamily="34" charset="0"/>
              </a:rPr>
              <a:t>: </a:t>
            </a:r>
            <a:r>
              <a:rPr lang="pt-BR" b="1" dirty="0">
                <a:latin typeface="Constantia" pitchFamily="18" charset="0"/>
                <a:cs typeface="Arial" pitchFamily="34" charset="0"/>
              </a:rPr>
              <a:t>obesidade pós-menopausa, sedentarismo, consumo excessivo de álcool e terapia de reposição hormonal </a:t>
            </a:r>
            <a:r>
              <a:rPr lang="pt-BR" dirty="0">
                <a:latin typeface="Constantia" pitchFamily="18" charset="0"/>
                <a:cs typeface="Arial" pitchFamily="34" charset="0"/>
              </a:rPr>
              <a:t>são modificáveis. </a:t>
            </a:r>
          </a:p>
        </p:txBody>
      </p:sp>
      <p:sp>
        <p:nvSpPr>
          <p:cNvPr id="4" name="Título 1"/>
          <p:cNvSpPr>
            <a:spLocks noGrp="1"/>
          </p:cNvSpPr>
          <p:nvPr>
            <p:ph type="title"/>
          </p:nvPr>
        </p:nvSpPr>
        <p:spPr>
          <a:xfrm>
            <a:off x="395536" y="620688"/>
            <a:ext cx="8229600" cy="1143000"/>
          </a:xfrm>
        </p:spPr>
        <p:txBody>
          <a:bodyPr>
            <a:normAutofit/>
          </a:bodyPr>
          <a:lstStyle/>
          <a:p>
            <a:pPr algn="l"/>
            <a:r>
              <a:rPr lang="pt-BR" sz="5400" dirty="0" smtClean="0">
                <a:solidFill>
                  <a:schemeClr val="tx1"/>
                </a:solidFill>
                <a:latin typeface="Rage Italic" pitchFamily="66" charset="0"/>
              </a:rPr>
              <a:t>Introdução</a:t>
            </a:r>
            <a:endParaRPr lang="pt-BR" sz="5400" dirty="0">
              <a:solidFill>
                <a:schemeClr val="tx1"/>
              </a:solidFill>
              <a:latin typeface="Rage Italic"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solidFill>
                  <a:schemeClr val="tx1"/>
                </a:solidFill>
                <a:latin typeface="Arial" pitchFamily="34" charset="0"/>
                <a:cs typeface="Arial" pitchFamily="34" charset="0"/>
              </a:rPr>
              <a:t>Comunidade </a:t>
            </a:r>
            <a:r>
              <a:rPr lang="pt-BR" sz="4000" dirty="0" err="1" smtClean="0">
                <a:solidFill>
                  <a:schemeClr val="tx1"/>
                </a:solidFill>
                <a:latin typeface="Arial" pitchFamily="34" charset="0"/>
                <a:cs typeface="Arial" pitchFamily="34" charset="0"/>
              </a:rPr>
              <a:t>Elbio</a:t>
            </a:r>
            <a:r>
              <a:rPr lang="pt-BR" sz="4000" dirty="0" smtClean="0">
                <a:solidFill>
                  <a:schemeClr val="tx1"/>
                </a:solidFill>
                <a:latin typeface="Arial" pitchFamily="34" charset="0"/>
                <a:cs typeface="Arial" pitchFamily="34" charset="0"/>
              </a:rPr>
              <a:t> Vargas</a:t>
            </a:r>
            <a:endParaRPr lang="pt-BR" sz="4000" dirty="0">
              <a:solidFill>
                <a:schemeClr val="tx1"/>
              </a:solidFill>
              <a:latin typeface="Arial" pitchFamily="34" charset="0"/>
              <a:cs typeface="Arial" pitchFamily="34" charset="0"/>
            </a:endParaRPr>
          </a:p>
        </p:txBody>
      </p:sp>
      <p:pic>
        <p:nvPicPr>
          <p:cNvPr id="4" name="Espaço Reservado para Conteúdo 3" descr="20150408_144928.jpg"/>
          <p:cNvPicPr>
            <a:picLocks noGrp="1" noChangeAspect="1"/>
          </p:cNvPicPr>
          <p:nvPr>
            <p:ph idx="1"/>
          </p:nvPr>
        </p:nvPicPr>
        <p:blipFill>
          <a:blip r:embed="rId2"/>
          <a:stretch>
            <a:fillRect/>
          </a:stretch>
        </p:blipFill>
        <p:spPr>
          <a:xfrm>
            <a:off x="428596" y="2143116"/>
            <a:ext cx="8429684" cy="435769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dirty="0" smtClean="0">
                <a:solidFill>
                  <a:schemeClr val="tx1"/>
                </a:solidFill>
                <a:latin typeface="Arial" pitchFamily="34" charset="0"/>
                <a:cs typeface="Arial" pitchFamily="34" charset="0"/>
              </a:rPr>
              <a:t>Consultas para avaliação de exame preventivo mamografia </a:t>
            </a:r>
            <a:r>
              <a:rPr lang="pt-BR" sz="4000" dirty="0" err="1" smtClean="0">
                <a:solidFill>
                  <a:schemeClr val="tx1"/>
                </a:solidFill>
                <a:latin typeface="Arial" pitchFamily="34" charset="0"/>
                <a:cs typeface="Arial" pitchFamily="34" charset="0"/>
              </a:rPr>
              <a:t>citopatológico</a:t>
            </a:r>
            <a:r>
              <a:rPr lang="pt-BR" sz="4000" dirty="0" smtClean="0">
                <a:solidFill>
                  <a:schemeClr val="tx1"/>
                </a:solidFill>
                <a:latin typeface="Arial" pitchFamily="34" charset="0"/>
                <a:cs typeface="Arial" pitchFamily="34" charset="0"/>
              </a:rPr>
              <a:t> de colo de útero</a:t>
            </a:r>
            <a:endParaRPr lang="pt-BR" sz="4000" dirty="0">
              <a:solidFill>
                <a:schemeClr val="tx1"/>
              </a:solidFill>
              <a:latin typeface="Arial" pitchFamily="34" charset="0"/>
              <a:cs typeface="Arial" pitchFamily="34" charset="0"/>
            </a:endParaRPr>
          </a:p>
        </p:txBody>
      </p:sp>
      <p:pic>
        <p:nvPicPr>
          <p:cNvPr id="1026" name="Picture 2" descr="C:\Users\Yudaimi Vera\Downloads\11995727_816426235142830_78264724_n.jpg"/>
          <p:cNvPicPr>
            <a:picLocks noGrp="1" noChangeAspect="1" noChangeArrowheads="1"/>
          </p:cNvPicPr>
          <p:nvPr>
            <p:ph idx="1"/>
          </p:nvPr>
        </p:nvPicPr>
        <p:blipFill>
          <a:blip r:embed="rId2"/>
          <a:srcRect/>
          <a:stretch>
            <a:fillRect/>
          </a:stretch>
        </p:blipFill>
        <p:spPr bwMode="auto">
          <a:xfrm>
            <a:off x="1071538" y="2117883"/>
            <a:ext cx="6715172" cy="434323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214290"/>
            <a:ext cx="8229600" cy="1143000"/>
          </a:xfrm>
        </p:spPr>
        <p:txBody>
          <a:bodyPr>
            <a:noAutofit/>
          </a:bodyPr>
          <a:lstStyle/>
          <a:p>
            <a:pPr algn="ctr"/>
            <a:r>
              <a:rPr lang="pt-BR" sz="3200" dirty="0" smtClean="0">
                <a:latin typeface="Arial" pitchFamily="34" charset="0"/>
                <a:cs typeface="Arial" pitchFamily="34" charset="0"/>
              </a:rPr>
              <a:t>· </a:t>
            </a:r>
            <a:br>
              <a:rPr lang="pt-BR" sz="3200" dirty="0" smtClean="0">
                <a:latin typeface="Arial" pitchFamily="34" charset="0"/>
                <a:cs typeface="Arial" pitchFamily="34" charset="0"/>
              </a:rPr>
            </a:br>
            <a:r>
              <a:rPr lang="pt-BR" sz="3200" dirty="0" smtClean="0">
                <a:solidFill>
                  <a:schemeClr val="tx1"/>
                </a:solidFill>
                <a:latin typeface="Arial" pitchFamily="34" charset="0"/>
                <a:cs typeface="Arial" pitchFamily="34" charset="0"/>
              </a:rPr>
              <a:t> Roque </a:t>
            </a:r>
            <a:r>
              <a:rPr lang="pt-BR" sz="3200" dirty="0" err="1" smtClean="0">
                <a:solidFill>
                  <a:schemeClr val="tx1"/>
                </a:solidFill>
                <a:latin typeface="Arial" pitchFamily="34" charset="0"/>
                <a:cs typeface="Arial" pitchFamily="34" charset="0"/>
              </a:rPr>
              <a:t>Montagner</a:t>
            </a:r>
            <a:r>
              <a:rPr lang="pt-BR" sz="3200" dirty="0" smtClean="0">
                <a:solidFill>
                  <a:schemeClr val="tx1"/>
                </a:solidFill>
                <a:latin typeface="Arial" pitchFamily="34" charset="0"/>
                <a:cs typeface="Arial" pitchFamily="34" charset="0"/>
              </a:rPr>
              <a:t/>
            </a:r>
            <a:br>
              <a:rPr lang="pt-BR" sz="3200" dirty="0" smtClean="0">
                <a:solidFill>
                  <a:schemeClr val="tx1"/>
                </a:solidFill>
                <a:latin typeface="Arial" pitchFamily="34" charset="0"/>
                <a:cs typeface="Arial" pitchFamily="34" charset="0"/>
              </a:rPr>
            </a:br>
            <a:r>
              <a:rPr lang="pt-BR" sz="3200" dirty="0" smtClean="0">
                <a:solidFill>
                  <a:schemeClr val="tx1"/>
                </a:solidFill>
                <a:latin typeface="Arial" pitchFamily="34" charset="0"/>
                <a:cs typeface="Arial" pitchFamily="34" charset="0"/>
              </a:rPr>
              <a:t>16 Abril 2015</a:t>
            </a:r>
            <a:endParaRPr lang="pt-BR" sz="3200" dirty="0">
              <a:solidFill>
                <a:schemeClr val="tx1"/>
              </a:solidFill>
            </a:endParaRPr>
          </a:p>
        </p:txBody>
      </p:sp>
      <p:sp>
        <p:nvSpPr>
          <p:cNvPr id="3" name="Espaço Reservado para Conteúdo 2"/>
          <p:cNvSpPr>
            <a:spLocks noGrp="1"/>
          </p:cNvSpPr>
          <p:nvPr>
            <p:ph idx="1"/>
          </p:nvPr>
        </p:nvSpPr>
        <p:spPr>
          <a:xfrm>
            <a:off x="357158" y="1571612"/>
            <a:ext cx="8229600" cy="4389120"/>
          </a:xfrm>
        </p:spPr>
        <p:txBody>
          <a:bodyPr>
            <a:noAutofit/>
          </a:bodyPr>
          <a:lstStyle/>
          <a:p>
            <a:pPr algn="just"/>
            <a:r>
              <a:rPr lang="pt-BR" sz="1600" dirty="0" smtClean="0">
                <a:latin typeface="Arial" pitchFamily="34" charset="0"/>
                <a:cs typeface="Arial" pitchFamily="34" charset="0"/>
              </a:rPr>
              <a:t>PROJETO DE CONSCIENTIZAÇÃO DA SAÚDE DA MULHER SERÁ DESENVOLVIDO EM BAIRROS ASSISTIDOS PELO ESF NOSSO SONHO.</a:t>
            </a:r>
            <a:br>
              <a:rPr lang="pt-BR" sz="1600" dirty="0" smtClean="0">
                <a:latin typeface="Arial" pitchFamily="34" charset="0"/>
                <a:cs typeface="Arial" pitchFamily="34" charset="0"/>
              </a:rPr>
            </a:br>
            <a:r>
              <a:rPr lang="pt-BR" sz="1400" dirty="0" smtClean="0">
                <a:latin typeface="Arial" pitchFamily="34" charset="0"/>
                <a:cs typeface="Arial" pitchFamily="34" charset="0"/>
              </a:rPr>
              <a:t/>
            </a:r>
            <a:br>
              <a:rPr lang="pt-BR" sz="1400" dirty="0" smtClean="0">
                <a:latin typeface="Arial" pitchFamily="34" charset="0"/>
                <a:cs typeface="Arial" pitchFamily="34" charset="0"/>
              </a:rPr>
            </a:br>
            <a:r>
              <a:rPr lang="pt-BR" sz="1200" dirty="0" smtClean="0">
                <a:latin typeface="Arial" pitchFamily="34" charset="0"/>
                <a:cs typeface="Arial" pitchFamily="34" charset="0"/>
              </a:rPr>
              <a:t>Lançado na semana passada, o Projeto de Conscientização da Saúde da Mulher passa a ser mais uma alternativa de educação e conscientização no combate de males como o câncer de mama e câncer de colo de útero. De acordo com a Secretaria Municipal de Saúde de São Gabriel , o projeto está sendo desenvolvido pela médica cubana </a:t>
            </a:r>
            <a:r>
              <a:rPr lang="pt-BR" sz="1200" dirty="0" err="1" smtClean="0">
                <a:latin typeface="Arial" pitchFamily="34" charset="0"/>
                <a:cs typeface="Arial" pitchFamily="34" charset="0"/>
              </a:rPr>
              <a:t>Yudaimi</a:t>
            </a:r>
            <a:r>
              <a:rPr lang="pt-BR" sz="1200" dirty="0" smtClean="0">
                <a:latin typeface="Arial" pitchFamily="34" charset="0"/>
                <a:cs typeface="Arial" pitchFamily="34" charset="0"/>
              </a:rPr>
              <a:t> Vera Arias e beneficia os moradores dos bairros Dr. </a:t>
            </a:r>
            <a:r>
              <a:rPr lang="pt-BR" sz="1200" dirty="0" err="1" smtClean="0">
                <a:latin typeface="Arial" pitchFamily="34" charset="0"/>
                <a:cs typeface="Arial" pitchFamily="34" charset="0"/>
              </a:rPr>
              <a:t>Dácio</a:t>
            </a:r>
            <a:r>
              <a:rPr lang="pt-BR" sz="1200" dirty="0" smtClean="0">
                <a:latin typeface="Arial" pitchFamily="34" charset="0"/>
                <a:cs typeface="Arial" pitchFamily="34" charset="0"/>
              </a:rPr>
              <a:t>, </a:t>
            </a:r>
            <a:r>
              <a:rPr lang="pt-BR" sz="1200" dirty="0" err="1" smtClean="0">
                <a:latin typeface="Arial" pitchFamily="34" charset="0"/>
                <a:cs typeface="Arial" pitchFamily="34" charset="0"/>
              </a:rPr>
              <a:t>Élbio</a:t>
            </a:r>
            <a:r>
              <a:rPr lang="pt-BR" sz="1200" dirty="0" smtClean="0">
                <a:latin typeface="Arial" pitchFamily="34" charset="0"/>
                <a:cs typeface="Arial" pitchFamily="34" charset="0"/>
              </a:rPr>
              <a:t> Vargas, Santa Regina, </a:t>
            </a:r>
            <a:r>
              <a:rPr lang="pt-BR" sz="1200" dirty="0" err="1" smtClean="0">
                <a:latin typeface="Arial" pitchFamily="34" charset="0"/>
                <a:cs typeface="Arial" pitchFamily="34" charset="0"/>
              </a:rPr>
              <a:t>Gabrielense</a:t>
            </a:r>
            <a:r>
              <a:rPr lang="pt-BR" sz="1200" dirty="0" smtClean="0">
                <a:latin typeface="Arial" pitchFamily="34" charset="0"/>
                <a:cs typeface="Arial" pitchFamily="34" charset="0"/>
              </a:rPr>
              <a:t>, Bela Vista, Santa Izabel, Honório e Residencial Antônio Trilha. Trata-se da população assistida pelo ESF Nosso Sonho e, por isso, além de palestras, o trabalho é também desempenhado por equipes de Agentes Comunitários de Saúde.</a:t>
            </a:r>
            <a:br>
              <a:rPr lang="pt-BR" sz="1200" dirty="0" smtClean="0">
                <a:latin typeface="Arial" pitchFamily="34" charset="0"/>
                <a:cs typeface="Arial" pitchFamily="34" charset="0"/>
              </a:rPr>
            </a:br>
            <a:r>
              <a:rPr lang="pt-BR" sz="1200" dirty="0" smtClean="0">
                <a:latin typeface="Arial" pitchFamily="34" charset="0"/>
                <a:cs typeface="Arial" pitchFamily="34" charset="0"/>
              </a:rPr>
              <a:t>O lançamento oficial aconteceu na unidade do CAAS do Bairro </a:t>
            </a:r>
            <a:r>
              <a:rPr lang="pt-BR" sz="1200" dirty="0" err="1" smtClean="0">
                <a:latin typeface="Arial" pitchFamily="34" charset="0"/>
                <a:cs typeface="Arial" pitchFamily="34" charset="0"/>
              </a:rPr>
              <a:t>Élbio</a:t>
            </a:r>
            <a:r>
              <a:rPr lang="pt-BR" sz="1200" dirty="0" smtClean="0">
                <a:latin typeface="Arial" pitchFamily="34" charset="0"/>
                <a:cs typeface="Arial" pitchFamily="34" charset="0"/>
              </a:rPr>
              <a:t> Vargas, no dia 8. O público alvo são mulheres na faixa etária de 25 a 69 anos.</a:t>
            </a:r>
            <a:br>
              <a:rPr lang="pt-BR" sz="1200" dirty="0" smtClean="0">
                <a:latin typeface="Arial" pitchFamily="34" charset="0"/>
                <a:cs typeface="Arial" pitchFamily="34" charset="0"/>
              </a:rPr>
            </a:br>
            <a:r>
              <a:rPr lang="pt-BR" sz="1200" dirty="0" smtClean="0">
                <a:latin typeface="Arial" pitchFamily="34" charset="0"/>
                <a:cs typeface="Arial" pitchFamily="34" charset="0"/>
              </a:rPr>
              <a:t>O projeto visa orientar as mulheres sobre a importância da prevenção e do diagnóstico precoce do câncer de mama e do câncer de colo de útero para que se consiga um tratamento de sucesso. “É importante que as mulheres realizem consultas periodicamente com seu ginecologista ou médico da equipe de estratégia de saúde da família, para que façam o preventivo, pois através do resultado desse exame é possível identificar e tratar o câncer de colo de útero, e também outras doenças”, explica a médica. </a:t>
            </a:r>
            <a:br>
              <a:rPr lang="pt-BR" sz="1200" dirty="0" smtClean="0">
                <a:latin typeface="Arial" pitchFamily="34" charset="0"/>
                <a:cs typeface="Arial" pitchFamily="34" charset="0"/>
              </a:rPr>
            </a:br>
            <a:r>
              <a:rPr lang="pt-BR" sz="1200" dirty="0" smtClean="0">
                <a:latin typeface="Arial" pitchFamily="34" charset="0"/>
                <a:cs typeface="Arial" pitchFamily="34" charset="0"/>
              </a:rPr>
              <a:t>Conforme ela, através do </a:t>
            </a:r>
            <a:r>
              <a:rPr lang="pt-BR" sz="1200" dirty="0" err="1" smtClean="0">
                <a:latin typeface="Arial" pitchFamily="34" charset="0"/>
                <a:cs typeface="Arial" pitchFamily="34" charset="0"/>
              </a:rPr>
              <a:t>autoexame</a:t>
            </a:r>
            <a:r>
              <a:rPr lang="pt-BR" sz="1200" dirty="0" smtClean="0">
                <a:latin typeface="Arial" pitchFamily="34" charset="0"/>
                <a:cs typeface="Arial" pitchFamily="34" charset="0"/>
              </a:rPr>
              <a:t> das mamas é possível identificar algumas alterações mamárias que podem ser fundamentais para o processo de descoberta da doença. “Por isso é importante que as mulheres saibam realizar o </a:t>
            </a:r>
            <a:r>
              <a:rPr lang="pt-BR" sz="1200" dirty="0" err="1" smtClean="0">
                <a:latin typeface="Arial" pitchFamily="34" charset="0"/>
                <a:cs typeface="Arial" pitchFamily="34" charset="0"/>
              </a:rPr>
              <a:t>autoexame</a:t>
            </a:r>
            <a:r>
              <a:rPr lang="pt-BR" sz="1200" dirty="0" smtClean="0">
                <a:latin typeface="Arial" pitchFamily="34" charset="0"/>
                <a:cs typeface="Arial" pitchFamily="34" charset="0"/>
              </a:rPr>
              <a:t> e que façam também a mamografia para um diagnóstico preciso do câncer de mama”. </a:t>
            </a:r>
            <a:br>
              <a:rPr lang="pt-BR" sz="1200" dirty="0" smtClean="0">
                <a:latin typeface="Arial" pitchFamily="34" charset="0"/>
                <a:cs typeface="Arial" pitchFamily="34" charset="0"/>
              </a:rPr>
            </a:br>
            <a:r>
              <a:rPr lang="pt-BR" sz="1200" dirty="0" smtClean="0">
                <a:latin typeface="Arial" pitchFamily="34" charset="0"/>
                <a:cs typeface="Arial" pitchFamily="34" charset="0"/>
              </a:rPr>
              <a:t>A programação foi um sucesso e contou com a participação de moradoras do Bairro </a:t>
            </a:r>
            <a:r>
              <a:rPr lang="pt-BR" sz="1200" dirty="0" err="1" smtClean="0">
                <a:latin typeface="Arial" pitchFamily="34" charset="0"/>
                <a:cs typeface="Arial" pitchFamily="34" charset="0"/>
              </a:rPr>
              <a:t>Elbio</a:t>
            </a:r>
            <a:r>
              <a:rPr lang="pt-BR" sz="1200" dirty="0" smtClean="0">
                <a:latin typeface="Arial" pitchFamily="34" charset="0"/>
                <a:cs typeface="Arial" pitchFamily="34" charset="0"/>
              </a:rPr>
              <a:t> Vargas. </a:t>
            </a:r>
            <a:r>
              <a:rPr lang="pt-BR" sz="1200" dirty="0" err="1" smtClean="0">
                <a:latin typeface="Arial" pitchFamily="34" charset="0"/>
                <a:cs typeface="Arial" pitchFamily="34" charset="0"/>
              </a:rPr>
              <a:t>Yudaime</a:t>
            </a:r>
            <a:r>
              <a:rPr lang="pt-BR" sz="1200" dirty="0" smtClean="0">
                <a:latin typeface="Arial" pitchFamily="34" charset="0"/>
                <a:cs typeface="Arial" pitchFamily="34" charset="0"/>
              </a:rPr>
              <a:t> deu informação necessária para as mulheres, especificando como se desenvolve a doença, os fatores de risco, prevenção e tratamento. No final da palestra, foi organizada uma roda de conversa com o público alvo onde a médica respondeu perguntas e orientou as mulheres a cuidar da saúde preventiva. </a:t>
            </a:r>
            <a:endParaRPr lang="pt-BR"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2571744"/>
            <a:ext cx="8215370" cy="1107996"/>
          </a:xfrm>
          <a:prstGeom prst="rect">
            <a:avLst/>
          </a:prstGeom>
        </p:spPr>
        <p:txBody>
          <a:bodyPr wrap="square">
            <a:spAutoFit/>
          </a:bodyPr>
          <a:lstStyle/>
          <a:p>
            <a:r>
              <a:rPr lang="pt-BR" sz="6600" dirty="0" smtClean="0">
                <a:latin typeface="Rage Italic" pitchFamily="66" charset="0"/>
                <a:cs typeface="Arial" pitchFamily="34" charset="0"/>
              </a:rPr>
              <a:t>Resultados  e  Metas </a:t>
            </a:r>
            <a:endParaRPr lang="en-AU" sz="6600" dirty="0">
              <a:latin typeface="Rage Italic" pitchFamily="66"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357166"/>
            <a:ext cx="8358246" cy="1428760"/>
          </a:xfrm>
        </p:spPr>
        <p:txBody>
          <a:bodyPr>
            <a:normAutofit fontScale="92500" lnSpcReduction="10000"/>
          </a:bodyPr>
          <a:lstStyle/>
          <a:p>
            <a:pPr>
              <a:spcBef>
                <a:spcPts val="600"/>
              </a:spcBef>
            </a:pPr>
            <a:r>
              <a:rPr lang="pt-BR" sz="2400" b="1" dirty="0" smtClean="0">
                <a:latin typeface="Constantia" pitchFamily="18" charset="0"/>
                <a:cs typeface="Arial" pitchFamily="34" charset="0"/>
              </a:rPr>
              <a:t>Objetivo 1</a:t>
            </a:r>
            <a:r>
              <a:rPr lang="pt-BR" sz="2400" dirty="0" smtClean="0">
                <a:latin typeface="Constantia" pitchFamily="18" charset="0"/>
                <a:cs typeface="Arial" pitchFamily="34" charset="0"/>
              </a:rPr>
              <a:t>: Ampliar a cobertura de detecção precoce do câncer de colo de útero e de mama.</a:t>
            </a:r>
          </a:p>
          <a:p>
            <a:pPr>
              <a:spcBef>
                <a:spcPts val="600"/>
              </a:spcBef>
            </a:pPr>
            <a:r>
              <a:rPr lang="pt-BR" sz="2400" b="1" dirty="0" smtClean="0">
                <a:latin typeface="Constantia" pitchFamily="18" charset="0"/>
                <a:cs typeface="Arial" pitchFamily="34" charset="0"/>
              </a:rPr>
              <a:t> Meta 1.1 </a:t>
            </a:r>
            <a:r>
              <a:rPr lang="pt-BR" sz="2400" dirty="0" smtClean="0">
                <a:latin typeface="Constantia" pitchFamily="18" charset="0"/>
                <a:cs typeface="Arial" pitchFamily="34" charset="0"/>
              </a:rPr>
              <a:t>Ampliar a cobertura de detecção precoce do câncer de colo de útero das mulheres entre 25-64 anos para 40%.</a:t>
            </a:r>
          </a:p>
          <a:p>
            <a:pPr>
              <a:spcBef>
                <a:spcPts val="600"/>
              </a:spcBef>
            </a:pPr>
            <a:endParaRPr lang="pt-BR" sz="2400" dirty="0" smtClean="0">
              <a:latin typeface="Constantia" pitchFamily="18" charset="0"/>
              <a:cs typeface="Arial" pitchFamily="34" charset="0"/>
            </a:endParaRPr>
          </a:p>
          <a:p>
            <a:pPr>
              <a:spcBef>
                <a:spcPts val="600"/>
              </a:spcBef>
            </a:pPr>
            <a:endParaRPr lang="pt-BR" sz="2400" dirty="0">
              <a:latin typeface="Constantia" pitchFamily="18" charset="0"/>
              <a:cs typeface="Arial" pitchFamily="34" charset="0"/>
            </a:endParaRPr>
          </a:p>
        </p:txBody>
      </p:sp>
      <p:graphicFrame>
        <p:nvGraphicFramePr>
          <p:cNvPr id="5" name="Chart 109"/>
          <p:cNvGraphicFramePr>
            <a:graphicFrameLocks/>
          </p:cNvGraphicFramePr>
          <p:nvPr/>
        </p:nvGraphicFramePr>
        <p:xfrm>
          <a:off x="1285852" y="2428868"/>
          <a:ext cx="6500858" cy="40973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428604"/>
            <a:ext cx="8229600" cy="2000264"/>
          </a:xfrm>
        </p:spPr>
        <p:txBody>
          <a:bodyPr>
            <a:noAutofit/>
          </a:bodyPr>
          <a:lstStyle/>
          <a:p>
            <a:pPr algn="just">
              <a:lnSpc>
                <a:spcPct val="120000"/>
              </a:lnSpc>
              <a:spcBef>
                <a:spcPts val="600"/>
              </a:spcBef>
            </a:pPr>
            <a:r>
              <a:rPr lang="pt-BR" sz="2200" b="1" dirty="0" smtClean="0">
                <a:latin typeface="Constantia" pitchFamily="18" charset="0"/>
                <a:cs typeface="Arial" pitchFamily="34" charset="0"/>
              </a:rPr>
              <a:t>Objetivo 1</a:t>
            </a:r>
            <a:r>
              <a:rPr lang="pt-BR" sz="2200" dirty="0" smtClean="0">
                <a:latin typeface="Constantia" pitchFamily="18" charset="0"/>
                <a:cs typeface="Arial" pitchFamily="34" charset="0"/>
              </a:rPr>
              <a:t>: Ampliar a cobertura de detecção precoce do câncer de colo de útero e de mama.</a:t>
            </a:r>
          </a:p>
          <a:p>
            <a:pPr algn="just">
              <a:lnSpc>
                <a:spcPct val="120000"/>
              </a:lnSpc>
              <a:spcBef>
                <a:spcPts val="600"/>
              </a:spcBef>
            </a:pPr>
            <a:r>
              <a:rPr lang="pt-BR" sz="2200" b="1" dirty="0" smtClean="0">
                <a:latin typeface="Constantia" pitchFamily="18" charset="0"/>
                <a:cs typeface="Arial" pitchFamily="34" charset="0"/>
              </a:rPr>
              <a:t>Meta 1.2.</a:t>
            </a:r>
            <a:r>
              <a:rPr lang="pt-BR" sz="2200" dirty="0" smtClean="0">
                <a:latin typeface="Constantia" pitchFamily="18" charset="0"/>
                <a:cs typeface="Arial" pitchFamily="34" charset="0"/>
              </a:rPr>
              <a:t> Ampliar a cobertura de detecção precoce do câncer de mama das mulheres entre 50-69 anos para 40%.</a:t>
            </a:r>
            <a:r>
              <a:rPr lang="pt-BR" sz="2200" b="1" dirty="0" smtClean="0">
                <a:latin typeface="Constantia" pitchFamily="18" charset="0"/>
                <a:cs typeface="Arial" pitchFamily="34" charset="0"/>
              </a:rPr>
              <a:t> </a:t>
            </a:r>
            <a:endParaRPr lang="pt-BR" sz="2200" dirty="0">
              <a:latin typeface="Constantia" pitchFamily="18" charset="0"/>
              <a:cs typeface="Arial" pitchFamily="34" charset="0"/>
            </a:endParaRPr>
          </a:p>
        </p:txBody>
      </p:sp>
      <p:graphicFrame>
        <p:nvGraphicFramePr>
          <p:cNvPr id="4" name="Chart 111"/>
          <p:cNvGraphicFramePr/>
          <p:nvPr/>
        </p:nvGraphicFramePr>
        <p:xfrm>
          <a:off x="857224" y="2285992"/>
          <a:ext cx="7143800" cy="4000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428604"/>
            <a:ext cx="8229600" cy="1785950"/>
          </a:xfrm>
        </p:spPr>
        <p:txBody>
          <a:bodyPr>
            <a:noAutofit/>
          </a:bodyPr>
          <a:lstStyle/>
          <a:p>
            <a:pPr algn="just">
              <a:spcBef>
                <a:spcPts val="600"/>
              </a:spcBef>
            </a:pPr>
            <a:r>
              <a:rPr lang="pt-BR" sz="2200" b="1" dirty="0" smtClean="0">
                <a:latin typeface="Constantia" pitchFamily="18" charset="0"/>
                <a:cs typeface="Arial" pitchFamily="34" charset="0"/>
              </a:rPr>
              <a:t>Objetivo 2:</a:t>
            </a:r>
            <a:r>
              <a:rPr lang="pt-BR" sz="2200" dirty="0" smtClean="0">
                <a:latin typeface="Constantia" pitchFamily="18" charset="0"/>
                <a:cs typeface="Arial" pitchFamily="34" charset="0"/>
              </a:rPr>
              <a:t> Melhorar a qualidade do atendimento das mulheres que realizam detecção precoce de câncer de colo de útero e de mama na unidade de saúde.</a:t>
            </a:r>
          </a:p>
          <a:p>
            <a:pPr algn="just">
              <a:spcBef>
                <a:spcPts val="600"/>
              </a:spcBef>
            </a:pPr>
            <a:r>
              <a:rPr lang="pt-BR" sz="2200" b="1" dirty="0" smtClean="0">
                <a:latin typeface="Constantia" pitchFamily="18" charset="0"/>
                <a:cs typeface="Arial" pitchFamily="34" charset="0"/>
              </a:rPr>
              <a:t>  Meta 2.1: </a:t>
            </a:r>
            <a:r>
              <a:rPr lang="pt-BR" sz="2200" dirty="0" smtClean="0">
                <a:latin typeface="Constantia" pitchFamily="18" charset="0"/>
                <a:cs typeface="Arial" pitchFamily="34" charset="0"/>
              </a:rPr>
              <a:t>Obter 100% de coleta de amostras satisfatórias do exame </a:t>
            </a:r>
            <a:r>
              <a:rPr lang="pt-BR" sz="2200" dirty="0" err="1" smtClean="0">
                <a:latin typeface="Constantia" pitchFamily="18" charset="0"/>
                <a:cs typeface="Arial" pitchFamily="34" charset="0"/>
              </a:rPr>
              <a:t>citopatológico</a:t>
            </a:r>
            <a:r>
              <a:rPr lang="pt-BR" sz="2200" dirty="0" smtClean="0">
                <a:latin typeface="Constantia" pitchFamily="18" charset="0"/>
                <a:cs typeface="Arial" pitchFamily="34" charset="0"/>
              </a:rPr>
              <a:t> de colo de útero.  </a:t>
            </a:r>
            <a:endParaRPr lang="pt-BR" sz="2200" dirty="0">
              <a:latin typeface="Constantia" pitchFamily="18" charset="0"/>
              <a:cs typeface="Arial" pitchFamily="34" charset="0"/>
            </a:endParaRPr>
          </a:p>
        </p:txBody>
      </p:sp>
      <p:graphicFrame>
        <p:nvGraphicFramePr>
          <p:cNvPr id="4" name="Espaço Reservado para Conteúdo 3"/>
          <p:cNvGraphicFramePr>
            <a:graphicFrameLocks/>
          </p:cNvGraphicFramePr>
          <p:nvPr/>
        </p:nvGraphicFramePr>
        <p:xfrm>
          <a:off x="1071538" y="2428868"/>
          <a:ext cx="7072362" cy="42402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428604"/>
            <a:ext cx="8229600" cy="2000264"/>
          </a:xfrm>
        </p:spPr>
        <p:txBody>
          <a:bodyPr>
            <a:normAutofit/>
          </a:bodyPr>
          <a:lstStyle/>
          <a:p>
            <a:pPr algn="just"/>
            <a:r>
              <a:rPr lang="pt-BR" sz="1800" b="1" dirty="0" smtClean="0">
                <a:latin typeface="Arial" pitchFamily="34" charset="0"/>
                <a:cs typeface="Arial" pitchFamily="34" charset="0"/>
              </a:rPr>
              <a:t>Objetivo 3: </a:t>
            </a:r>
            <a:r>
              <a:rPr lang="pt-BR" sz="1800" dirty="0" smtClean="0">
                <a:latin typeface="Arial" pitchFamily="34" charset="0"/>
                <a:cs typeface="Arial" pitchFamily="34" charset="0"/>
              </a:rPr>
              <a:t>Melhorar a adesão das mulheres á realização de exame </a:t>
            </a:r>
            <a:r>
              <a:rPr lang="pt-BR" sz="1800" dirty="0" err="1" smtClean="0">
                <a:latin typeface="Arial" pitchFamily="34" charset="0"/>
                <a:cs typeface="Arial" pitchFamily="34" charset="0"/>
              </a:rPr>
              <a:t>citopatológico</a:t>
            </a:r>
            <a:r>
              <a:rPr lang="pt-BR" sz="1800" dirty="0" smtClean="0">
                <a:latin typeface="Arial" pitchFamily="34" charset="0"/>
                <a:cs typeface="Arial" pitchFamily="34" charset="0"/>
              </a:rPr>
              <a:t> de colo de útero e a mamografia.</a:t>
            </a:r>
          </a:p>
          <a:p>
            <a:pPr algn="just"/>
            <a:r>
              <a:rPr lang="pt-BR" sz="1800" b="1" dirty="0" smtClean="0">
                <a:latin typeface="Arial" pitchFamily="34" charset="0"/>
                <a:cs typeface="Arial" pitchFamily="34" charset="0"/>
              </a:rPr>
              <a:t> Meta 3.1: </a:t>
            </a:r>
            <a:r>
              <a:rPr lang="pt-BR" sz="1800" dirty="0" smtClean="0">
                <a:latin typeface="Arial" pitchFamily="34" charset="0"/>
                <a:cs typeface="Arial" pitchFamily="34" charset="0"/>
              </a:rPr>
              <a:t>Identificar 100% das mulheres com exame </a:t>
            </a:r>
            <a:r>
              <a:rPr lang="pt-BR" sz="1800" dirty="0" err="1" smtClean="0">
                <a:latin typeface="Arial" pitchFamily="34" charset="0"/>
                <a:cs typeface="Arial" pitchFamily="34" charset="0"/>
              </a:rPr>
              <a:t>citopatológico</a:t>
            </a:r>
            <a:r>
              <a:rPr lang="pt-BR" sz="1800" dirty="0" smtClean="0">
                <a:latin typeface="Arial" pitchFamily="34" charset="0"/>
                <a:cs typeface="Arial" pitchFamily="34" charset="0"/>
              </a:rPr>
              <a:t> para colo de útero alterado sem acompanhamento pela unidade de saúde.</a:t>
            </a:r>
          </a:p>
          <a:p>
            <a:pPr algn="just"/>
            <a:endParaRPr lang="pt-BR" sz="1800" dirty="0">
              <a:latin typeface="Arial" pitchFamily="34" charset="0"/>
              <a:cs typeface="Arial" pitchFamily="34" charset="0"/>
            </a:endParaRPr>
          </a:p>
        </p:txBody>
      </p:sp>
      <p:graphicFrame>
        <p:nvGraphicFramePr>
          <p:cNvPr id="4" name="Espaço Reservado para Conteúdo 3"/>
          <p:cNvGraphicFramePr>
            <a:graphicFrameLocks/>
          </p:cNvGraphicFramePr>
          <p:nvPr/>
        </p:nvGraphicFramePr>
        <p:xfrm>
          <a:off x="642910" y="2428868"/>
          <a:ext cx="7858180" cy="42862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357166"/>
            <a:ext cx="8229600" cy="2143140"/>
          </a:xfrm>
        </p:spPr>
        <p:txBody>
          <a:bodyPr>
            <a:normAutofit/>
          </a:bodyPr>
          <a:lstStyle/>
          <a:p>
            <a:r>
              <a:rPr lang="pt-BR" sz="2000" b="1" dirty="0" smtClean="0">
                <a:latin typeface="Arial" pitchFamily="34" charset="0"/>
                <a:cs typeface="Arial" pitchFamily="34" charset="0"/>
              </a:rPr>
              <a:t>Objetivo 3: </a:t>
            </a:r>
            <a:r>
              <a:rPr lang="pt-BR" sz="2000" dirty="0" smtClean="0">
                <a:latin typeface="Arial" pitchFamily="34" charset="0"/>
                <a:cs typeface="Arial" pitchFamily="34" charset="0"/>
              </a:rPr>
              <a:t>Melhorar a adesão das mulheres á realização de exame </a:t>
            </a:r>
            <a:r>
              <a:rPr lang="pt-BR" sz="2000" dirty="0" err="1" smtClean="0">
                <a:latin typeface="Arial" pitchFamily="34" charset="0"/>
                <a:cs typeface="Arial" pitchFamily="34" charset="0"/>
              </a:rPr>
              <a:t>citopatológico</a:t>
            </a:r>
            <a:r>
              <a:rPr lang="pt-BR" sz="2000" dirty="0" smtClean="0">
                <a:latin typeface="Arial" pitchFamily="34" charset="0"/>
                <a:cs typeface="Arial" pitchFamily="34" charset="0"/>
              </a:rPr>
              <a:t> de colo de útero e a mamografia.</a:t>
            </a:r>
          </a:p>
          <a:p>
            <a:r>
              <a:rPr lang="pt-BR" sz="2000" b="1" dirty="0" smtClean="0">
                <a:latin typeface="Arial" pitchFamily="34" charset="0"/>
                <a:cs typeface="Arial" pitchFamily="34" charset="0"/>
              </a:rPr>
              <a:t>Meta 3.2:</a:t>
            </a:r>
            <a:r>
              <a:rPr lang="pt-BR" sz="2000" dirty="0" smtClean="0">
                <a:latin typeface="Arial" pitchFamily="34" charset="0"/>
                <a:cs typeface="Arial" pitchFamily="34" charset="0"/>
              </a:rPr>
              <a:t> Identificar 100% das mulheres com mamografia alterada sem acompanhamento pela unidade de saúde.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642918"/>
            <a:ext cx="8229600" cy="1928826"/>
          </a:xfrm>
        </p:spPr>
        <p:txBody>
          <a:bodyPr>
            <a:normAutofit/>
          </a:bodyPr>
          <a:lstStyle/>
          <a:p>
            <a:r>
              <a:rPr lang="pt-BR" sz="2200" b="1" dirty="0" smtClean="0">
                <a:cs typeface="Arial" pitchFamily="34" charset="0"/>
              </a:rPr>
              <a:t>Objetivo 3: </a:t>
            </a:r>
            <a:r>
              <a:rPr lang="pt-BR" sz="2200" dirty="0" smtClean="0">
                <a:cs typeface="Arial" pitchFamily="34" charset="0"/>
              </a:rPr>
              <a:t>Melhorar a adesão das mulheres á realização de exame </a:t>
            </a:r>
            <a:r>
              <a:rPr lang="pt-BR" sz="2200" dirty="0" err="1" smtClean="0">
                <a:cs typeface="Arial" pitchFamily="34" charset="0"/>
              </a:rPr>
              <a:t>citopatológico</a:t>
            </a:r>
            <a:r>
              <a:rPr lang="pt-BR" sz="2200" dirty="0" smtClean="0">
                <a:cs typeface="Arial" pitchFamily="34" charset="0"/>
              </a:rPr>
              <a:t> de colo de útero e a mamografia.</a:t>
            </a:r>
          </a:p>
          <a:p>
            <a:r>
              <a:rPr lang="pt-BR" sz="2200" b="1" dirty="0" smtClean="0"/>
              <a:t>Meta 3.3:</a:t>
            </a:r>
            <a:r>
              <a:rPr lang="pt-BR" sz="2200" dirty="0" smtClean="0"/>
              <a:t> Realizar busca ativa em 100% de mulheres com exame </a:t>
            </a:r>
            <a:r>
              <a:rPr lang="pt-BR" sz="2200" dirty="0" err="1" smtClean="0"/>
              <a:t>citopatológico</a:t>
            </a:r>
            <a:r>
              <a:rPr lang="pt-BR" sz="2200" dirty="0" smtClean="0"/>
              <a:t> alterado sem acompanhamento pela unidade de saúde</a:t>
            </a:r>
            <a:r>
              <a:rPr lang="pt-BR" sz="2200" b="1" dirty="0" smtClean="0"/>
              <a:t>.</a:t>
            </a:r>
          </a:p>
          <a:p>
            <a:endParaRPr lang="pt-BR" sz="2200" b="1" dirty="0" smtClean="0"/>
          </a:p>
          <a:p>
            <a:endParaRPr lang="pt-BR" sz="2200" dirty="0" smtClean="0"/>
          </a:p>
          <a:p>
            <a:endParaRPr lang="pt-BR" sz="2200" dirty="0"/>
          </a:p>
        </p:txBody>
      </p:sp>
      <p:graphicFrame>
        <p:nvGraphicFramePr>
          <p:cNvPr id="4" name="Espaço Reservado para Conteúdo 3"/>
          <p:cNvGraphicFramePr>
            <a:graphicFrameLocks/>
          </p:cNvGraphicFramePr>
          <p:nvPr/>
        </p:nvGraphicFramePr>
        <p:xfrm>
          <a:off x="785786" y="2500306"/>
          <a:ext cx="7429552" cy="40973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1214422"/>
            <a:ext cx="8229600" cy="5054617"/>
          </a:xfrm>
        </p:spPr>
        <p:txBody>
          <a:bodyPr>
            <a:normAutofit/>
          </a:bodyPr>
          <a:lstStyle/>
          <a:p>
            <a:pPr>
              <a:lnSpc>
                <a:spcPct val="150000"/>
              </a:lnSpc>
              <a:buNone/>
            </a:pPr>
            <a:r>
              <a:rPr lang="pt-BR" dirty="0" smtClean="0">
                <a:latin typeface="Constantia" pitchFamily="18" charset="0"/>
                <a:cs typeface="Arial" pitchFamily="34" charset="0"/>
              </a:rPr>
              <a:t>   </a:t>
            </a:r>
          </a:p>
          <a:p>
            <a:pPr>
              <a:lnSpc>
                <a:spcPct val="150000"/>
              </a:lnSpc>
            </a:pPr>
            <a:r>
              <a:rPr lang="pt-BR" dirty="0" smtClean="0">
                <a:latin typeface="Constantia" pitchFamily="18" charset="0"/>
                <a:cs typeface="Arial" pitchFamily="34" charset="0"/>
              </a:rPr>
              <a:t>Estima-se </a:t>
            </a:r>
            <a:r>
              <a:rPr lang="pt-BR" dirty="0">
                <a:latin typeface="Constantia" pitchFamily="18" charset="0"/>
                <a:cs typeface="Arial" pitchFamily="34" charset="0"/>
              </a:rPr>
              <a:t>que por meio da </a:t>
            </a:r>
            <a:r>
              <a:rPr lang="pt-BR" b="1" dirty="0">
                <a:latin typeface="Constantia" pitchFamily="18" charset="0"/>
                <a:cs typeface="Arial" pitchFamily="34" charset="0"/>
              </a:rPr>
              <a:t>alimentação, nutrição e atividade física </a:t>
            </a:r>
            <a:r>
              <a:rPr lang="pt-BR" dirty="0">
                <a:latin typeface="Constantia" pitchFamily="18" charset="0"/>
                <a:cs typeface="Arial" pitchFamily="34" charset="0"/>
              </a:rPr>
              <a:t>é possível </a:t>
            </a:r>
            <a:r>
              <a:rPr lang="pt-BR" b="1" dirty="0">
                <a:latin typeface="Constantia" pitchFamily="18" charset="0"/>
                <a:cs typeface="Arial" pitchFamily="34" charset="0"/>
              </a:rPr>
              <a:t>reduzir em até um 28</a:t>
            </a:r>
            <a:r>
              <a:rPr lang="pt-BR" dirty="0">
                <a:latin typeface="Constantia" pitchFamily="18" charset="0"/>
                <a:cs typeface="Arial" pitchFamily="34" charset="0"/>
              </a:rPr>
              <a:t>% o risco da mulher de padecer </a:t>
            </a:r>
            <a:r>
              <a:rPr lang="pt-BR" b="1" dirty="0">
                <a:latin typeface="Constantia" pitchFamily="18" charset="0"/>
                <a:cs typeface="Arial" pitchFamily="34" charset="0"/>
              </a:rPr>
              <a:t>câncer de </a:t>
            </a:r>
            <a:r>
              <a:rPr lang="pt-BR" b="1" dirty="0" smtClean="0">
                <a:latin typeface="Constantia" pitchFamily="18" charset="0"/>
                <a:cs typeface="Arial" pitchFamily="34" charset="0"/>
              </a:rPr>
              <a:t>mama</a:t>
            </a:r>
            <a:r>
              <a:rPr lang="pt-BR" dirty="0" smtClean="0">
                <a:latin typeface="Constantia" pitchFamily="18" charset="0"/>
                <a:cs typeface="Arial" pitchFamily="34" charset="0"/>
              </a:rPr>
              <a:t>. </a:t>
            </a:r>
          </a:p>
          <a:p>
            <a:pPr>
              <a:lnSpc>
                <a:spcPct val="150000"/>
              </a:lnSpc>
            </a:pPr>
            <a:r>
              <a:rPr lang="pt-BR" b="1" dirty="0" smtClean="0">
                <a:latin typeface="Constantia" pitchFamily="18" charset="0"/>
                <a:cs typeface="Arial" pitchFamily="34" charset="0"/>
              </a:rPr>
              <a:t>Estágios </a:t>
            </a:r>
            <a:r>
              <a:rPr lang="pt-BR" b="1" dirty="0">
                <a:latin typeface="Constantia" pitchFamily="18" charset="0"/>
                <a:cs typeface="Arial" pitchFamily="34" charset="0"/>
              </a:rPr>
              <a:t>inicias e </a:t>
            </a:r>
            <a:r>
              <a:rPr lang="pt-BR" b="1" dirty="0" smtClean="0">
                <a:latin typeface="Constantia" pitchFamily="18" charset="0"/>
                <a:cs typeface="Arial" pitchFamily="34" charset="0"/>
              </a:rPr>
              <a:t>lesões menores </a:t>
            </a:r>
            <a:r>
              <a:rPr lang="pt-BR" b="1" dirty="0">
                <a:latin typeface="Constantia" pitchFamily="18" charset="0"/>
                <a:cs typeface="Arial" pitchFamily="34" charset="0"/>
              </a:rPr>
              <a:t>de </a:t>
            </a:r>
            <a:r>
              <a:rPr lang="pt-BR" b="1" dirty="0" smtClean="0">
                <a:latin typeface="Constantia" pitchFamily="18" charset="0"/>
                <a:cs typeface="Arial" pitchFamily="34" charset="0"/>
              </a:rPr>
              <a:t>2 cm </a:t>
            </a:r>
            <a:r>
              <a:rPr lang="pt-BR" dirty="0">
                <a:latin typeface="Constantia" pitchFamily="18" charset="0"/>
                <a:cs typeface="Arial" pitchFamily="34" charset="0"/>
              </a:rPr>
              <a:t>de diâmetro, </a:t>
            </a:r>
            <a:r>
              <a:rPr lang="pt-BR" dirty="0" smtClean="0">
                <a:latin typeface="Constantia" pitchFamily="18" charset="0"/>
                <a:cs typeface="Arial" pitchFamily="34" charset="0"/>
              </a:rPr>
              <a:t>apresentam </a:t>
            </a:r>
            <a:r>
              <a:rPr lang="pt-BR" b="1" dirty="0">
                <a:latin typeface="Constantia" pitchFamily="18" charset="0"/>
                <a:cs typeface="Arial" pitchFamily="34" charset="0"/>
              </a:rPr>
              <a:t>prognóstico mais favorável </a:t>
            </a:r>
            <a:r>
              <a:rPr lang="pt-BR" dirty="0">
                <a:latin typeface="Constantia" pitchFamily="18" charset="0"/>
                <a:cs typeface="Arial" pitchFamily="34" charset="0"/>
              </a:rPr>
              <a:t>e elevado percentual de cura.</a:t>
            </a:r>
          </a:p>
        </p:txBody>
      </p:sp>
      <p:sp>
        <p:nvSpPr>
          <p:cNvPr id="4" name="Título 1"/>
          <p:cNvSpPr>
            <a:spLocks noGrp="1"/>
          </p:cNvSpPr>
          <p:nvPr>
            <p:ph type="title"/>
          </p:nvPr>
        </p:nvSpPr>
        <p:spPr>
          <a:xfrm>
            <a:off x="357158" y="0"/>
            <a:ext cx="8229600" cy="1143000"/>
          </a:xfrm>
        </p:spPr>
        <p:txBody>
          <a:bodyPr>
            <a:normAutofit/>
          </a:bodyPr>
          <a:lstStyle/>
          <a:p>
            <a:pPr algn="r"/>
            <a:r>
              <a:rPr lang="pt-BR" sz="3600" dirty="0" smtClean="0">
                <a:latin typeface="Rage Italic" pitchFamily="66" charset="0"/>
              </a:rPr>
              <a:t>Introdução</a:t>
            </a:r>
            <a:endParaRPr lang="pt-BR" sz="3600" dirty="0">
              <a:latin typeface="Rage Italic"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8016" y="294872"/>
            <a:ext cx="8229600" cy="1705368"/>
          </a:xfrm>
        </p:spPr>
        <p:txBody>
          <a:bodyPr>
            <a:noAutofit/>
          </a:bodyPr>
          <a:lstStyle/>
          <a:p>
            <a:r>
              <a:rPr lang="pt-BR" sz="2200" b="1" dirty="0" smtClean="0">
                <a:cs typeface="Arial" pitchFamily="34" charset="0"/>
              </a:rPr>
              <a:t>Objetivo 3: </a:t>
            </a:r>
            <a:r>
              <a:rPr lang="pt-BR" sz="2200" dirty="0" smtClean="0">
                <a:cs typeface="Arial" pitchFamily="34" charset="0"/>
              </a:rPr>
              <a:t>Melhorar a adesão das mulheres á realização de exame </a:t>
            </a:r>
            <a:r>
              <a:rPr lang="pt-BR" sz="2200" dirty="0" err="1" smtClean="0">
                <a:cs typeface="Arial" pitchFamily="34" charset="0"/>
              </a:rPr>
              <a:t>citopatológico</a:t>
            </a:r>
            <a:r>
              <a:rPr lang="pt-BR" sz="2200" dirty="0" smtClean="0">
                <a:cs typeface="Arial" pitchFamily="34" charset="0"/>
              </a:rPr>
              <a:t> de colo de útero e a mamografia.</a:t>
            </a:r>
          </a:p>
          <a:p>
            <a:r>
              <a:rPr lang="pt-BR" sz="2200" b="1" dirty="0" smtClean="0"/>
              <a:t>Meta 3.4:</a:t>
            </a:r>
            <a:r>
              <a:rPr lang="pt-BR" sz="2200" dirty="0" smtClean="0"/>
              <a:t> Realizar busca ativa em 100% de mulheres com mamografia alterada sem acompanhamento pela unidade de saúde.</a:t>
            </a:r>
          </a:p>
          <a:p>
            <a:endParaRPr lang="pt-BR" sz="2200" b="1" dirty="0"/>
          </a:p>
        </p:txBody>
      </p:sp>
      <p:graphicFrame>
        <p:nvGraphicFramePr>
          <p:cNvPr id="4" name="Espaço Reservado para Conteúdo 3"/>
          <p:cNvGraphicFramePr>
            <a:graphicFrameLocks/>
          </p:cNvGraphicFramePr>
          <p:nvPr/>
        </p:nvGraphicFramePr>
        <p:xfrm>
          <a:off x="571472" y="2428868"/>
          <a:ext cx="7929618" cy="44291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500042"/>
            <a:ext cx="8229600" cy="1500198"/>
          </a:xfrm>
        </p:spPr>
        <p:txBody>
          <a:bodyPr>
            <a:noAutofit/>
          </a:bodyPr>
          <a:lstStyle/>
          <a:p>
            <a:pPr algn="just"/>
            <a:r>
              <a:rPr lang="pt-BR" sz="2200" b="1" dirty="0" smtClean="0"/>
              <a:t>Objetivo 4:</a:t>
            </a:r>
            <a:r>
              <a:rPr lang="pt-BR" sz="2200" dirty="0" smtClean="0"/>
              <a:t> Melhorar o registro das informações.</a:t>
            </a:r>
            <a:r>
              <a:rPr lang="pt-BR" sz="2200" b="1" dirty="0" smtClean="0"/>
              <a:t> </a:t>
            </a:r>
            <a:endParaRPr lang="pt-BR" sz="2200" dirty="0" smtClean="0"/>
          </a:p>
          <a:p>
            <a:pPr algn="just"/>
            <a:r>
              <a:rPr lang="pt-BR" sz="2200" b="1" dirty="0" smtClean="0"/>
              <a:t>Meta 4.1: </a:t>
            </a:r>
            <a:r>
              <a:rPr lang="pt-BR" sz="2200" dirty="0" smtClean="0"/>
              <a:t>Manter um registro específico para a coleta do exame </a:t>
            </a:r>
            <a:r>
              <a:rPr lang="pt-BR" sz="2200" dirty="0" err="1" smtClean="0"/>
              <a:t>citopatológico</a:t>
            </a:r>
            <a:r>
              <a:rPr lang="pt-BR" sz="2200" dirty="0" smtClean="0"/>
              <a:t> de colo de útero em 100% das mulheres cadastradas entre 25-64 anos.</a:t>
            </a:r>
          </a:p>
          <a:p>
            <a:pPr algn="just"/>
            <a:endParaRPr lang="pt-BR" sz="2200" dirty="0"/>
          </a:p>
        </p:txBody>
      </p:sp>
      <p:graphicFrame>
        <p:nvGraphicFramePr>
          <p:cNvPr id="4" name="Espaço Reservado para Conteúdo 3"/>
          <p:cNvGraphicFramePr>
            <a:graphicFrameLocks/>
          </p:cNvGraphicFramePr>
          <p:nvPr/>
        </p:nvGraphicFramePr>
        <p:xfrm>
          <a:off x="642910" y="2214554"/>
          <a:ext cx="7572428" cy="45005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357166"/>
            <a:ext cx="8229600" cy="1723664"/>
          </a:xfrm>
        </p:spPr>
        <p:txBody>
          <a:bodyPr>
            <a:normAutofit/>
          </a:bodyPr>
          <a:lstStyle/>
          <a:p>
            <a:r>
              <a:rPr lang="pt-BR" sz="2200" b="1" dirty="0" smtClean="0"/>
              <a:t>Objetivo 4:</a:t>
            </a:r>
            <a:r>
              <a:rPr lang="pt-BR" sz="2200" dirty="0" smtClean="0"/>
              <a:t> Melhorar o registro das informações.</a:t>
            </a:r>
            <a:r>
              <a:rPr lang="pt-BR" sz="2200" b="1" dirty="0" smtClean="0"/>
              <a:t> </a:t>
            </a:r>
            <a:endParaRPr lang="pt-BR" sz="2200" dirty="0" smtClean="0"/>
          </a:p>
          <a:p>
            <a:r>
              <a:rPr lang="pt-BR" sz="2200" b="1" dirty="0" smtClean="0"/>
              <a:t>Meta 4.2:</a:t>
            </a:r>
            <a:r>
              <a:rPr lang="pt-BR" sz="2200" dirty="0" smtClean="0"/>
              <a:t> Manter um registro específico da mamografia em 100% das mulheres cadastradas entre 50-69 anos.</a:t>
            </a:r>
            <a:endParaRPr lang="pt-BR" sz="2200" dirty="0"/>
          </a:p>
        </p:txBody>
      </p:sp>
      <p:graphicFrame>
        <p:nvGraphicFramePr>
          <p:cNvPr id="4" name="Espaço Reservado para Conteúdo 3"/>
          <p:cNvGraphicFramePr>
            <a:graphicFrameLocks/>
          </p:cNvGraphicFramePr>
          <p:nvPr/>
        </p:nvGraphicFramePr>
        <p:xfrm>
          <a:off x="642910" y="1857364"/>
          <a:ext cx="7500990" cy="48403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642918"/>
            <a:ext cx="8229600" cy="3429024"/>
          </a:xfrm>
        </p:spPr>
        <p:txBody>
          <a:bodyPr>
            <a:normAutofit/>
          </a:bodyPr>
          <a:lstStyle/>
          <a:p>
            <a:r>
              <a:rPr lang="pt-BR" sz="2400" b="1" dirty="0" smtClean="0"/>
              <a:t>Objetivo 5: </a:t>
            </a:r>
            <a:r>
              <a:rPr lang="pt-BR" sz="2400" dirty="0" smtClean="0"/>
              <a:t>Mapear as mulheres de risco para câncer de colo de útero e de mama.</a:t>
            </a:r>
          </a:p>
          <a:p>
            <a:r>
              <a:rPr lang="pt-BR" sz="2400" b="1" dirty="0" smtClean="0"/>
              <a:t>Meta 5.1: </a:t>
            </a:r>
            <a:r>
              <a:rPr lang="pt-BR" sz="2400" dirty="0" smtClean="0"/>
              <a:t>Pesquisar sinais de alerta para câncer de colo de útero em 100% das mulheres entre 25 e 64 anos (Dor e sangramento após relação sexual e/ou corrimento vaginal excessivo). </a:t>
            </a:r>
          </a:p>
          <a:p>
            <a:r>
              <a:rPr lang="pt-BR" sz="2400" b="1" dirty="0" smtClean="0"/>
              <a:t>Meta 5.2: </a:t>
            </a:r>
            <a:r>
              <a:rPr lang="pt-BR" sz="2400" dirty="0" smtClean="0"/>
              <a:t>Realizar avaliação de risco para câncer de mama em 100% das mulheres entre 50 e 69 anos.</a:t>
            </a:r>
          </a:p>
          <a:p>
            <a:endParaRPr lang="pt-BR" sz="2400" dirty="0" smtClean="0"/>
          </a:p>
          <a:p>
            <a:endParaRPr lang="pt-BR" sz="2400" dirty="0" smtClean="0"/>
          </a:p>
          <a:p>
            <a:endParaRPr lang="pt-BR" sz="2400" dirty="0"/>
          </a:p>
        </p:txBody>
      </p:sp>
      <p:sp>
        <p:nvSpPr>
          <p:cNvPr id="4" name="Rectangle 3"/>
          <p:cNvSpPr/>
          <p:nvPr/>
        </p:nvSpPr>
        <p:spPr>
          <a:xfrm>
            <a:off x="1214414" y="4714884"/>
            <a:ext cx="7000924" cy="584775"/>
          </a:xfrm>
          <a:prstGeom prst="rect">
            <a:avLst/>
          </a:prstGeom>
        </p:spPr>
        <p:txBody>
          <a:bodyPr wrap="square">
            <a:spAutoFit/>
          </a:bodyPr>
          <a:lstStyle/>
          <a:p>
            <a:r>
              <a:rPr lang="pt-BR" sz="3200" b="1" dirty="0" smtClean="0"/>
              <a:t>Durante todos os meses foi 100%</a:t>
            </a:r>
            <a:endParaRPr lang="en-AU" sz="3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642918"/>
            <a:ext cx="8229600" cy="3571900"/>
          </a:xfrm>
        </p:spPr>
        <p:txBody>
          <a:bodyPr>
            <a:normAutofit/>
          </a:bodyPr>
          <a:lstStyle/>
          <a:p>
            <a:pPr algn="just"/>
            <a:r>
              <a:rPr lang="pt-BR" sz="2200" b="1" dirty="0" smtClean="0"/>
              <a:t>Objetivo  6: </a:t>
            </a:r>
            <a:r>
              <a:rPr lang="pt-BR" sz="2200" dirty="0" smtClean="0"/>
              <a:t>Promover a saúde das mulheres que realizam detecção precoce de câncer de colo de útero e de mama na unidade de saúde.</a:t>
            </a:r>
          </a:p>
          <a:p>
            <a:pPr algn="just"/>
            <a:r>
              <a:rPr lang="pt-BR" sz="2200" b="1" dirty="0" smtClean="0"/>
              <a:t>Meta 6.1:</a:t>
            </a:r>
            <a:r>
              <a:rPr lang="pt-BR" sz="2200" dirty="0" smtClean="0"/>
              <a:t> Orientar 100% das mulheres cadastradas sobre doenças sexualmente transmissíveis (DST) e fatores de risco para câncer de colo de útero.</a:t>
            </a:r>
            <a:r>
              <a:rPr lang="pt-BR" sz="2200" b="1" dirty="0" smtClean="0"/>
              <a:t> </a:t>
            </a:r>
          </a:p>
          <a:p>
            <a:pPr algn="just"/>
            <a:r>
              <a:rPr lang="pt-BR" sz="2400" b="1" dirty="0" smtClean="0"/>
              <a:t>Meta 6.2:</a:t>
            </a:r>
            <a:r>
              <a:rPr lang="pt-BR" sz="2400" dirty="0" smtClean="0"/>
              <a:t> Orientar 100% das mulheres cadastradas sobre doenças sexualmente transmissíveis (DST) e fatores de risco para câncer de mama.</a:t>
            </a:r>
            <a:endParaRPr lang="pt-BR" sz="2200" dirty="0" smtClean="0"/>
          </a:p>
        </p:txBody>
      </p:sp>
      <p:sp>
        <p:nvSpPr>
          <p:cNvPr id="4" name="Rectangle 3"/>
          <p:cNvSpPr/>
          <p:nvPr/>
        </p:nvSpPr>
        <p:spPr>
          <a:xfrm>
            <a:off x="1071538" y="4714884"/>
            <a:ext cx="7000924" cy="584775"/>
          </a:xfrm>
          <a:prstGeom prst="rect">
            <a:avLst/>
          </a:prstGeom>
        </p:spPr>
        <p:txBody>
          <a:bodyPr wrap="square">
            <a:spAutoFit/>
          </a:bodyPr>
          <a:lstStyle/>
          <a:p>
            <a:r>
              <a:rPr lang="pt-BR" sz="3200" b="1" dirty="0" smtClean="0"/>
              <a:t>Durante todos os meses foi 100%</a:t>
            </a:r>
            <a:endParaRPr lang="en-AU"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28596" y="57148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6000" b="0" i="0" u="none" strike="noStrike" kern="1200" cap="none" spc="0" normalizeH="0" baseline="0" noProof="0" dirty="0" smtClean="0">
                <a:ln>
                  <a:noFill/>
                </a:ln>
                <a:solidFill>
                  <a:schemeClr val="tx1"/>
                </a:solidFill>
                <a:effectLst/>
                <a:uLnTx/>
                <a:uFillTx/>
                <a:latin typeface="Rage Italic" pitchFamily="66" charset="0"/>
                <a:ea typeface="+mj-ea"/>
                <a:cs typeface="+mj-cs"/>
              </a:rPr>
              <a:t>Discussão</a:t>
            </a:r>
            <a:endParaRPr kumimoji="0" lang="pt-BR" sz="6000" b="0" i="0" u="none" strike="noStrike" kern="1200" cap="none" spc="0" normalizeH="0" baseline="0" noProof="0" dirty="0">
              <a:ln>
                <a:noFill/>
              </a:ln>
              <a:solidFill>
                <a:schemeClr val="tx1"/>
              </a:solidFill>
              <a:effectLst/>
              <a:uLnTx/>
              <a:uFillTx/>
              <a:latin typeface="Rage Italic" pitchFamily="66" charset="0"/>
              <a:ea typeface="+mj-ea"/>
              <a:cs typeface="+mj-cs"/>
            </a:endParaRPr>
          </a:p>
        </p:txBody>
      </p:sp>
      <p:sp>
        <p:nvSpPr>
          <p:cNvPr id="5" name="Espaço Reservado para Conteúdo 2"/>
          <p:cNvSpPr txBox="1">
            <a:spLocks/>
          </p:cNvSpPr>
          <p:nvPr/>
        </p:nvSpPr>
        <p:spPr>
          <a:xfrm>
            <a:off x="428596" y="1857364"/>
            <a:ext cx="8229600" cy="3857652"/>
          </a:xfrm>
          <a:prstGeom prst="rect">
            <a:avLst/>
          </a:prstGeom>
        </p:spPr>
        <p:txBody>
          <a:bodyPr vert="horz">
            <a:normAutofit/>
          </a:bodyPr>
          <a:lstStyle/>
          <a:p>
            <a:pPr marL="274320" marR="0" lvl="0" indent="-274320" algn="just" defTabSz="914400" rtl="0"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pt-BR" sz="2600" b="0" i="0" u="none" strike="noStrike" kern="1200" cap="none" spc="0" normalizeH="0" baseline="0" noProof="0" dirty="0" smtClean="0">
                <a:ln>
                  <a:noFill/>
                </a:ln>
                <a:solidFill>
                  <a:schemeClr val="tx1"/>
                </a:solidFill>
                <a:effectLst/>
                <a:uLnTx/>
                <a:uFillTx/>
                <a:latin typeface="+mn-lt"/>
                <a:ea typeface="+mn-ea"/>
                <a:cs typeface="+mn-cs"/>
              </a:rPr>
              <a:t>A intervenção propiciou </a:t>
            </a:r>
            <a:r>
              <a:rPr kumimoji="0" lang="pt-BR" sz="2600" b="1" i="0" u="none" strike="noStrike" kern="1200" cap="none" spc="0" normalizeH="0" baseline="0" noProof="0" dirty="0" smtClean="0">
                <a:ln>
                  <a:noFill/>
                </a:ln>
                <a:solidFill>
                  <a:schemeClr val="tx1"/>
                </a:solidFill>
                <a:effectLst/>
                <a:uLnTx/>
                <a:uFillTx/>
                <a:latin typeface="+mn-lt"/>
                <a:ea typeface="+mn-ea"/>
                <a:cs typeface="+mn-cs"/>
              </a:rPr>
              <a:t>a melhora da cobertura </a:t>
            </a:r>
            <a:r>
              <a:rPr kumimoji="0" lang="pt-BR" sz="2600" b="0" i="0" u="none" strike="noStrike" kern="1200" cap="none" spc="0" normalizeH="0" baseline="0" noProof="0" dirty="0" smtClean="0">
                <a:ln>
                  <a:noFill/>
                </a:ln>
                <a:solidFill>
                  <a:schemeClr val="tx1"/>
                </a:solidFill>
                <a:effectLst/>
                <a:uLnTx/>
                <a:uFillTx/>
                <a:latin typeface="+mn-lt"/>
                <a:ea typeface="+mn-ea"/>
                <a:cs typeface="+mn-cs"/>
              </a:rPr>
              <a:t>de atendimento as mulheres entre 25-69 anos para o controle dos cânceres de colo de útero e de mama. Após três meses de intervenção, conseguimos </a:t>
            </a:r>
            <a:r>
              <a:rPr kumimoji="0" lang="pt-BR" sz="2600" b="1" i="0" u="none" strike="noStrike" kern="1200" cap="none" spc="0" normalizeH="0" baseline="0" noProof="0" dirty="0" smtClean="0">
                <a:ln>
                  <a:noFill/>
                </a:ln>
                <a:solidFill>
                  <a:schemeClr val="tx1"/>
                </a:solidFill>
                <a:effectLst/>
                <a:uLnTx/>
                <a:uFillTx/>
                <a:latin typeface="+mn-lt"/>
                <a:ea typeface="+mn-ea"/>
                <a:cs typeface="+mn-cs"/>
              </a:rPr>
              <a:t>a melhora da qualidade das ações</a:t>
            </a:r>
            <a:r>
              <a:rPr kumimoji="0" lang="pt-BR" sz="2600" b="0" i="0" u="none" strike="noStrike" kern="1200" cap="none" spc="0" normalizeH="0" baseline="0" noProof="0" dirty="0" smtClean="0">
                <a:ln>
                  <a:noFill/>
                </a:ln>
                <a:solidFill>
                  <a:schemeClr val="tx1"/>
                </a:solidFill>
                <a:effectLst/>
                <a:uLnTx/>
                <a:uFillTx/>
                <a:latin typeface="+mn-lt"/>
                <a:ea typeface="+mn-ea"/>
                <a:cs typeface="+mn-cs"/>
              </a:rPr>
              <a:t> realizadas no programa</a:t>
            </a: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428604"/>
            <a:ext cx="8229600" cy="1143000"/>
          </a:xfrm>
        </p:spPr>
        <p:txBody>
          <a:bodyPr>
            <a:normAutofit/>
          </a:bodyPr>
          <a:lstStyle/>
          <a:p>
            <a:r>
              <a:rPr lang="pt-BR" sz="3200" b="1" dirty="0" smtClean="0">
                <a:solidFill>
                  <a:schemeClr val="tx1"/>
                </a:solidFill>
              </a:rPr>
              <a:t>Importância de Intervenção para equipe e serviço</a:t>
            </a:r>
            <a:endParaRPr lang="pt-BR" sz="3200" b="1" dirty="0">
              <a:solidFill>
                <a:schemeClr val="tx1"/>
              </a:solidFill>
            </a:endParaRPr>
          </a:p>
        </p:txBody>
      </p:sp>
      <p:sp>
        <p:nvSpPr>
          <p:cNvPr id="3" name="Espaço Reservado para Conteúdo 2"/>
          <p:cNvSpPr>
            <a:spLocks noGrp="1"/>
          </p:cNvSpPr>
          <p:nvPr>
            <p:ph idx="1"/>
          </p:nvPr>
        </p:nvSpPr>
        <p:spPr>
          <a:xfrm>
            <a:off x="428596" y="2143116"/>
            <a:ext cx="8229600" cy="4389120"/>
          </a:xfrm>
        </p:spPr>
        <p:txBody>
          <a:bodyPr>
            <a:normAutofit/>
          </a:bodyPr>
          <a:lstStyle/>
          <a:p>
            <a:pPr marL="0" indent="0" algn="just">
              <a:lnSpc>
                <a:spcPct val="150000"/>
              </a:lnSpc>
              <a:buNone/>
            </a:pPr>
            <a:r>
              <a:rPr lang="pt-BR" dirty="0" smtClean="0"/>
              <a:t>Esta atividade promoveu um </a:t>
            </a:r>
            <a:r>
              <a:rPr lang="pt-BR" b="1" dirty="0" smtClean="0"/>
              <a:t>trabalho mais integrado </a:t>
            </a:r>
            <a:r>
              <a:rPr lang="pt-BR" dirty="0" smtClean="0"/>
              <a:t>do médico, enfermeira e agentes comunitários de saúde e permitiu a </a:t>
            </a:r>
            <a:r>
              <a:rPr lang="pt-BR" b="1" dirty="0" smtClean="0"/>
              <a:t>melhor organização e desenvolvimento das atribuições</a:t>
            </a:r>
            <a:r>
              <a:rPr lang="pt-BR" dirty="0" smtClean="0"/>
              <a:t> de cada membro durante a intervenção. </a:t>
            </a:r>
          </a:p>
          <a:p>
            <a:pPr marL="0" indent="0" algn="just">
              <a:lnSpc>
                <a:spcPct val="150000"/>
              </a:lnSpc>
              <a:buNone/>
            </a:pPr>
            <a:r>
              <a:rPr lang="pt-BR" dirty="0" smtClean="0"/>
              <a:t>A intervenção acabou tendo um impacto positivo em outras atividades do serviço</a:t>
            </a:r>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1285860"/>
            <a:ext cx="8229600" cy="4389120"/>
          </a:xfrm>
        </p:spPr>
        <p:txBody>
          <a:bodyPr>
            <a:normAutofit/>
          </a:bodyPr>
          <a:lstStyle/>
          <a:p>
            <a:pPr algn="just">
              <a:lnSpc>
                <a:spcPct val="150000"/>
              </a:lnSpc>
            </a:pPr>
            <a:r>
              <a:rPr lang="pt-BR" dirty="0" smtClean="0"/>
              <a:t>Permitiu a </a:t>
            </a:r>
            <a:r>
              <a:rPr lang="pt-BR" b="1" dirty="0" smtClean="0"/>
              <a:t>reorganização do trabalho na unidade</a:t>
            </a:r>
            <a:r>
              <a:rPr lang="pt-BR" dirty="0" smtClean="0"/>
              <a:t>, foi estabelecido um </a:t>
            </a:r>
            <a:r>
              <a:rPr lang="pt-BR" b="1" dirty="0" smtClean="0"/>
              <a:t>horário específico para as consultas </a:t>
            </a:r>
            <a:r>
              <a:rPr lang="pt-BR" dirty="0" smtClean="0"/>
              <a:t>de avaliação e rastreamento desses cânceres. </a:t>
            </a:r>
          </a:p>
          <a:p>
            <a:pPr algn="just">
              <a:lnSpc>
                <a:spcPct val="150000"/>
              </a:lnSpc>
            </a:pPr>
            <a:r>
              <a:rPr lang="pt-BR" dirty="0" smtClean="0"/>
              <a:t>A identificação de mulheres com risco para esses cânceres tem sido crucial para a priorização de atendimento, pois serão avaliadas a cada três meses. </a:t>
            </a:r>
          </a:p>
          <a:p>
            <a:pPr>
              <a:lnSpc>
                <a:spcPct val="150000"/>
              </a:lnSpc>
            </a:pPr>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smtClean="0">
                <a:solidFill>
                  <a:schemeClr val="tx1"/>
                </a:solidFill>
              </a:rPr>
              <a:t>Importância da intervenção para a comunidade</a:t>
            </a:r>
            <a:endParaRPr lang="pt-BR" sz="3600" b="1" dirty="0">
              <a:solidFill>
                <a:schemeClr val="tx1"/>
              </a:solidFill>
            </a:endParaRPr>
          </a:p>
        </p:txBody>
      </p:sp>
      <p:sp>
        <p:nvSpPr>
          <p:cNvPr id="3" name="Espaço Reservado para Conteúdo 2"/>
          <p:cNvSpPr>
            <a:spLocks noGrp="1"/>
          </p:cNvSpPr>
          <p:nvPr>
            <p:ph idx="1"/>
          </p:nvPr>
        </p:nvSpPr>
        <p:spPr/>
        <p:txBody>
          <a:bodyPr>
            <a:normAutofit/>
          </a:bodyPr>
          <a:lstStyle/>
          <a:p>
            <a:pPr algn="just">
              <a:lnSpc>
                <a:spcPct val="150000"/>
              </a:lnSpc>
            </a:pPr>
            <a:endParaRPr lang="pt-BR" dirty="0" smtClean="0"/>
          </a:p>
          <a:p>
            <a:pPr algn="just">
              <a:lnSpc>
                <a:spcPct val="150000"/>
              </a:lnSpc>
            </a:pPr>
            <a:r>
              <a:rPr lang="pt-BR" dirty="0" smtClean="0"/>
              <a:t>O impacto da intervenção ainda é pouco percebido pela comunidade pelo curto tempo de inicio da mesma</a:t>
            </a:r>
          </a:p>
          <a:p>
            <a:pPr algn="just">
              <a:lnSpc>
                <a:spcPct val="150000"/>
              </a:lnSpc>
            </a:pPr>
            <a:r>
              <a:rPr lang="pt-BR" dirty="0" smtClean="0"/>
              <a:t>As mulheres demonstraram satisfação pelas modificações no atendimento.</a:t>
            </a:r>
          </a:p>
          <a:p>
            <a:pPr algn="just">
              <a:lnSpc>
                <a:spcPct val="150000"/>
              </a:lnSpc>
            </a:pPr>
            <a:r>
              <a:rPr lang="pt-BR" dirty="0" smtClean="0"/>
              <a:t>A intervenção permitiu a orientação as mulheres .</a:t>
            </a:r>
          </a:p>
          <a:p>
            <a:pPr algn="just">
              <a:lnSpc>
                <a:spcPct val="150000"/>
              </a:lnSpc>
            </a:pPr>
            <a:endParaRPr lang="pt-BR" dirty="0" smtClean="0"/>
          </a:p>
          <a:p>
            <a:pPr algn="just">
              <a:lnSpc>
                <a:spcPct val="150000"/>
              </a:lnSpc>
            </a:pPr>
            <a:endParaRPr lang="pt-BR" dirty="0" smtClean="0"/>
          </a:p>
          <a:p>
            <a:pPr algn="just">
              <a:lnSpc>
                <a:spcPct val="150000"/>
              </a:lnSpc>
            </a:pPr>
            <a:endParaRPr lang="pt-BR" dirty="0" smtClean="0"/>
          </a:p>
          <a:p>
            <a:pPr algn="just">
              <a:lnSpc>
                <a:spcPct val="150000"/>
              </a:lnSpc>
            </a:pPr>
            <a:endParaRPr lang="pt-BR" dirty="0" smtClean="0"/>
          </a:p>
          <a:p>
            <a:pPr algn="just">
              <a:lnSpc>
                <a:spcPct val="150000"/>
              </a:lnSpc>
            </a:pPr>
            <a:endParaRPr lang="pt-B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1714488"/>
            <a:ext cx="8229600" cy="3429024"/>
          </a:xfrm>
        </p:spPr>
        <p:txBody>
          <a:bodyPr>
            <a:normAutofit/>
          </a:bodyPr>
          <a:lstStyle/>
          <a:p>
            <a:pPr>
              <a:lnSpc>
                <a:spcPct val="150000"/>
              </a:lnSpc>
            </a:pPr>
            <a:r>
              <a:rPr lang="pt-BR" dirty="0" smtClean="0"/>
              <a:t>A intervenção está sendo incorporada à rotina da unidade</a:t>
            </a:r>
          </a:p>
          <a:p>
            <a:pPr>
              <a:lnSpc>
                <a:spcPct val="150000"/>
              </a:lnSpc>
            </a:pPr>
            <a:r>
              <a:rPr lang="pt-BR" dirty="0" smtClean="0"/>
              <a:t>Os ACS continuarão realizando visitas domiciliares para a busca ativa daquelas mulheres com resultados dos exames e sem avaliação pelo médico</a:t>
            </a: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1285860"/>
            <a:ext cx="8072462" cy="3647152"/>
          </a:xfrm>
          <a:prstGeom prst="rect">
            <a:avLst/>
          </a:prstGeom>
        </p:spPr>
        <p:txBody>
          <a:bodyPr wrap="square">
            <a:spAutoFit/>
          </a:bodyPr>
          <a:lstStyle/>
          <a:p>
            <a:pPr algn="just">
              <a:lnSpc>
                <a:spcPct val="150000"/>
              </a:lnSpc>
              <a:spcAft>
                <a:spcPts val="1800"/>
              </a:spcAft>
            </a:pPr>
            <a:r>
              <a:rPr lang="pt-BR" sz="3200" b="1" u="sng" dirty="0" smtClean="0">
                <a:latin typeface="Constantia" pitchFamily="18" charset="0"/>
                <a:cs typeface="Arial" pitchFamily="34" charset="0"/>
              </a:rPr>
              <a:t>São Gabriel </a:t>
            </a:r>
          </a:p>
          <a:p>
            <a:pPr marL="539750" indent="-539750" algn="just">
              <a:lnSpc>
                <a:spcPct val="150000"/>
              </a:lnSpc>
              <a:buFont typeface="Arial" pitchFamily="34" charset="0"/>
              <a:buChar char="•"/>
            </a:pPr>
            <a:r>
              <a:rPr lang="pt-BR" sz="2800" dirty="0" smtClean="0">
                <a:latin typeface="Constantia" pitchFamily="18" charset="0"/>
                <a:cs typeface="Arial" pitchFamily="34" charset="0"/>
              </a:rPr>
              <a:t>Localização</a:t>
            </a:r>
            <a:r>
              <a:rPr lang="es-ES" sz="2800" dirty="0" smtClean="0">
                <a:latin typeface="Constantia" pitchFamily="18" charset="0"/>
                <a:cs typeface="Arial" pitchFamily="34" charset="0"/>
              </a:rPr>
              <a:t>: O</a:t>
            </a:r>
            <a:r>
              <a:rPr lang="pt-BR" sz="2800" dirty="0" smtClean="0">
                <a:latin typeface="Constantia" pitchFamily="18" charset="0"/>
                <a:cs typeface="Arial" pitchFamily="34" charset="0"/>
              </a:rPr>
              <a:t>este do estado, RS. </a:t>
            </a:r>
          </a:p>
          <a:p>
            <a:pPr marL="539750" indent="-539750" algn="just">
              <a:lnSpc>
                <a:spcPct val="150000"/>
              </a:lnSpc>
              <a:buFont typeface="Arial" pitchFamily="34" charset="0"/>
              <a:buChar char="•"/>
            </a:pPr>
            <a:r>
              <a:rPr lang="pt-BR" sz="2800" dirty="0" smtClean="0">
                <a:latin typeface="Constantia" pitchFamily="18" charset="0"/>
                <a:cs typeface="Arial" pitchFamily="34" charset="0"/>
              </a:rPr>
              <a:t>População: 60.425 habitantes (IBGE 2010), 53.775 habitantes residem na zona urbana e 6.650 na zona rural.</a:t>
            </a:r>
            <a:endParaRPr lang="pt-BR" sz="2800" dirty="0">
              <a:latin typeface="Constantia" pitchFamily="18" charset="0"/>
              <a:cs typeface="Arial" pitchFamily="34" charset="0"/>
            </a:endParaRPr>
          </a:p>
        </p:txBody>
      </p:sp>
      <p:sp>
        <p:nvSpPr>
          <p:cNvPr id="3" name="Título 1"/>
          <p:cNvSpPr txBox="1">
            <a:spLocks/>
          </p:cNvSpPr>
          <p:nvPr/>
        </p:nvSpPr>
        <p:spPr>
          <a:xfrm>
            <a:off x="357158"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smtClean="0">
                <a:ln>
                  <a:noFill/>
                </a:ln>
                <a:solidFill>
                  <a:schemeClr val="tx2"/>
                </a:solidFill>
                <a:effectLst/>
                <a:uLnTx/>
                <a:uFillTx/>
                <a:latin typeface="Rage Italic" pitchFamily="66" charset="0"/>
                <a:ea typeface="+mj-ea"/>
                <a:cs typeface="+mj-cs"/>
              </a:rPr>
              <a:t>Introdução</a:t>
            </a:r>
            <a:endParaRPr kumimoji="0" lang="pt-BR" sz="3600" b="0" i="0" u="none" strike="noStrike" kern="1200" cap="none" spc="0" normalizeH="0" baseline="0" noProof="0" dirty="0">
              <a:ln>
                <a:noFill/>
              </a:ln>
              <a:solidFill>
                <a:schemeClr val="tx2"/>
              </a:solidFill>
              <a:effectLst/>
              <a:uLnTx/>
              <a:uFillTx/>
              <a:latin typeface="Rage Italic" pitchFamily="66" charset="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O curso favoreceu o desenvolvimento de algumas ações de saúde que anteriormente não foram desenvolvidas na unidade por exemplo:</a:t>
            </a:r>
          </a:p>
          <a:p>
            <a:r>
              <a:rPr lang="pt-BR" dirty="0" smtClean="0"/>
              <a:t>Acolhimento e orientação adequada a todas as mulheres entre 25-69 anos que procuraram a realização de exames preventivos. </a:t>
            </a:r>
            <a:endParaRPr lang="pt-B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48680"/>
            <a:ext cx="8136904" cy="1143000"/>
          </a:xfrm>
        </p:spPr>
        <p:txBody>
          <a:bodyPr>
            <a:normAutofit fontScale="90000"/>
          </a:bodyPr>
          <a:lstStyle/>
          <a:p>
            <a:pPr algn="l"/>
            <a:r>
              <a:rPr lang="pt-BR" dirty="0" smtClean="0">
                <a:solidFill>
                  <a:schemeClr val="tx1"/>
                </a:solidFill>
                <a:latin typeface="Rage Italic" pitchFamily="66" charset="0"/>
              </a:rPr>
              <a:t>Reflexão critica do processo de aprendizado</a:t>
            </a:r>
            <a:endParaRPr lang="pt-BR" dirty="0">
              <a:solidFill>
                <a:schemeClr val="tx1"/>
              </a:solidFill>
              <a:latin typeface="Rage Italic" pitchFamily="66" charset="0"/>
            </a:endParaRPr>
          </a:p>
        </p:txBody>
      </p:sp>
      <p:sp>
        <p:nvSpPr>
          <p:cNvPr id="3" name="Espaço Reservado para Conteúdo 2"/>
          <p:cNvSpPr>
            <a:spLocks noGrp="1"/>
          </p:cNvSpPr>
          <p:nvPr>
            <p:ph idx="1"/>
          </p:nvPr>
        </p:nvSpPr>
        <p:spPr>
          <a:xfrm>
            <a:off x="467544" y="1844824"/>
            <a:ext cx="8229600" cy="4525963"/>
          </a:xfrm>
        </p:spPr>
        <p:txBody>
          <a:bodyPr>
            <a:normAutofit/>
          </a:bodyPr>
          <a:lstStyle/>
          <a:p>
            <a:pPr algn="just"/>
            <a:endParaRPr lang="pt-BR" dirty="0" smtClean="0">
              <a:solidFill>
                <a:srgbClr val="FF0000"/>
              </a:solidFill>
            </a:endParaRPr>
          </a:p>
          <a:p>
            <a:r>
              <a:rPr lang="pt-BR" dirty="0" smtClean="0"/>
              <a:t>O curso de especialização permitiu atingir as expectativas sobre melhorar os indicadores de saúde da população alvo da intervenção.</a:t>
            </a:r>
          </a:p>
          <a:p>
            <a:r>
              <a:rPr lang="pt-BR" dirty="0" smtClean="0"/>
              <a:t>Foi possível melhorar as ações de saúde no controle aos cânceres de colo de útero e de mama  na unidade através do desenvolvimento da intervenção. </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smtClean="0"/>
              <a:t>Os aprendizados mais relevantes decorrentes do curso foram</a:t>
            </a:r>
            <a:r>
              <a:rPr lang="pt-BR" dirty="0" smtClean="0"/>
              <a:t>:</a:t>
            </a:r>
          </a:p>
          <a:p>
            <a:r>
              <a:rPr lang="pt-BR" dirty="0" smtClean="0"/>
              <a:t>Favoreceu para aprofundar os conhecimentos sobre os protocolos de atuação na ABS no controle aos cânceres de colo de útero e de mama na unidade de saúde.</a:t>
            </a:r>
          </a:p>
          <a:p>
            <a:r>
              <a:rPr lang="pt-BR" dirty="0" smtClean="0"/>
              <a:t>Ensinou a trabalhar de forma mais </a:t>
            </a:r>
            <a:r>
              <a:rPr lang="pt-BR" smtClean="0"/>
              <a:t>organizada  </a:t>
            </a:r>
            <a:r>
              <a:rPr lang="pt-BR" dirty="0" smtClean="0"/>
              <a:t>em equipe, estabelecendo planos e ações de saúde neste </a:t>
            </a:r>
            <a:r>
              <a:rPr lang="pt-BR" smtClean="0"/>
              <a:t>grupo populacional</a:t>
            </a:r>
            <a:r>
              <a:rPr lang="pt-BR" dirty="0" smtClean="0"/>
              <a:t>.</a:t>
            </a:r>
          </a:p>
          <a:p>
            <a:endParaRPr lang="pt-BR" dirty="0" smtClean="0"/>
          </a:p>
          <a:p>
            <a:endParaRPr lang="pt-BR" dirty="0" smtClean="0"/>
          </a:p>
          <a:p>
            <a:endParaRPr lang="pt-BR" dirty="0" smtClean="0"/>
          </a:p>
          <a:p>
            <a:endParaRPr lang="pt-B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85720" y="928670"/>
            <a:ext cx="7772400" cy="1723061"/>
          </a:xfrm>
        </p:spPr>
        <p:txBody>
          <a:bodyPr>
            <a:noAutofit/>
          </a:bodyPr>
          <a:lstStyle/>
          <a:p>
            <a:pPr algn="l"/>
            <a:r>
              <a:rPr lang="pt-BR" sz="5400" dirty="0" smtClean="0">
                <a:latin typeface="Rage Italic" pitchFamily="66" charset="0"/>
              </a:rPr>
              <a:t>Conclusão </a:t>
            </a:r>
            <a:br>
              <a:rPr lang="pt-BR" sz="5400" dirty="0" smtClean="0">
                <a:latin typeface="Rage Italic" pitchFamily="66" charset="0"/>
              </a:rPr>
            </a:br>
            <a:endParaRPr lang="pt-BR" sz="5400" dirty="0">
              <a:latin typeface="Rage Italic" pitchFamily="66" charset="0"/>
            </a:endParaRPr>
          </a:p>
        </p:txBody>
      </p:sp>
      <p:sp>
        <p:nvSpPr>
          <p:cNvPr id="3" name="Subtítulo 2"/>
          <p:cNvSpPr>
            <a:spLocks noGrp="1"/>
          </p:cNvSpPr>
          <p:nvPr>
            <p:ph type="subTitle" idx="1"/>
          </p:nvPr>
        </p:nvSpPr>
        <p:spPr>
          <a:xfrm>
            <a:off x="500034" y="2714620"/>
            <a:ext cx="8280920" cy="1928826"/>
          </a:xfrm>
        </p:spPr>
        <p:txBody>
          <a:bodyPr>
            <a:noAutofit/>
          </a:bodyPr>
          <a:lstStyle/>
          <a:p>
            <a:pPr algn="just"/>
            <a:r>
              <a:rPr lang="pt-BR" sz="3200" dirty="0" smtClean="0">
                <a:solidFill>
                  <a:schemeClr val="bg1"/>
                </a:solidFill>
                <a:latin typeface="Constantia" pitchFamily="18" charset="0"/>
                <a:cs typeface="Arial" pitchFamily="34" charset="0"/>
              </a:rPr>
              <a:t>A intervenção permitiu melhorar as ações no controle aos cânceres de colo de útero e mama.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642918"/>
            <a:ext cx="8286776" cy="6016935"/>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539750" algn="l" defTabSz="914400" rtl="0" eaLnBrk="1" fontAlgn="base" latinLnBrk="0" hangingPunct="1">
              <a:lnSpc>
                <a:spcPct val="100000"/>
              </a:lnSpc>
              <a:spcBef>
                <a:spcPts val="1200"/>
              </a:spcBef>
              <a:spcAft>
                <a:spcPts val="1200"/>
              </a:spcAft>
              <a:buClrTx/>
              <a:buSzTx/>
              <a:buFontTx/>
              <a:buNone/>
              <a:tabLst/>
            </a:pPr>
            <a:r>
              <a:rPr kumimoji="0" lang="pt-BR" sz="2800" b="1" i="0" u="none" strike="noStrike" cap="none" normalizeH="0" baseline="0" dirty="0" smtClean="0">
                <a:ln>
                  <a:noFill/>
                </a:ln>
                <a:solidFill>
                  <a:srgbClr val="000000"/>
                </a:solidFill>
                <a:effectLst/>
                <a:latin typeface="Constantia" pitchFamily="18" charset="0"/>
                <a:ea typeface="Times New Roman" pitchFamily="18" charset="0"/>
                <a:cs typeface="Arial" pitchFamily="34" charset="0"/>
              </a:rPr>
              <a:t>R</a:t>
            </a:r>
            <a:r>
              <a:rPr kumimoji="0" lang="pt-BR" sz="2800" b="1" i="0" u="none" strike="noStrike" cap="none" normalizeH="0" baseline="0" dirty="0" smtClean="0" bmk="">
                <a:ln>
                  <a:noFill/>
                </a:ln>
                <a:solidFill>
                  <a:srgbClr val="000000"/>
                </a:solidFill>
                <a:effectLst/>
                <a:latin typeface="Constantia" pitchFamily="18" charset="0"/>
                <a:ea typeface="Times New Roman" pitchFamily="18" charset="0"/>
                <a:cs typeface="Arial" pitchFamily="34" charset="0"/>
              </a:rPr>
              <a:t>eferências</a:t>
            </a:r>
            <a:endParaRPr kumimoji="0" lang="pt-BR" sz="2800" b="1" i="0" u="none" strike="noStrike" cap="none" normalizeH="0" baseline="0" dirty="0" smtClean="0">
              <a:ln>
                <a:noFill/>
              </a:ln>
              <a:solidFill>
                <a:srgbClr val="365F91"/>
              </a:solidFill>
              <a:effectLst/>
              <a:latin typeface="Constantia" pitchFamily="18" charset="0"/>
              <a:ea typeface="Times New Roman" pitchFamily="18" charset="0"/>
              <a:cs typeface="Times New Roman" pitchFamily="18"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BRASIL. </a:t>
            </a:r>
            <a:r>
              <a:rPr kumimoji="0" lang="pt-BR" sz="14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Controle dos cânceres do colo do útero e da mama. Cadernos de Atenção Básica 13.</a:t>
            </a: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  Brasília, Ministério da Saúde, 2013.</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pt-BR" sz="1400" b="0"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BRASIL. </a:t>
            </a:r>
            <a:r>
              <a:rPr kumimoji="0" lang="pt-BR" sz="1400" b="1"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Estimativa 2012: incidência de câncer no Brasil. </a:t>
            </a:r>
            <a:r>
              <a:rPr kumimoji="0" lang="pt-BR" sz="1400" b="0"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Rio de Janeiro, Ministério da Saúde, 2011.</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BRASIL. </a:t>
            </a:r>
            <a:r>
              <a:rPr kumimoji="0" lang="pt-BR" sz="14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Plano de ação para o controle dos cânceres de colo de útero e de mama. Diretrizes Estratégicas. </a:t>
            </a: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Brasília, Ministério da Saúde, 2005.</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pt-BR" sz="1400" b="0"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BRASIL. </a:t>
            </a:r>
            <a:r>
              <a:rPr kumimoji="0" lang="pt-BR" sz="1400" b="1"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Política Nacional de Humanização da Atenção e Gestão do SUS.</a:t>
            </a:r>
            <a:r>
              <a:rPr kumimoji="0" lang="pt-BR" sz="1400" b="0"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 Brasília, Ministério da Saúde, 2009.</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pt-BR" sz="1400" b="0"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BRASIL. </a:t>
            </a:r>
            <a:r>
              <a:rPr kumimoji="0" lang="pt-BR" sz="1400" b="1"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Portaria MS/ GM n° 1.473, de 24 de junho de 2011</a:t>
            </a:r>
            <a:r>
              <a:rPr kumimoji="0" lang="pt-BR" sz="1400" b="0" i="0" u="none" strike="noStrike" cap="none" normalizeH="0" baseline="0" dirty="0" smtClean="0">
                <a:ln>
                  <a:noFill/>
                </a:ln>
                <a:solidFill>
                  <a:srgbClr val="000000"/>
                </a:solidFill>
                <a:effectLst/>
                <a:latin typeface="Constantia" pitchFamily="18" charset="0"/>
                <a:ea typeface="Calibri" pitchFamily="34" charset="0"/>
                <a:cs typeface="Arial" pitchFamily="34" charset="0"/>
              </a:rPr>
              <a:t>. Ministério da Saúde, 2011.</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INCA. </a:t>
            </a:r>
            <a:r>
              <a:rPr kumimoji="0" lang="pt-BR" sz="14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Protocolo de atenção a os cânceres de colo de útero e de mama,  Reporte 2009-2012.</a:t>
            </a: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 Belo Horizonte, Secretaria municipal de Saúde, 2008.</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SECRETARIA MUNICIPAL DE SAÚDE.</a:t>
            </a:r>
            <a:r>
              <a:rPr kumimoji="0" lang="pt-BR" sz="14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Protocolo Clínico de Saúde da Mulher. </a:t>
            </a: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 </a:t>
            </a:r>
            <a:r>
              <a:rPr kumimoji="0" lang="en-AU"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Londrina, </a:t>
            </a:r>
            <a:r>
              <a:rPr kumimoji="0" lang="en-AU" sz="1400" b="0" i="0" u="none" strike="noStrike" cap="none" normalizeH="0" baseline="0" dirty="0" err="1" smtClean="0">
                <a:ln>
                  <a:noFill/>
                </a:ln>
                <a:solidFill>
                  <a:schemeClr val="tx1"/>
                </a:solidFill>
                <a:effectLst/>
                <a:latin typeface="Constantia" pitchFamily="18" charset="0"/>
                <a:ea typeface="Calibri" pitchFamily="34" charset="0"/>
                <a:cs typeface="Arial" pitchFamily="34" charset="0"/>
              </a:rPr>
              <a:t>Secretaria</a:t>
            </a:r>
            <a:r>
              <a:rPr kumimoji="0" lang="en-AU"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 Municipal de Saúde,2006.</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en-AU"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WHO. </a:t>
            </a:r>
            <a:r>
              <a:rPr kumimoji="0" lang="en-AU" sz="14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Cancer control. </a:t>
            </a:r>
            <a:r>
              <a:rPr kumimoji="0" lang="en-AU"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Geneva, World Health Organization, 2007.</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r>
              <a:rPr kumimoji="0" lang="en-AU"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WHO. </a:t>
            </a:r>
            <a:r>
              <a:rPr kumimoji="0" lang="en-AU" sz="1400" b="1" i="0" u="none" strike="noStrike" cap="none" normalizeH="0" baseline="0" dirty="0" smtClean="0">
                <a:ln>
                  <a:noFill/>
                </a:ln>
                <a:solidFill>
                  <a:schemeClr val="tx1"/>
                </a:solidFill>
                <a:effectLst/>
                <a:latin typeface="Constantia" pitchFamily="18" charset="0"/>
                <a:ea typeface="Calibri" pitchFamily="34" charset="0"/>
                <a:cs typeface="Arial" pitchFamily="34" charset="0"/>
              </a:rPr>
              <a:t>Cytological screening in the control of cervical cancer: technical guidelines. </a:t>
            </a:r>
            <a:r>
              <a:rPr kumimoji="0" lang="pt-BR" sz="1400" b="0" i="0" u="none" strike="noStrike" cap="none" normalizeH="0" baseline="0" dirty="0" err="1" smtClean="0">
                <a:ln>
                  <a:noFill/>
                </a:ln>
                <a:solidFill>
                  <a:schemeClr val="tx1"/>
                </a:solidFill>
                <a:effectLst/>
                <a:latin typeface="Constantia" pitchFamily="18" charset="0"/>
                <a:ea typeface="Calibri" pitchFamily="34" charset="0"/>
                <a:cs typeface="Arial" pitchFamily="34" charset="0"/>
              </a:rPr>
              <a:t>Geneva</a:t>
            </a: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 World </a:t>
            </a:r>
            <a:r>
              <a:rPr kumimoji="0" lang="pt-BR" sz="1400" b="0" i="0" u="none" strike="noStrike" cap="none" normalizeH="0" baseline="0" dirty="0" err="1" smtClean="0">
                <a:ln>
                  <a:noFill/>
                </a:ln>
                <a:solidFill>
                  <a:schemeClr val="tx1"/>
                </a:solidFill>
                <a:effectLst/>
                <a:latin typeface="Constantia" pitchFamily="18" charset="0"/>
                <a:ea typeface="Calibri" pitchFamily="34" charset="0"/>
                <a:cs typeface="Arial" pitchFamily="34" charset="0"/>
              </a:rPr>
              <a:t>Health</a:t>
            </a: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 </a:t>
            </a:r>
            <a:r>
              <a:rPr kumimoji="0" lang="pt-BR" sz="1400" b="0" i="0" u="none" strike="noStrike" cap="none" normalizeH="0" baseline="0" dirty="0" err="1" smtClean="0">
                <a:ln>
                  <a:noFill/>
                </a:ln>
                <a:solidFill>
                  <a:schemeClr val="tx1"/>
                </a:solidFill>
                <a:effectLst/>
                <a:latin typeface="Constantia" pitchFamily="18" charset="0"/>
                <a:ea typeface="Calibri" pitchFamily="34" charset="0"/>
                <a:cs typeface="Arial" pitchFamily="34" charset="0"/>
              </a:rPr>
              <a:t>Organization</a:t>
            </a:r>
            <a:r>
              <a:rPr kumimoji="0" lang="pt-BR" sz="1400"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 1988.</a:t>
            </a: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a:p>
            <a:pPr marL="0" marR="0" lvl="0" indent="539750" algn="l" defTabSz="914400" rtl="0" eaLnBrk="0" fontAlgn="base" latinLnBrk="0" hangingPunct="0">
              <a:lnSpc>
                <a:spcPct val="100000"/>
              </a:lnSpc>
              <a:spcBef>
                <a:spcPts val="600"/>
              </a:spcBef>
              <a:spcAft>
                <a:spcPts val="600"/>
              </a:spcAft>
              <a:buClrTx/>
              <a:buSzTx/>
              <a:buFontTx/>
              <a:buNone/>
              <a:tabLst/>
            </a:pPr>
            <a:endParaRPr kumimoji="0" lang="en-AU" sz="1400" b="0" i="0" u="none" strike="noStrike" cap="none" normalizeH="0" baseline="0" dirty="0" smtClean="0">
              <a:ln>
                <a:noFill/>
              </a:ln>
              <a:solidFill>
                <a:schemeClr val="tx1"/>
              </a:solidFill>
              <a:effectLst/>
              <a:latin typeface="Constantia" pitchFamily="18"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2924944"/>
            <a:ext cx="8229600" cy="1152128"/>
          </a:xfrm>
        </p:spPr>
        <p:txBody>
          <a:bodyPr>
            <a:normAutofit/>
          </a:bodyPr>
          <a:lstStyle/>
          <a:p>
            <a:pPr algn="ctr">
              <a:buNone/>
            </a:pPr>
            <a:r>
              <a:rPr lang="pt-BR" sz="6000" dirty="0" smtClean="0">
                <a:latin typeface="Rage Italic" pitchFamily="66" charset="0"/>
              </a:rPr>
              <a:t>Obrigada pela atenção !</a:t>
            </a:r>
          </a:p>
          <a:p>
            <a:pPr algn="ctr">
              <a:buNone/>
            </a:pPr>
            <a:endParaRPr lang="pt-BR" sz="6000" dirty="0">
              <a:latin typeface="Rage Italic"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1472" y="714356"/>
            <a:ext cx="7643866" cy="584775"/>
          </a:xfrm>
          <a:prstGeom prst="rect">
            <a:avLst/>
          </a:prstGeom>
        </p:spPr>
        <p:txBody>
          <a:bodyPr wrap="square">
            <a:spAutoFit/>
          </a:bodyPr>
          <a:lstStyle/>
          <a:p>
            <a:r>
              <a:rPr lang="pt-BR" sz="3200" b="1" dirty="0" smtClean="0">
                <a:latin typeface="Arial" pitchFamily="34" charset="0"/>
                <a:cs typeface="Arial" pitchFamily="34" charset="0"/>
              </a:rPr>
              <a:t>Serviços de saúde </a:t>
            </a:r>
          </a:p>
        </p:txBody>
      </p:sp>
      <p:sp>
        <p:nvSpPr>
          <p:cNvPr id="3" name="Título 1"/>
          <p:cNvSpPr txBox="1">
            <a:spLocks/>
          </p:cNvSpPr>
          <p:nvPr/>
        </p:nvSpPr>
        <p:spPr>
          <a:xfrm>
            <a:off x="357158" y="0"/>
            <a:ext cx="8229600" cy="114300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smtClean="0">
                <a:ln>
                  <a:noFill/>
                </a:ln>
                <a:solidFill>
                  <a:schemeClr val="tx2"/>
                </a:solidFill>
                <a:effectLst/>
                <a:uLnTx/>
                <a:uFillTx/>
                <a:latin typeface="Rage Italic" pitchFamily="66" charset="0"/>
                <a:ea typeface="+mj-ea"/>
                <a:cs typeface="+mj-cs"/>
              </a:rPr>
              <a:t>Introdução</a:t>
            </a:r>
            <a:endParaRPr kumimoji="0" lang="pt-BR" sz="3600" b="0" i="0" u="none" strike="noStrike" kern="1200" cap="none" spc="0" normalizeH="0" baseline="0" noProof="0" dirty="0">
              <a:ln>
                <a:noFill/>
              </a:ln>
              <a:solidFill>
                <a:schemeClr val="tx2"/>
              </a:solidFill>
              <a:effectLst/>
              <a:uLnTx/>
              <a:uFillTx/>
              <a:latin typeface="Rage Italic" pitchFamily="66" charset="0"/>
              <a:ea typeface="+mj-ea"/>
              <a:cs typeface="+mj-cs"/>
            </a:endParaRPr>
          </a:p>
        </p:txBody>
      </p:sp>
      <p:sp>
        <p:nvSpPr>
          <p:cNvPr id="4" name="Rectangle 3"/>
          <p:cNvSpPr/>
          <p:nvPr/>
        </p:nvSpPr>
        <p:spPr>
          <a:xfrm>
            <a:off x="642910" y="1857364"/>
            <a:ext cx="7929618" cy="4262705"/>
          </a:xfrm>
          <a:prstGeom prst="rect">
            <a:avLst/>
          </a:prstGeom>
        </p:spPr>
        <p:txBody>
          <a:bodyPr wrap="square" numCol="2">
            <a:spAutoFit/>
          </a:bodyPr>
          <a:lstStyle/>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9 UBS com 16 equipes de ESF</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1 CAPS) tipo I, </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1 centro de vigilância, </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1 policlínica integrada a clinica de dor</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Serviço de fisioterapia municipal, </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SAMU, </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Secretaria municipal de saúde, </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Conselho municipal de saúde, </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Farmácia básica e popular, </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Pronto socorro 24hs</a:t>
            </a:r>
          </a:p>
          <a:p>
            <a:pPr marL="265113" indent="-265113">
              <a:spcBef>
                <a:spcPts val="600"/>
              </a:spcBef>
              <a:spcAft>
                <a:spcPts val="600"/>
              </a:spcAft>
              <a:buFont typeface="Courier New" pitchFamily="49" charset="0"/>
              <a:buChar char="o"/>
            </a:pPr>
            <a:r>
              <a:rPr lang="pt-BR" sz="2400" dirty="0" smtClean="0">
                <a:latin typeface="Arial" pitchFamily="34" charset="0"/>
                <a:cs typeface="Arial" pitchFamily="34" charset="0"/>
              </a:rPr>
              <a:t>Hospital da irmandade da santa casa de caridade.</a:t>
            </a:r>
            <a:endParaRPr lang="pt-B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57158" y="-357214"/>
            <a:ext cx="8229600" cy="1143000"/>
          </a:xfrm>
        </p:spPr>
        <p:txBody>
          <a:bodyPr>
            <a:normAutofit/>
          </a:bodyPr>
          <a:lstStyle/>
          <a:p>
            <a:pPr algn="r"/>
            <a:r>
              <a:rPr lang="pt-BR" sz="3600" dirty="0" smtClean="0">
                <a:latin typeface="Rage Italic" pitchFamily="66" charset="0"/>
              </a:rPr>
              <a:t>Introdução</a:t>
            </a:r>
            <a:endParaRPr lang="pt-BR" sz="3600" dirty="0">
              <a:latin typeface="Rage Italic" pitchFamily="66" charset="0"/>
            </a:endParaRPr>
          </a:p>
        </p:txBody>
      </p:sp>
      <p:sp>
        <p:nvSpPr>
          <p:cNvPr id="6" name="Rectangle 5"/>
          <p:cNvSpPr/>
          <p:nvPr/>
        </p:nvSpPr>
        <p:spPr>
          <a:xfrm>
            <a:off x="500034" y="1214422"/>
            <a:ext cx="8143932" cy="4678204"/>
          </a:xfrm>
          <a:prstGeom prst="rect">
            <a:avLst/>
          </a:prstGeom>
        </p:spPr>
        <p:txBody>
          <a:bodyPr wrap="square">
            <a:spAutoFit/>
          </a:bodyPr>
          <a:lstStyle/>
          <a:p>
            <a:pPr>
              <a:buNone/>
            </a:pPr>
            <a:r>
              <a:rPr lang="pt-BR" sz="3200" b="1" u="sng" dirty="0" smtClean="0">
                <a:cs typeface="Arial" pitchFamily="34" charset="0"/>
              </a:rPr>
              <a:t>UBS Nosso Sonho</a:t>
            </a:r>
          </a:p>
          <a:p>
            <a:pPr>
              <a:buNone/>
            </a:pPr>
            <a:r>
              <a:rPr lang="pt-BR" sz="3200" b="1" dirty="0" smtClean="0">
                <a:cs typeface="Arial" pitchFamily="34" charset="0"/>
              </a:rPr>
              <a:t> </a:t>
            </a:r>
          </a:p>
          <a:p>
            <a:pPr marL="265113" indent="-265113">
              <a:lnSpc>
                <a:spcPct val="150000"/>
              </a:lnSpc>
              <a:buFont typeface="Arial" pitchFamily="34" charset="0"/>
              <a:buChar char="•"/>
            </a:pPr>
            <a:r>
              <a:rPr lang="pt-BR" sz="2600" b="1" dirty="0" smtClean="0">
                <a:cs typeface="Arial" pitchFamily="34" charset="0"/>
              </a:rPr>
              <a:t>Estrutura física </a:t>
            </a:r>
            <a:r>
              <a:rPr lang="pt-BR" sz="2600" dirty="0" smtClean="0">
                <a:cs typeface="Arial" pitchFamily="34" charset="0"/>
              </a:rPr>
              <a:t>adequada.</a:t>
            </a:r>
          </a:p>
          <a:p>
            <a:pPr marL="265113" indent="-265113">
              <a:lnSpc>
                <a:spcPct val="150000"/>
              </a:lnSpc>
              <a:buFont typeface="Arial" pitchFamily="34" charset="0"/>
              <a:buChar char="•"/>
            </a:pPr>
            <a:r>
              <a:rPr lang="pt-BR" sz="2600" b="1" dirty="0" smtClean="0">
                <a:cs typeface="Arial" pitchFamily="34" charset="0"/>
              </a:rPr>
              <a:t>População estimada</a:t>
            </a:r>
            <a:r>
              <a:rPr lang="pt-BR" sz="2600" dirty="0" smtClean="0">
                <a:cs typeface="Arial" pitchFamily="34" charset="0"/>
              </a:rPr>
              <a:t>: 3000 habitantes,  baixa renda </a:t>
            </a:r>
          </a:p>
          <a:p>
            <a:pPr marL="265113" indent="-265113">
              <a:lnSpc>
                <a:spcPct val="150000"/>
              </a:lnSpc>
              <a:buFont typeface="Arial" pitchFamily="34" charset="0"/>
              <a:buChar char="•"/>
            </a:pPr>
            <a:r>
              <a:rPr lang="pt-BR" sz="2600" b="1" dirty="0" smtClean="0">
                <a:cs typeface="Arial" pitchFamily="34" charset="0"/>
              </a:rPr>
              <a:t>Equipe ESF. C</a:t>
            </a:r>
            <a:r>
              <a:rPr lang="pt-BR" sz="2600" dirty="0" smtClean="0">
                <a:cs typeface="Arial" pitchFamily="34" charset="0"/>
              </a:rPr>
              <a:t>ompleta:  1 clínico geral, enfermeira, técnica de enfermagem e auxiliar de enfermagem, </a:t>
            </a:r>
            <a:r>
              <a:rPr lang="pt-BR" sz="2600" dirty="0" err="1" smtClean="0">
                <a:cs typeface="Arial" pitchFamily="34" charset="0"/>
              </a:rPr>
              <a:t>odontólogo</a:t>
            </a:r>
            <a:r>
              <a:rPr lang="pt-BR" sz="2600" dirty="0" smtClean="0">
                <a:cs typeface="Arial" pitchFamily="34" charset="0"/>
              </a:rPr>
              <a:t> e auxiliar de saúde bucal, e 6 ACS</a:t>
            </a:r>
            <a:endParaRPr lang="en-AU"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1714488"/>
            <a:ext cx="8229600" cy="4572032"/>
          </a:xfrm>
        </p:spPr>
        <p:txBody>
          <a:bodyPr>
            <a:normAutofit/>
          </a:bodyPr>
          <a:lstStyle/>
          <a:p>
            <a:pPr>
              <a:lnSpc>
                <a:spcPct val="150000"/>
              </a:lnSpc>
              <a:buNone/>
            </a:pPr>
            <a:r>
              <a:rPr lang="pt-BR" sz="2800" b="1" dirty="0" smtClean="0">
                <a:latin typeface="Constantia" pitchFamily="18" charset="0"/>
                <a:cs typeface="Arial" pitchFamily="34" charset="0"/>
              </a:rPr>
              <a:t>Câncer de mama </a:t>
            </a:r>
          </a:p>
          <a:p>
            <a:pPr>
              <a:lnSpc>
                <a:spcPct val="150000"/>
              </a:lnSpc>
              <a:buNone/>
            </a:pPr>
            <a:endParaRPr lang="pt-BR" sz="1600" b="1" dirty="0" smtClean="0">
              <a:latin typeface="Constantia" pitchFamily="18" charset="0"/>
              <a:cs typeface="Arial" pitchFamily="34" charset="0"/>
            </a:endParaRPr>
          </a:p>
          <a:p>
            <a:pPr>
              <a:lnSpc>
                <a:spcPct val="150000"/>
              </a:lnSpc>
            </a:pPr>
            <a:r>
              <a:rPr lang="pt-BR" dirty="0" smtClean="0">
                <a:latin typeface="Constantia" pitchFamily="18" charset="0"/>
                <a:cs typeface="Arial" pitchFamily="34" charset="0"/>
              </a:rPr>
              <a:t>Cobertura 26% (80 mulheres) </a:t>
            </a:r>
            <a:r>
              <a:rPr lang="pt-BR" dirty="0">
                <a:latin typeface="Constantia" pitchFamily="18" charset="0"/>
                <a:cs typeface="Arial" pitchFamily="34" charset="0"/>
              </a:rPr>
              <a:t>entre 50-69 anos </a:t>
            </a:r>
            <a:endParaRPr lang="pt-BR" dirty="0" smtClean="0">
              <a:latin typeface="Constantia" pitchFamily="18" charset="0"/>
              <a:cs typeface="Arial" pitchFamily="34" charset="0"/>
            </a:endParaRPr>
          </a:p>
          <a:p>
            <a:pPr>
              <a:lnSpc>
                <a:spcPct val="150000"/>
              </a:lnSpc>
            </a:pPr>
            <a:r>
              <a:rPr lang="pt-BR" dirty="0" smtClean="0">
                <a:latin typeface="Constantia" pitchFamily="18" charset="0"/>
                <a:cs typeface="Arial" pitchFamily="34" charset="0"/>
              </a:rPr>
              <a:t>81% (65) com mamografia em dia </a:t>
            </a:r>
          </a:p>
          <a:p>
            <a:pPr>
              <a:lnSpc>
                <a:spcPct val="150000"/>
              </a:lnSpc>
            </a:pPr>
            <a:r>
              <a:rPr lang="pt-BR" dirty="0" smtClean="0">
                <a:latin typeface="Constantia" pitchFamily="18" charset="0"/>
                <a:cs typeface="Arial" pitchFamily="34" charset="0"/>
              </a:rPr>
              <a:t>19% (15)apresentavam mais de três meses de atraso da mamografia.</a:t>
            </a:r>
            <a:endParaRPr lang="pt-BR" dirty="0">
              <a:latin typeface="Constantia" pitchFamily="18" charset="0"/>
              <a:cs typeface="Arial" pitchFamily="34" charset="0"/>
            </a:endParaRPr>
          </a:p>
        </p:txBody>
      </p:sp>
      <p:sp>
        <p:nvSpPr>
          <p:cNvPr id="4" name="Espaço Reservado para Conteúdo 2"/>
          <p:cNvSpPr txBox="1">
            <a:spLocks/>
          </p:cNvSpPr>
          <p:nvPr/>
        </p:nvSpPr>
        <p:spPr>
          <a:xfrm>
            <a:off x="285720" y="857232"/>
            <a:ext cx="8229600" cy="85725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1200"/>
              </a:spcAft>
              <a:buClr>
                <a:schemeClr val="accent3"/>
              </a:buClr>
              <a:buSzPct val="95000"/>
              <a:buFont typeface="Wingdings 2"/>
              <a:buNone/>
              <a:tabLst/>
              <a:defRPr/>
            </a:pPr>
            <a:r>
              <a:rPr kumimoji="0" lang="pt-BR" sz="3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Situação da AP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785794"/>
            <a:ext cx="8229600" cy="5500726"/>
          </a:xfrm>
        </p:spPr>
        <p:txBody>
          <a:bodyPr>
            <a:normAutofit/>
          </a:bodyPr>
          <a:lstStyle/>
          <a:p>
            <a:pPr>
              <a:lnSpc>
                <a:spcPct val="150000"/>
              </a:lnSpc>
              <a:buNone/>
            </a:pPr>
            <a:r>
              <a:rPr lang="pt-BR" sz="2800" b="1" dirty="0" smtClean="0">
                <a:latin typeface="Arial" pitchFamily="34" charset="0"/>
                <a:cs typeface="Arial" pitchFamily="34" charset="0"/>
              </a:rPr>
              <a:t>Câncer  de colo de útero </a:t>
            </a:r>
          </a:p>
          <a:p>
            <a:pPr>
              <a:lnSpc>
                <a:spcPct val="150000"/>
              </a:lnSpc>
            </a:pPr>
            <a:r>
              <a:rPr lang="pt-BR" dirty="0" smtClean="0">
                <a:latin typeface="Arial" pitchFamily="34" charset="0"/>
                <a:cs typeface="Arial" pitchFamily="34" charset="0"/>
              </a:rPr>
              <a:t>Cobertura de 240 mulheres para 29%, </a:t>
            </a:r>
          </a:p>
          <a:p>
            <a:pPr>
              <a:lnSpc>
                <a:spcPct val="150000"/>
              </a:lnSpc>
            </a:pPr>
            <a:r>
              <a:rPr lang="pt-BR" dirty="0" smtClean="0">
                <a:latin typeface="Arial" pitchFamily="34" charset="0"/>
                <a:cs typeface="Arial" pitchFamily="34" charset="0"/>
              </a:rPr>
              <a:t>83% (200) tinham o exame </a:t>
            </a:r>
            <a:r>
              <a:rPr lang="pt-BR" dirty="0" err="1" smtClean="0">
                <a:latin typeface="Arial" pitchFamily="34" charset="0"/>
                <a:cs typeface="Arial" pitchFamily="34" charset="0"/>
              </a:rPr>
              <a:t>citopatológico</a:t>
            </a:r>
            <a:r>
              <a:rPr lang="pt-BR" dirty="0" smtClean="0">
                <a:latin typeface="Arial" pitchFamily="34" charset="0"/>
                <a:cs typeface="Arial" pitchFamily="34" charset="0"/>
              </a:rPr>
              <a:t> em dia </a:t>
            </a:r>
          </a:p>
          <a:p>
            <a:pPr>
              <a:lnSpc>
                <a:spcPct val="150000"/>
              </a:lnSpc>
            </a:pPr>
            <a:r>
              <a:rPr lang="pt-BR" dirty="0" smtClean="0">
                <a:latin typeface="Arial" pitchFamily="34" charset="0"/>
                <a:cs typeface="Arial" pitchFamily="34" charset="0"/>
              </a:rPr>
              <a:t>17%  (40) apresentavam mais de seis meses de atraso do exame </a:t>
            </a:r>
          </a:p>
          <a:p>
            <a:pPr>
              <a:lnSpc>
                <a:spcPct val="150000"/>
              </a:lnSpc>
            </a:pPr>
            <a:r>
              <a:rPr lang="pt-BR" dirty="0" smtClean="0">
                <a:latin typeface="Arial" pitchFamily="34" charset="0"/>
                <a:cs typeface="Arial" pitchFamily="34" charset="0"/>
              </a:rPr>
              <a:t>5% (35) apresentaram o </a:t>
            </a:r>
            <a:r>
              <a:rPr lang="pt-BR" dirty="0" err="1" smtClean="0">
                <a:latin typeface="Arial" pitchFamily="34" charset="0"/>
                <a:cs typeface="Arial" pitchFamily="34" charset="0"/>
              </a:rPr>
              <a:t>citopatológico</a:t>
            </a:r>
            <a:r>
              <a:rPr lang="pt-BR" dirty="0" smtClean="0">
                <a:latin typeface="Arial" pitchFamily="34" charset="0"/>
                <a:cs typeface="Arial" pitchFamily="34" charset="0"/>
              </a:rPr>
              <a:t> alterado</a:t>
            </a:r>
            <a:endParaRPr lang="pt-B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142984"/>
            <a:ext cx="8429684" cy="5000660"/>
          </a:xfrm>
          <a:prstGeom prst="rect">
            <a:avLst/>
          </a:prstGeom>
        </p:spPr>
        <p:txBody>
          <a:bodyPr wrap="square">
            <a:spAutoFit/>
          </a:bodyPr>
          <a:lstStyle/>
          <a:p>
            <a:pPr marL="357188" indent="-357188" algn="just">
              <a:lnSpc>
                <a:spcPct val="150000"/>
              </a:lnSpc>
              <a:spcBef>
                <a:spcPts val="1200"/>
              </a:spcBef>
              <a:spcAft>
                <a:spcPts val="1200"/>
              </a:spcAft>
              <a:buFont typeface="Arial" pitchFamily="34" charset="0"/>
              <a:buChar char="•"/>
            </a:pPr>
            <a:r>
              <a:rPr lang="pt-BR" sz="2600" b="1" dirty="0" smtClean="0">
                <a:latin typeface="Constantia" pitchFamily="18" charset="0"/>
                <a:cs typeface="Arial" pitchFamily="34" charset="0"/>
              </a:rPr>
              <a:t>Não existia um acompanhamento adequado </a:t>
            </a:r>
            <a:r>
              <a:rPr lang="pt-BR" sz="2600" dirty="0" smtClean="0">
                <a:latin typeface="Constantia" pitchFamily="18" charset="0"/>
                <a:cs typeface="Arial" pitchFamily="34" charset="0"/>
              </a:rPr>
              <a:t>para as mulheres entre 25-64 anos e de 50-69 anos. </a:t>
            </a:r>
          </a:p>
          <a:p>
            <a:pPr marL="357188" indent="-357188" algn="just">
              <a:lnSpc>
                <a:spcPct val="150000"/>
              </a:lnSpc>
              <a:spcBef>
                <a:spcPts val="1200"/>
              </a:spcBef>
              <a:spcAft>
                <a:spcPts val="1200"/>
              </a:spcAft>
              <a:buFont typeface="Arial" pitchFamily="34" charset="0"/>
              <a:buChar char="•"/>
            </a:pPr>
            <a:r>
              <a:rPr lang="pt-BR" sz="2600" b="1" dirty="0" smtClean="0">
                <a:latin typeface="Constantia" pitchFamily="18" charset="0"/>
                <a:cs typeface="Arial" pitchFamily="34" charset="0"/>
              </a:rPr>
              <a:t>Dificuldades na organização dos registros </a:t>
            </a:r>
            <a:r>
              <a:rPr lang="pt-BR" sz="2600" dirty="0" smtClean="0">
                <a:latin typeface="Constantia" pitchFamily="18" charset="0"/>
                <a:cs typeface="Arial" pitchFamily="34" charset="0"/>
              </a:rPr>
              <a:t>para o </a:t>
            </a:r>
            <a:r>
              <a:rPr lang="pt-BR" sz="2600" b="1" dirty="0" smtClean="0">
                <a:latin typeface="Constantia" pitchFamily="18" charset="0"/>
                <a:cs typeface="Arial" pitchFamily="34" charset="0"/>
              </a:rPr>
              <a:t>exame preventivo </a:t>
            </a:r>
            <a:r>
              <a:rPr lang="pt-BR" sz="2600" dirty="0" smtClean="0">
                <a:latin typeface="Constantia" pitchFamily="18" charset="0"/>
                <a:cs typeface="Arial" pitchFamily="34" charset="0"/>
              </a:rPr>
              <a:t>de citologia e mamografia</a:t>
            </a:r>
          </a:p>
          <a:p>
            <a:pPr marL="357188" indent="-357188" algn="just">
              <a:lnSpc>
                <a:spcPct val="150000"/>
              </a:lnSpc>
              <a:spcBef>
                <a:spcPts val="1200"/>
              </a:spcBef>
              <a:spcAft>
                <a:spcPts val="1200"/>
              </a:spcAft>
              <a:buFont typeface="Arial" pitchFamily="34" charset="0"/>
              <a:buChar char="•"/>
            </a:pPr>
            <a:r>
              <a:rPr lang="pt-BR" sz="2600" b="1" dirty="0" smtClean="0">
                <a:latin typeface="Constantia" pitchFamily="18" charset="0"/>
                <a:cs typeface="Arial" pitchFamily="34" charset="0"/>
              </a:rPr>
              <a:t>Falta de conhecimento </a:t>
            </a:r>
            <a:r>
              <a:rPr lang="pt-BR" sz="2600" dirty="0" smtClean="0">
                <a:latin typeface="Constantia" pitchFamily="18" charset="0"/>
                <a:cs typeface="Arial" pitchFamily="34" charset="0"/>
              </a:rPr>
              <a:t>de </a:t>
            </a:r>
            <a:r>
              <a:rPr lang="pt-BR" sz="2600" b="1" dirty="0" smtClean="0">
                <a:latin typeface="Constantia" pitchFamily="18" charset="0"/>
                <a:cs typeface="Arial" pitchFamily="34" charset="0"/>
              </a:rPr>
              <a:t>alguns indicadores </a:t>
            </a:r>
            <a:r>
              <a:rPr lang="pt-BR" sz="2600" dirty="0" smtClean="0">
                <a:latin typeface="Constantia" pitchFamily="18" charset="0"/>
                <a:cs typeface="Arial" pitchFamily="34" charset="0"/>
              </a:rPr>
              <a:t>e </a:t>
            </a:r>
            <a:r>
              <a:rPr lang="pt-BR" sz="2600" b="1" dirty="0" smtClean="0">
                <a:latin typeface="Constantia" pitchFamily="18" charset="0"/>
                <a:cs typeface="Arial" pitchFamily="34" charset="0"/>
              </a:rPr>
              <a:t>acompanhamento adequado </a:t>
            </a:r>
            <a:r>
              <a:rPr lang="pt-BR" sz="2600" dirty="0" smtClean="0">
                <a:latin typeface="Constantia" pitchFamily="18" charset="0"/>
                <a:cs typeface="Arial" pitchFamily="34" charset="0"/>
              </a:rPr>
              <a:t>àquelas mulheres com exames alterados.</a:t>
            </a:r>
            <a:endParaRPr lang="pt-BR" sz="2600" dirty="0">
              <a:latin typeface="Constantia" pitchFamily="18"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553</TotalTime>
  <Words>1953</Words>
  <Application>Microsoft Office PowerPoint</Application>
  <PresentationFormat>Apresentação na tela (4:3)</PresentationFormat>
  <Paragraphs>170</Paragraphs>
  <Slides>45</Slides>
  <Notes>0</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Fluxo</vt:lpstr>
      <vt:lpstr>Slide 1</vt:lpstr>
      <vt:lpstr>Introdução</vt:lpstr>
      <vt:lpstr>Introdução</vt:lpstr>
      <vt:lpstr>Slide 4</vt:lpstr>
      <vt:lpstr>Slide 5</vt:lpstr>
      <vt:lpstr>Introdução</vt:lpstr>
      <vt:lpstr>Slide 7</vt:lpstr>
      <vt:lpstr>Slide 8</vt:lpstr>
      <vt:lpstr>Slide 9</vt:lpstr>
      <vt:lpstr>Slide 10</vt:lpstr>
      <vt:lpstr>Slide 11</vt:lpstr>
      <vt:lpstr>Slide 12</vt:lpstr>
      <vt:lpstr>Metodologia</vt:lpstr>
      <vt:lpstr>Logística</vt:lpstr>
      <vt:lpstr>Ações Realizadas</vt:lpstr>
      <vt:lpstr>Slide 16</vt:lpstr>
      <vt:lpstr>Slide 17</vt:lpstr>
      <vt:lpstr>Capacitação da equipe de ESF UBS Nosso Sonho</vt:lpstr>
      <vt:lpstr>Palestra na comunidade Elbio Vargas</vt:lpstr>
      <vt:lpstr>Comunidade Elbio Vargas</vt:lpstr>
      <vt:lpstr>Consultas para avaliação de exame preventivo mamografia citopatológico de colo de útero</vt:lpstr>
      <vt:lpstr>·   Roque Montagner 16 Abril 2015</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Importância de Intervenção para equipe e serviço</vt:lpstr>
      <vt:lpstr>Slide 37</vt:lpstr>
      <vt:lpstr>Importância da intervenção para a comunidade</vt:lpstr>
      <vt:lpstr>Slide 39</vt:lpstr>
      <vt:lpstr>Slide 40</vt:lpstr>
      <vt:lpstr>Reflexão critica do processo de aprendizado</vt:lpstr>
      <vt:lpstr>Slide 42</vt:lpstr>
      <vt:lpstr>Conclusão  </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câncer de mama representa a primeira causa de morte por câncer na população feminina brasileira, com 11,28 óbitos por 100.000 mulheres, apresentando uma maior taxa as regiões Sul e Sudeste com 12,7 e 12,62 óbitos por cada 100.000 mulheres em 2009 respectivamente (INCA. 2012). No período 2005-2009, os óbitos por câncer ocuparam o primeiro lugar no país com 15,7% (INCA 2012). A mortalidade por câncer de colo do útero apresenta as maiores taxas na região Norte do país, com taxa padronizada por idade de 10.1 mortes por 100.000 mulheres em 2009, seguida das regiões Nordeste e Centro-oeste (5,9 por 100 mil mulheres), Sul (4,2 por 100 mil mulheres), Sudeste 3,6 por 100 mil mulheres (BRASIL, 2011).</dc:title>
  <dc:creator>Yudaimi Vera</dc:creator>
  <cp:lastModifiedBy>Yudaimi Vera</cp:lastModifiedBy>
  <cp:revision>61</cp:revision>
  <dcterms:created xsi:type="dcterms:W3CDTF">2015-07-29T01:31:01Z</dcterms:created>
  <dcterms:modified xsi:type="dcterms:W3CDTF">2015-09-13T16:50:44Z</dcterms:modified>
</cp:coreProperties>
</file>