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6" r:id="rId3"/>
    <p:sldId id="287" r:id="rId4"/>
    <p:sldId id="258" r:id="rId5"/>
    <p:sldId id="259" r:id="rId6"/>
    <p:sldId id="260" r:id="rId7"/>
    <p:sldId id="261" r:id="rId8"/>
    <p:sldId id="262" r:id="rId9"/>
    <p:sldId id="266" r:id="rId10"/>
    <p:sldId id="268" r:id="rId11"/>
    <p:sldId id="269" r:id="rId12"/>
    <p:sldId id="28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lizacion%20brasil.%20PROTOCOLOS\Unidade%203%20Interven&#231;&#227;o\Yudaisy\Planilha%20Coleta%20de%20dados%20Pr&#233;-Natal%20FINAL%20Yudais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lizacion%20brasil.%20PROTOCOLOS\Unidade%203%20Interven&#231;&#227;o\Yudaisy\Planilha%20Coleta%20de%20dados%20Pr&#233;-Natal%20FINAL%20Yudais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lizacion%20brasil.%20PROTOCOLOS\Unidade%203%20Interven&#231;&#227;o\Yudaisy\Planilha%20Coleta%20de%20dados%20Pr&#233;-Natal%20FINAL%20Yudaisy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lizacion%20brasil.%20PROTOCOLOS\Unidade%203%20Interven&#231;&#227;o\Yudaisy\Planilha%20Coleta%20de%20dados%20Puerp&#233;rio%20FINAL%20Yudais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0.20408163265306123</c:v>
                </c:pt>
                <c:pt idx="1">
                  <c:v>0.42857142857142855</c:v>
                </c:pt>
                <c:pt idx="2">
                  <c:v>0.61224489795918369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90208"/>
        <c:axId val="33800192"/>
      </c:barChart>
      <c:catAx>
        <c:axId val="3619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00192"/>
        <c:crosses val="autoZero"/>
        <c:auto val="1"/>
        <c:lblAlgn val="ctr"/>
        <c:lblOffset val="100"/>
        <c:noMultiLvlLbl val="0"/>
      </c:catAx>
      <c:valAx>
        <c:axId val="338001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1902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80416"/>
        <c:axId val="71301312"/>
      </c:barChart>
      <c:catAx>
        <c:axId val="339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301312"/>
        <c:crosses val="autoZero"/>
        <c:auto val="1"/>
        <c:lblAlgn val="ctr"/>
        <c:lblOffset val="100"/>
        <c:noMultiLvlLbl val="0"/>
      </c:catAx>
      <c:valAx>
        <c:axId val="713013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804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layout>
        <c:manualLayout>
          <c:xMode val="edge"/>
          <c:yMode val="edge"/>
          <c:x val="0.53997525944252267"/>
          <c:y val="9.877704609595484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12192"/>
        <c:axId val="71302464"/>
      </c:barChart>
      <c:catAx>
        <c:axId val="391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302464"/>
        <c:crosses val="autoZero"/>
        <c:auto val="1"/>
        <c:lblAlgn val="ctr"/>
        <c:lblOffset val="100"/>
        <c:noMultiLvlLbl val="0"/>
      </c:catAx>
      <c:valAx>
        <c:axId val="713024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1121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  </a:t>
            </a:r>
          </a:p>
        </c:rich>
      </c:tx>
      <c:layout>
        <c:manualLayout>
          <c:xMode val="edge"/>
          <c:yMode val="edge"/>
          <c:x val="0.48510103628862006"/>
          <c:y val="3.358925143953935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0.55555555555555558</c:v>
                </c:pt>
                <c:pt idx="1">
                  <c:v>0.6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68896"/>
        <c:axId val="40302208"/>
      </c:barChart>
      <c:catAx>
        <c:axId val="3956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302208"/>
        <c:crosses val="autoZero"/>
        <c:auto val="1"/>
        <c:lblAlgn val="ctr"/>
        <c:lblOffset val="100"/>
        <c:noMultiLvlLbl val="0"/>
      </c:catAx>
      <c:valAx>
        <c:axId val="403022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5688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73728"/>
        <c:axId val="38406400"/>
      </c:barChart>
      <c:catAx>
        <c:axId val="3847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406400"/>
        <c:crosses val="autoZero"/>
        <c:auto val="1"/>
        <c:lblAlgn val="ctr"/>
        <c:lblOffset val="100"/>
        <c:noMultiLvlLbl val="0"/>
      </c:catAx>
      <c:valAx>
        <c:axId val="384064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4737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1FC5F-AD27-41D3-8DAE-BAE1059A695A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2CCA-DFFD-4DC0-8278-F4ABF6C75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28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MELHORÍA</a:t>
            </a:r>
            <a:r>
              <a:rPr lang="pt-BR" baseline="0" dirty="0" smtClean="0"/>
              <a:t> DA ATENÇÃO AO PRÉ-NATAL E PUERPÉRIO  NAUBS MARIA SOFIA DE SOUZA CRUZ, RIO BRANCO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/AC</a:t>
            </a:r>
          </a:p>
          <a:p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2CCA-DFFD-4DC0-8278-F4ABF6C75F5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13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Este slide parece</a:t>
            </a:r>
            <a:r>
              <a:rPr lang="pt-BR" baseline="0" dirty="0" smtClean="0">
                <a:solidFill>
                  <a:srgbClr val="FFFF00"/>
                </a:solidFill>
              </a:rPr>
              <a:t> de conclusão, deixa para o fim...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2CCA-DFFD-4DC0-8278-F4ABF6C75F5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3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Aqui tem que por e falar</a:t>
            </a:r>
            <a:r>
              <a:rPr lang="pt-BR" baseline="0" dirty="0" smtClean="0"/>
              <a:t> qual o número estimado de gestantes para a área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2CCA-DFFD-4DC0-8278-F4ABF6C75F5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20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2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50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20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2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63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7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46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72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62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62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90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4A448-4B39-4984-954E-571959653CB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A12C-F3EA-406C-B5B9-6C2B0E071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72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58432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194421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6694512" cy="194421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UNIVERSIDADE ABERTA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SUS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UNIVERSIDADE FEDERAL DE PELOTAS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/>
              <a:t>Especialização em Saúde da Família</a:t>
            </a:r>
            <a:br>
              <a:rPr lang="pt-BR" sz="2400" dirty="0"/>
            </a:br>
            <a:r>
              <a:rPr lang="pt-BR" sz="2400" dirty="0" smtClean="0"/>
              <a:t>Modalidade </a:t>
            </a:r>
            <a:r>
              <a:rPr lang="pt-BR" sz="2400" dirty="0"/>
              <a:t>a Distância</a:t>
            </a:r>
            <a:br>
              <a:rPr lang="pt-BR" sz="2400" dirty="0"/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 Turma 7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8064896" cy="2952328"/>
          </a:xfrm>
        </p:spPr>
        <p:txBody>
          <a:bodyPr>
            <a:normAutofit fontScale="25000" lnSpcReduction="20000"/>
          </a:bodyPr>
          <a:lstStyle/>
          <a:p>
            <a:r>
              <a:rPr lang="pt-B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ao pré-natal e puerpério na UBS Maria Sofia de Souza Cruz, Rio Branco/AC</a:t>
            </a:r>
          </a:p>
          <a:p>
            <a:r>
              <a:rPr lang="pt-BR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r>
              <a:rPr lang="pt-BR" sz="7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Especializanda</a:t>
            </a:r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8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Yudaisy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8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Amaya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8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Peguero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8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Lenise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Menezes </a:t>
            </a:r>
            <a:r>
              <a:rPr lang="pt-BR" sz="8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Seerig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8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8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</a:t>
            </a:r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2015</a:t>
            </a:r>
            <a:endParaRPr lang="pt-BR" sz="8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5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atenção pré-natal na UBS.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100% das gestantes o ingresso no primeiro trimestre de gestação.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Atingida 100% nos três meses.</a:t>
            </a:r>
          </a:p>
          <a:p>
            <a:pPr marL="0" indent="0" algn="ctr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Foi fundamental a participação dos ACS neste resultado,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eles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divulgaram à comunidade o serviço oferecido na UBS e os pontos positivos de iniciar o pré-natal no primeiro trimestre.</a:t>
            </a:r>
          </a:p>
          <a:p>
            <a:pPr marL="0" indent="0" algn="ctr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206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pelo menos um exame ginecológico por trimestre em 100% das gestantes.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1° mês 06 gestantes (60,0%)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2° mês 21 gestantes (100%)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3° mês 30 gestantes (100%)   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8330132"/>
              </p:ext>
            </p:extLst>
          </p:nvPr>
        </p:nvGraphicFramePr>
        <p:xfrm>
          <a:off x="4355976" y="2636912"/>
          <a:ext cx="46799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2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2.3.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pelo menos um exame de mamas em 100% das gestantes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2.4.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100% das gestantes a solicitação de exames laboratoriais de acordo com protocolo.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2.5.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100% das gestantes a prescrição de sulfato ferroso e ácido fólico conforme protocolo.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atingidas 100% nos três meses da intervenção.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2.6.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que 100% das gestantes com vacina antitetânica em dia.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2.7.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que 100% das gestantes com vacina contra hepatite B em dia.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2.8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avaliação da necessidade de atendimento odontológico em 100% das gestantes durante o pré-natal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atingidas 100% nos três meses da intervenção.</a:t>
            </a:r>
          </a:p>
          <a:p>
            <a:pPr marL="0" indent="0" algn="just">
              <a:buNone/>
            </a:pPr>
            <a:endParaRPr lang="pt-BR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2.9.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primeira consulta odontológica programática para 100% das gestantes cadastradas.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1° mês 06 gestantes (60,0%)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2° mês 21 gestantes (100%) 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3° mês 30 gestantes (100%)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  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92460814"/>
              </p:ext>
            </p:extLst>
          </p:nvPr>
        </p:nvGraphicFramePr>
        <p:xfrm>
          <a:off x="4355976" y="2780928"/>
          <a:ext cx="46079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adesão 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3.1.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busca ativa de 100% das gestantes faltosas às consultas de pré-natal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Durante o período não tivemos gestantes faltosas, isto foi graças à ação conjunta da equipe especialmente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ACS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4: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registro do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4.1.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Manter registro na ficha acompanhamento/espelho de pré-natal em 100% das gestantes.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Atingida 100% nos três meses.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avaliação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risco.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5.1.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Avaliar risco gestacional em 100% das gestantes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Em cada consulta médica ou de enfermagem a gestante foi avaliada quanto ao risco gestacional e anotado no prontuário e ficha espelho.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garantido pelo gestor municipal o vínculo e acesso à unidade de referência para atendimento ambulatorial e/ou hospitalar, quando necessário encaminhar as gestantes de alto risco para serviço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especializado.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087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Objetivo 6: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Promover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 saúde no pré-natal:</a:t>
            </a:r>
          </a:p>
          <a:p>
            <a:pPr algn="just"/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9600" b="1" dirty="0">
                <a:latin typeface="Arial" pitchFamily="34" charset="0"/>
                <a:cs typeface="Arial" pitchFamily="34" charset="0"/>
              </a:rPr>
              <a:t>6.1.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Garantir a 100% das gestantes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orientação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nutricional durante a gestação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Meta 6.2.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Promover o aleitamento materno junto a 100% das gestantes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Meta 6.3.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Orientar 100% das gestantes sobre os cuidados com o recém-nascido.</a:t>
            </a:r>
          </a:p>
          <a:p>
            <a:pPr marL="0" indent="0" algn="just"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Meta 6.4.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 Orientar 100% das gestantes sobre anticoncepção após o parto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Meta 6.5.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Orientar 100% das gestantes sobre os riscos do tabagismo e do uso de álcool e drogas na gestação.</a:t>
            </a:r>
          </a:p>
          <a:p>
            <a:pPr marL="0" indent="0" algn="just"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Meta 6.6.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Orientar 100% das gestantes sobre higiene bucal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Puerpério: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896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cobertura da atenção às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puérperas.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1.1.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80% das puérperas da área de abrangência da UBS consulta puerperal antes dos 42 dias após o parto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1° mês 05 puérperas (55,6%)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2° mês 09 puérperas (60,0%) 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3° mês 12 puérperas (80,0%)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98500742"/>
              </p:ext>
            </p:extLst>
          </p:nvPr>
        </p:nvGraphicFramePr>
        <p:xfrm>
          <a:off x="4067944" y="3356992"/>
          <a:ext cx="4967992" cy="293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6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qualidade da atenção às puérperas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2.1.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Examinar as mamas em 100% das puérperas cadastradas no Programa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2.2.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Examinar o abdome em 100% das puérperas cadastradas no Programa.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Atingidas 100% nos três meses da intervenção.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O Brasil tem registrado redução na mortalidade materna desde 1990. Naquele ano, a razão de mortalidade materna ajustada era de 140 óbitos por 100 mil nascidos vivos, enquanto em 2007 declinou para 75 óbitos por 100 mil nascidos vivos, o que representa uma redução de aproximadamente a metade, no entanto, ainda há um grande caminho a percorrer para alcançar índices preconizados pela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OMS.</a:t>
            </a:r>
          </a:p>
          <a:p>
            <a:pPr marL="0" indent="0" algn="just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O alcance de melhores indicadores dependerá, assim, da implementação mais efetiva das ações de saúde na atenção básica voltadas para a redução da mortalidade materna no Brasil.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Caderno de Atenção básica, n° 32: Atenção ao Pré-natal de baixo risco, Ministério da Saúde, 2012, na Parte 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I.</a:t>
            </a:r>
            <a:endParaRPr lang="pt-BR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2.3.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exame ginecológico em 100 % das puérperas cadastradas no Programa.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2.4.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Avaliar o estado psíquico em 100% das puérperas cadastradas no Programa.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2.5.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Avaliar intercorrências em 100% das puérperas cadastradas no Programa.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2.6.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Prescrever a 100% das puérperas um dos métodos de anticoncepção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atingidas 100% nos três meses da intervenção.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93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adesão das mães 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puerpério.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3.1.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busca ativa em 100% das puérperas que não realizaram a consulta de puerpério até 30 dias após o parto.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1° mês 01 puérperas (100%)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2° e 3° mês Não tivemos 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faltosas.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361991855"/>
              </p:ext>
            </p:extLst>
          </p:nvPr>
        </p:nvGraphicFramePr>
        <p:xfrm>
          <a:off x="4355976" y="2924944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7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4: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registro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4.1.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Manter registro na ficha de acompanhamento do Programa 100% das puérperas.  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Foi implantada a ficha de acompanhamento para o puerpério ocupando um espaço na ficha espelho do pré-natal para o registro das informações do puerpério após cada consulta pela médica ou enfermeiro, quando foi esquecido algum dado, baseamo-nos nas informações presentes nos prontuários clínicos. </a:t>
            </a:r>
          </a:p>
        </p:txBody>
      </p:sp>
    </p:spTree>
    <p:extLst>
      <p:ext uri="{BB962C8B-B14F-4D97-AF65-F5344CB8AC3E}">
        <p14:creationId xmlns:p14="http://schemas.microsoft.com/office/powerpoint/2010/main" val="28471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saúde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puérperas.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5.1.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puérperas cadastradas no Programa sobre os cuidados do recém-nascido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5.2.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puérperas cadastradas no Programa sobre aleitamento materno exclusivo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5.3.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puérperas cadastradas no Programa sobre planejamento familiar.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atingidas 100% nos três meses da intervenção.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05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Discussão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688632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Ampliação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cobertura da atenção às grávidas e puérperas, atingindo as metas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propostas;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registros e a qualificação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atenção no serviço;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Vinculação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serviço de odontologia com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Atividades preventivas ganharam destaque;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Integração da equipe;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Serviu de estímulo para implementação de novas intervenções.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Reflexão crítica sobre processo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pessoal de aprendizagem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32048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Um grande desafio pela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barreira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linguagem, foi preciso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apoio total da equipe neste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processo e de minha orientadora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Lenise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Menezes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Seerig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profissional;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Melhor conhecimento da comunidade e estreitar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relações;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Abordagem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outras intervenções de saúde.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24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cuments\especilizacion brasil. PROTOCOLOS\Unidade 3 Intervenção\Fotos\yudy\yaaaa\20150413_140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279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ocuments\especilizacion brasil. PROTOCOLOS\Unidade 3 Intervenção\Fotos\yudy\yaaaa\20150429_093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38055"/>
            <a:ext cx="26642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\Documents\especilizacion brasil. PROTOCOLOS\Unidade 3 Intervenção\Fotos\yudy\yaaaa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C\Documents\especilizacion brasil. PROTOCOLOS\Unidade 3 Intervenção\Fotos\yudy\yaaaa\IMG02102-20150427-14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06788"/>
            <a:ext cx="2304256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C\Documents\especilizacion brasil. PROTOCOLOS\Unidade 3 Intervenção\Fotos\yudy\yaaaa\IMG02090-20150415-1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60" y="4306788"/>
            <a:ext cx="176368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C\Documents\especilizacion brasil. PROTOCOLOS\Unidade 3 Intervenção\Fotos\yudy\yaaaa\IMG02061-20150317-11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81" y="4005064"/>
            <a:ext cx="176368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latin typeface="Arial" pitchFamily="34" charset="0"/>
                <a:cs typeface="Arial" pitchFamily="34" charset="0"/>
              </a:rPr>
              <a:t>Muito obrigada!!!</a:t>
            </a:r>
            <a:endParaRPr lang="pt-BR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32500" lnSpcReduction="20000"/>
          </a:bodyPr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984776" cy="443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38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Importância da ação programática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Ampliação da cobertura e melhora dos registros do pré-natal e puerpério na UBS;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do pessoal de saúde para realizar acompanhamento adequado das grávidas e puérperas;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Fortalecimento e união da equipe de saúde; 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Ampliação da visualização de gestantes e puérperas da área adstrita sobre a importância da ação programática</a:t>
            </a:r>
            <a:r>
              <a:rPr lang="pt-BR" sz="2400" dirty="0" smtClean="0"/>
              <a:t>.  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870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Caracterização do município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Rio Branco município capital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estado do Acre, localiza-se às margens do rio Acre, na região norte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Brasil;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total de 363.928 habitantes, em uma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extensão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territorial de 9 222,58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km²;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Os principais aspectos socioeconômicos são serviços sociais e de saúde, indústria, alimentação, transporte e armazenamento, educação, construção civil, comércio atacadista e varejista e em uma maior representação os serviços públicos.</a:t>
            </a:r>
          </a:p>
        </p:txBody>
      </p:sp>
      <p:pic>
        <p:nvPicPr>
          <p:cNvPr id="4" name="Imagem 3" descr="http://1.bp.blogspot.com/_9ZE2kAzRMxU/TO3p7YvQoZI/AAAAAAAABiQ/HQyIDdcqNGg/s1600/RIO%2BBRANCO%2BACR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2880320" cy="1512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08012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Caracterização da Unidade Básica de Saúde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896544"/>
          </a:xfrm>
        </p:spPr>
        <p:txBody>
          <a:bodyPr>
            <a:noAutofit/>
          </a:bodyPr>
          <a:lstStyle/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UBS Maria Sofia de Souza Cruz localiza-se no bairro Santa Cecilia, que fica a 25 Km da zona urbana;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Foi reformada e ampliada em maio de 2014, com boa estrutura física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adstrita: 2100 habitantes;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Composição da equipe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um enfermeiro                 -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técnica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enfermagem  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cinco ACS                        - um dentista 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médica clínica geral     -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assistente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odontologia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:\Users\PC\Documents\ZZZZZZZ...TCC\yudy fotos tcc 20.09\IMG01238-20141127-1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2330" cy="16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4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Situação da ação programática na UBS antes da intervenção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3"/>
          </a:xfrm>
        </p:spPr>
        <p:txBody>
          <a:bodyPr numCol="1">
            <a:no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Estimativa: 49 gestantes e 97 puérperas;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Baixa cobertura: 18 gestantes (37%) e 56 puérperas (58%);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Atividades coletivas com baixa adesão e quase inexistentes;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Registros inadequados, falta de monitoramento e avaliação dos mesmos;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 odontológico inadequado;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  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581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554960" cy="1296144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 Geral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492897"/>
            <a:ext cx="5544616" cy="1728192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Melhorar a atenção ao pré-natal e puerpério na Unidade Básica de Saúde Maria Sofia de Souza Cruz, no município do Rio Branco/AC.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D:\Robson\Pictures\Nosso Baby Isaque\Gravidez\FACE\DSC00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0"/>
            <a:ext cx="358017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Metodologia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 Logística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Duração: 12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semanas, com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início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em de 16 de março até 04 de junho de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2015;</a:t>
            </a:r>
          </a:p>
          <a:p>
            <a:pPr algn="just"/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População alvo: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gestantes e puérperas da área de abrangência da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Maria Sofia de Souza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Cruz;</a:t>
            </a:r>
          </a:p>
          <a:p>
            <a:pPr algn="just"/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Instrumentos utilizados: Planilhas de coleta de dados de pré-natal e puerpério, ficha espelho, caderneta de gestante e prontuário clínico;</a:t>
            </a:r>
          </a:p>
          <a:p>
            <a:pPr algn="just"/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Detalhamentos das ações nos quatro eixos: monitoramento e avaliação, organização e gestão de serviços, engajamento público e qualificação da prática clínica; </a:t>
            </a:r>
          </a:p>
          <a:p>
            <a:pPr algn="just"/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Capacitação dos profissionais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da equipe de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saúde, utilizando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o Caderno de Atenção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Básica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, n° 32: Atenção ao Pré-natal de baixo risco, Ministério da Saúde, 2012, na Parte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I.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51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3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Pré-natal: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Objetivo 1: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Ampliar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 cobertura do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pré-natal.</a:t>
            </a:r>
          </a:p>
          <a:p>
            <a:pPr marL="0" indent="0"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9600" b="1" dirty="0">
                <a:latin typeface="Arial" pitchFamily="34" charset="0"/>
                <a:cs typeface="Arial" pitchFamily="34" charset="0"/>
              </a:rPr>
              <a:t>1.1.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Alcançar 60% de cobertura do programa de pré-natal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Estimativa de 49 gestantes (1% da população total de 4852 pessoas)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9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1° 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mês 10 gestantes (20,4%)</a:t>
            </a:r>
          </a:p>
          <a:p>
            <a:pPr marL="0" indent="0">
              <a:buNone/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2°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mês 21 gestantes (42,9%)</a:t>
            </a:r>
          </a:p>
          <a:p>
            <a:pPr marL="0" indent="0">
              <a:buNone/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3° mês 30 gestantes (61,2%)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   </a:t>
            </a:r>
          </a:p>
          <a:p>
            <a:pPr marL="0" indent="0"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143388"/>
              </p:ext>
            </p:extLst>
          </p:nvPr>
        </p:nvGraphicFramePr>
        <p:xfrm>
          <a:off x="4355976" y="3573016"/>
          <a:ext cx="4536504" cy="301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52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1637</Words>
  <Application>Microsoft Office PowerPoint</Application>
  <PresentationFormat>Apresentação na tela (4:3)</PresentationFormat>
  <Paragraphs>238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UNIVERSIDADE ABERTA DO SUS  UNIVERSIDADE FEDERAL DE PELOTAS  Especialização em Saúde da Família Modalidade a Distância  Turma 7</vt:lpstr>
      <vt:lpstr>Introdução</vt:lpstr>
      <vt:lpstr>Importância da ação programática </vt:lpstr>
      <vt:lpstr>Caracterização do município </vt:lpstr>
      <vt:lpstr>Caracterização da Unidade Básica de Saúde</vt:lpstr>
      <vt:lpstr>Situação da ação programática na UBS antes da intervenção</vt:lpstr>
      <vt:lpstr>Objetivo Geral </vt:lpstr>
      <vt:lpstr>Metodologia e Logística </vt:lpstr>
      <vt:lpstr>Objetivos, Metas e Resultados Pré-natal: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Objetivos, Metas e Resultados Puerpério: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 </vt:lpstr>
      <vt:lpstr>Reflexão crítica sobre processo pessoal de aprendizagem</vt:lpstr>
      <vt:lpstr>Apresentação do PowerPoint</vt:lpstr>
      <vt:lpstr>Muito 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ABERTA SO SUS – UNASUS</dc:title>
  <dc:creator>PC</dc:creator>
  <cp:lastModifiedBy>PC</cp:lastModifiedBy>
  <cp:revision>95</cp:revision>
  <dcterms:created xsi:type="dcterms:W3CDTF">2015-07-24T16:22:35Z</dcterms:created>
  <dcterms:modified xsi:type="dcterms:W3CDTF">2015-08-12T22:06:09Z</dcterms:modified>
</cp:coreProperties>
</file>