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5"/>
  </p:notesMasterIdLst>
  <p:sldIdLst>
    <p:sldId id="256" r:id="rId2"/>
    <p:sldId id="257" r:id="rId3"/>
    <p:sldId id="273" r:id="rId4"/>
    <p:sldId id="258" r:id="rId5"/>
    <p:sldId id="288" r:id="rId6"/>
    <p:sldId id="274" r:id="rId7"/>
    <p:sldId id="259" r:id="rId8"/>
    <p:sldId id="261" r:id="rId9"/>
    <p:sldId id="262" r:id="rId10"/>
    <p:sldId id="260" r:id="rId11"/>
    <p:sldId id="285" r:id="rId12"/>
    <p:sldId id="281" r:id="rId13"/>
    <p:sldId id="282" r:id="rId14"/>
    <p:sldId id="284" r:id="rId15"/>
    <p:sldId id="316" r:id="rId16"/>
    <p:sldId id="292" r:id="rId17"/>
    <p:sldId id="305" r:id="rId18"/>
    <p:sldId id="306" r:id="rId19"/>
    <p:sldId id="317" r:id="rId20"/>
    <p:sldId id="307" r:id="rId21"/>
    <p:sldId id="308" r:id="rId22"/>
    <p:sldId id="309" r:id="rId23"/>
    <p:sldId id="298" r:id="rId24"/>
    <p:sldId id="318" r:id="rId25"/>
    <p:sldId id="299" r:id="rId26"/>
    <p:sldId id="310" r:id="rId27"/>
    <p:sldId id="300" r:id="rId28"/>
    <p:sldId id="319" r:id="rId29"/>
    <p:sldId id="302" r:id="rId30"/>
    <p:sldId id="326" r:id="rId31"/>
    <p:sldId id="325" r:id="rId32"/>
    <p:sldId id="286" r:id="rId33"/>
    <p:sldId id="321" r:id="rId34"/>
    <p:sldId id="322" r:id="rId35"/>
    <p:sldId id="327" r:id="rId36"/>
    <p:sldId id="328" r:id="rId37"/>
    <p:sldId id="271" r:id="rId38"/>
    <p:sldId id="311" r:id="rId39"/>
    <p:sldId id="312" r:id="rId40"/>
    <p:sldId id="313" r:id="rId41"/>
    <p:sldId id="314" r:id="rId42"/>
    <p:sldId id="272" r:id="rId43"/>
    <p:sldId id="315" r:id="rId4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mela" initials="P" lastIdx="6" clrIdx="0"/>
  <p:cmAuthor id="1" name="ASUS" initials="A" lastIdx="5" clrIdx="1">
    <p:extLst/>
  </p:cmAuthor>
  <p:cmAuthor id="2" name="Lennon" initials="L" lastIdx="1" clrIdx="2"/>
  <p:cmAuthor id="3" name="Stelita" initials="Stelita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Estilo Mé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483" autoAdjust="0"/>
    <p:restoredTop sz="94660"/>
  </p:normalViewPr>
  <p:slideViewPr>
    <p:cSldViewPr>
      <p:cViewPr>
        <p:scale>
          <a:sx n="76" d="100"/>
          <a:sy n="76" d="100"/>
        </p:scale>
        <p:origin x="-157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830575-4AE3-46E9-93D3-A7EC5336357A}" type="datetimeFigureOut">
              <a:rPr lang="pt-BR" smtClean="0"/>
              <a:pPr/>
              <a:t>18/09/2015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B12801-C17D-4D14-92E8-CFCCD4268C0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2275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12801-C17D-4D14-92E8-CFCCD4268C07}" type="slidenum">
              <a:rPr lang="pt-BR" smtClean="0"/>
              <a:pPr/>
              <a:t>17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342617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12801-C17D-4D14-92E8-CFCCD4268C07}" type="slidenum">
              <a:rPr lang="pt-BR" smtClean="0"/>
              <a:pPr/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96816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C1512-1DA1-43BC-BB92-3E4D248DB011}" type="datetimeFigureOut">
              <a:rPr lang="pt-BR" smtClean="0"/>
              <a:pPr/>
              <a:t>18/09/2015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D29C4-8669-4BC4-8F33-33417EB38C8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C1512-1DA1-43BC-BB92-3E4D248DB011}" type="datetimeFigureOut">
              <a:rPr lang="pt-BR" smtClean="0"/>
              <a:pPr/>
              <a:t>18/09/2015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D29C4-8669-4BC4-8F33-33417EB38C8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C1512-1DA1-43BC-BB92-3E4D248DB011}" type="datetimeFigureOut">
              <a:rPr lang="pt-BR" smtClean="0"/>
              <a:pPr/>
              <a:t>18/09/2015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D29C4-8669-4BC4-8F33-33417EB38C8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C1512-1DA1-43BC-BB92-3E4D248DB011}" type="datetimeFigureOut">
              <a:rPr lang="pt-BR" smtClean="0"/>
              <a:pPr/>
              <a:t>18/09/2015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D29C4-8669-4BC4-8F33-33417EB38C8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C1512-1DA1-43BC-BB92-3E4D248DB011}" type="datetimeFigureOut">
              <a:rPr lang="pt-BR" smtClean="0"/>
              <a:pPr/>
              <a:t>18/09/2015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D29C4-8669-4BC4-8F33-33417EB38C8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C1512-1DA1-43BC-BB92-3E4D248DB011}" type="datetimeFigureOut">
              <a:rPr lang="pt-BR" smtClean="0"/>
              <a:pPr/>
              <a:t>18/09/2015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D29C4-8669-4BC4-8F33-33417EB38C8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C1512-1DA1-43BC-BB92-3E4D248DB011}" type="datetimeFigureOut">
              <a:rPr lang="pt-BR" smtClean="0"/>
              <a:pPr/>
              <a:t>18/09/2015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D29C4-8669-4BC4-8F33-33417EB38C8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C1512-1DA1-43BC-BB92-3E4D248DB011}" type="datetimeFigureOut">
              <a:rPr lang="pt-BR" smtClean="0"/>
              <a:pPr/>
              <a:t>18/09/2015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D29C4-8669-4BC4-8F33-33417EB38C8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C1512-1DA1-43BC-BB92-3E4D248DB011}" type="datetimeFigureOut">
              <a:rPr lang="pt-BR" smtClean="0"/>
              <a:pPr/>
              <a:t>18/09/2015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D29C4-8669-4BC4-8F33-33417EB38C8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C1512-1DA1-43BC-BB92-3E4D248DB011}" type="datetimeFigureOut">
              <a:rPr lang="pt-BR" smtClean="0"/>
              <a:pPr/>
              <a:t>18/09/2015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D29C4-8669-4BC4-8F33-33417EB38C8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C1512-1DA1-43BC-BB92-3E4D248DB011}" type="datetimeFigureOut">
              <a:rPr lang="pt-BR" smtClean="0"/>
              <a:pPr/>
              <a:t>18/09/2015</a:t>
            </a:fld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AD29C4-8669-4BC4-8F33-33417EB38C8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98AD29C4-8669-4BC4-8F33-33417EB38C8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79BC1512-1DA1-43BC-BB92-3E4D248DB011}" type="datetimeFigureOut">
              <a:rPr lang="pt-BR" smtClean="0"/>
              <a:pPr/>
              <a:t>18/09/2015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78210" y="260648"/>
            <a:ext cx="6694512" cy="181619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700" b="1" dirty="0"/>
              <a:t>UNIVERSIDADE ABERTA DO SUS</a:t>
            </a:r>
            <a:r>
              <a:rPr lang="pt-BR" sz="2700" dirty="0"/>
              <a:t/>
            </a:r>
            <a:br>
              <a:rPr lang="pt-BR" sz="2700" dirty="0"/>
            </a:br>
            <a:r>
              <a:rPr lang="pt-BR" sz="2700" b="1" dirty="0"/>
              <a:t>UNIVERSIDADE FEDERAL DE PELOTAS</a:t>
            </a:r>
            <a:r>
              <a:rPr lang="pt-BR" sz="2700" dirty="0"/>
              <a:t/>
            </a:r>
            <a:br>
              <a:rPr lang="pt-BR" sz="2700" dirty="0"/>
            </a:br>
            <a:r>
              <a:rPr lang="pt-BR" sz="2700" b="1" dirty="0"/>
              <a:t>Especialização em Saúde da Família</a:t>
            </a:r>
            <a:r>
              <a:rPr lang="pt-BR" sz="2700" dirty="0"/>
              <a:t/>
            </a:r>
            <a:br>
              <a:rPr lang="pt-BR" sz="2700" dirty="0"/>
            </a:br>
            <a:r>
              <a:rPr lang="pt-BR" sz="2700" b="1" dirty="0"/>
              <a:t>Modalidade a Distância</a:t>
            </a:r>
            <a:r>
              <a:rPr lang="pt-BR" sz="2700" dirty="0"/>
              <a:t/>
            </a:r>
            <a:br>
              <a:rPr lang="pt-BR" sz="2700" dirty="0"/>
            </a:br>
            <a:r>
              <a:rPr lang="pt-BR" sz="2700" b="1" dirty="0"/>
              <a:t>Turma 7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9552" y="2564904"/>
            <a:ext cx="7873652" cy="2783160"/>
          </a:xfrm>
        </p:spPr>
        <p:txBody>
          <a:bodyPr>
            <a:normAutofit/>
          </a:bodyPr>
          <a:lstStyle/>
          <a:p>
            <a:pPr algn="ctr"/>
            <a:r>
              <a:rPr lang="pt-B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Melhoraria da atenção aos adultos portadores de Hipertensão Arterial Sistêmica e Diabetes Mellitus na UBS Maria Regina Sousa, </a:t>
            </a:r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Beneditinos/PI</a:t>
            </a:r>
          </a:p>
          <a:p>
            <a:pPr algn="ctr"/>
            <a:endParaRPr lang="pt-BR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Especializanda: Yudelkis Osorio Tornes.</a:t>
            </a:r>
            <a:endParaRPr lang="pt-BR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Orientadora: Stelita Pacheco Dourado Neta.</a:t>
            </a:r>
            <a:endParaRPr lang="pt-BR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pt-BR" dirty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  <p:pic>
        <p:nvPicPr>
          <p:cNvPr id="4" name="Imagem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225" t="18695" r="19223" b="18871"/>
          <a:stretch/>
        </p:blipFill>
        <p:spPr bwMode="auto">
          <a:xfrm>
            <a:off x="7020272" y="260648"/>
            <a:ext cx="1104900" cy="11201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Picture 2" descr="logo_saudeFamili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1403648" cy="911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7053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3347864" y="332656"/>
            <a:ext cx="2232248" cy="796950"/>
          </a:xfrm>
        </p:spPr>
        <p:txBody>
          <a:bodyPr/>
          <a:lstStyle/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METODOLOGIA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23528" y="1225689"/>
            <a:ext cx="777686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b="1" u="sng" dirty="0">
                <a:latin typeface="Arial" panose="020B0604020202020204" pitchFamily="34" charset="0"/>
                <a:cs typeface="Arial" pitchFamily="34" charset="0"/>
              </a:rPr>
              <a:t>E</a:t>
            </a:r>
            <a:r>
              <a:rPr lang="pt-BR" sz="2000" b="1" u="sng" dirty="0" smtClean="0">
                <a:latin typeface="Arial" panose="020B0604020202020204" pitchFamily="34" charset="0"/>
                <a:cs typeface="Arial" pitchFamily="34" charset="0"/>
              </a:rPr>
              <a:t>ngajamento </a:t>
            </a:r>
            <a:r>
              <a:rPr lang="pt-BR" sz="2000" b="1" u="sng" dirty="0">
                <a:latin typeface="Arial" panose="020B0604020202020204" pitchFamily="34" charset="0"/>
                <a:cs typeface="Arial" pitchFamily="34" charset="0"/>
              </a:rPr>
              <a:t>público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: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sensibilização dos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usuários, família e comunidade para a importância deste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atendimento,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divulgação do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programa,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sensibilização quanto à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busca de novos usuários,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avaliação e realização de exames com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periodicidade,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rastreamento de diabetes de forma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precoce, entre outras atividades.</a:t>
            </a:r>
          </a:p>
          <a:p>
            <a:pPr algn="just">
              <a:lnSpc>
                <a:spcPct val="150000"/>
              </a:lnSpc>
            </a:pP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b="1" u="sng" dirty="0">
                <a:latin typeface="Arial" pitchFamily="34" charset="0"/>
                <a:cs typeface="Arial" pitchFamily="34" charset="0"/>
              </a:rPr>
              <a:t>M</a:t>
            </a:r>
            <a:r>
              <a:rPr lang="pt-BR" sz="2000" b="1" u="sng" dirty="0" smtClean="0">
                <a:latin typeface="Arial" pitchFamily="34" charset="0"/>
                <a:cs typeface="Arial" pitchFamily="34" charset="0"/>
              </a:rPr>
              <a:t>onitoramento </a:t>
            </a:r>
            <a:r>
              <a:rPr lang="pt-BR" sz="2000" b="1" u="sng" dirty="0">
                <a:latin typeface="Arial" pitchFamily="34" charset="0"/>
                <a:cs typeface="Arial" pitchFamily="34" charset="0"/>
              </a:rPr>
              <a:t>e avaliação das ações</a:t>
            </a:r>
            <a:r>
              <a:rPr lang="pt-BR" sz="2000" b="1" dirty="0">
                <a:latin typeface="Arial" pitchFamily="34" charset="0"/>
                <a:cs typeface="Arial" pitchFamily="34" charset="0"/>
              </a:rPr>
              <a:t>: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foram desenvolvidos relatórios e registros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organizados, monitoramento dos usuários em atraso,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busca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ativa, novas captações, monitorar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 acesso aos medicamentos da Farmácia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Popular, entre outras atividades.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481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87449" y="188640"/>
            <a:ext cx="2242592" cy="1143000"/>
          </a:xfrm>
        </p:spPr>
        <p:txBody>
          <a:bodyPr/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LOGÍSTICA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67544" y="1340768"/>
            <a:ext cx="754153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000" u="sng" dirty="0" smtClean="0">
                <a:latin typeface="Arial" pitchFamily="34" charset="0"/>
                <a:cs typeface="Arial" pitchFamily="34" charset="0"/>
              </a:rPr>
              <a:t>Período da intervenção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: 3 meses </a:t>
            </a:r>
            <a:r>
              <a:rPr lang="pt-BR" sz="2000" u="sng" dirty="0" smtClean="0">
                <a:latin typeface="Arial" pitchFamily="34" charset="0"/>
                <a:cs typeface="Arial" pitchFamily="34" charset="0"/>
              </a:rPr>
              <a:t>( fevereiro a abril).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000" u="sng" dirty="0" smtClean="0">
                <a:latin typeface="Arial" pitchFamily="34" charset="0"/>
                <a:cs typeface="Arial" pitchFamily="34" charset="0"/>
              </a:rPr>
              <a:t>População alvo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: usuários da área adstrita à unidade diagnosticados  com HAS e DM.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000" u="sng" dirty="0" smtClean="0">
                <a:latin typeface="Arial" pitchFamily="34" charset="0"/>
                <a:cs typeface="Arial" pitchFamily="34" charset="0"/>
              </a:rPr>
              <a:t>Protocolo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: foi adotado como base os cadernos de atenção básica nº 36 e 37 do MS (2013). </a:t>
            </a: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Médico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e Enfermeira foram responsáveis pela capacitação dos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profissionais.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Palestras para os usuários foram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realizadas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quinzenalmente.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808278" y="5445224"/>
            <a:ext cx="7200800" cy="101566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Foram utilizadas fichas espelho e planilha de coleta de dados fornecidas pelo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curso.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496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28596" y="2500306"/>
            <a:ext cx="7620000" cy="1143000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4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8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8794" y="1500174"/>
            <a:ext cx="4752527" cy="3271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tângulo 7"/>
          <p:cNvSpPr/>
          <p:nvPr/>
        </p:nvSpPr>
        <p:spPr>
          <a:xfrm>
            <a:off x="1357290" y="4714884"/>
            <a:ext cx="66437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/>
              <a:t>Figura 1 </a:t>
            </a:r>
            <a:r>
              <a:rPr lang="pt-BR" sz="1100" dirty="0" smtClean="0"/>
              <a:t>– Gráfico Cobertura </a:t>
            </a:r>
            <a:r>
              <a:rPr lang="pt-BR" sz="1100" dirty="0"/>
              <a:t>do programa de atenção ao usuário com HAS no PSF Maria Regina Sousa, Beneditinos, Piauí.</a:t>
            </a:r>
          </a:p>
          <a:p>
            <a:r>
              <a:rPr lang="pt-BR" sz="1100" dirty="0"/>
              <a:t>Fonte: Planilha de coleta de dados HAS e DM da UNASUS/UFPEL.</a:t>
            </a:r>
          </a:p>
          <a:p>
            <a:endParaRPr lang="pt-BR" sz="1100" dirty="0"/>
          </a:p>
        </p:txBody>
      </p:sp>
      <p:sp>
        <p:nvSpPr>
          <p:cNvPr id="5" name="CaixaDeTexto 6"/>
          <p:cNvSpPr txBox="1">
            <a:spLocks noChangeArrowheads="1"/>
          </p:cNvSpPr>
          <p:nvPr/>
        </p:nvSpPr>
        <p:spPr bwMode="auto">
          <a:xfrm>
            <a:off x="714348" y="5500702"/>
            <a:ext cx="7286646" cy="584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600" b="1" dirty="0"/>
              <a:t>Resultado:</a:t>
            </a:r>
          </a:p>
          <a:p>
            <a:r>
              <a:rPr lang="pt-BR" sz="1600" dirty="0"/>
              <a:t>Mês </a:t>
            </a:r>
            <a:r>
              <a:rPr lang="pt-BR" sz="1600" dirty="0" smtClean="0"/>
              <a:t>1_ 128(35,9%)        </a:t>
            </a:r>
            <a:r>
              <a:rPr lang="pt-BR" sz="1600" dirty="0"/>
              <a:t>Mês </a:t>
            </a:r>
            <a:r>
              <a:rPr lang="pt-BR" sz="1600" dirty="0" smtClean="0"/>
              <a:t>2_ 237 (66,4)     Mês 3-  357(96,9%)  </a:t>
            </a:r>
            <a:endParaRPr lang="pt-BR" sz="1600" dirty="0"/>
          </a:p>
        </p:txBody>
      </p:sp>
      <p:sp>
        <p:nvSpPr>
          <p:cNvPr id="7" name="Retângulo 6"/>
          <p:cNvSpPr/>
          <p:nvPr/>
        </p:nvSpPr>
        <p:spPr>
          <a:xfrm>
            <a:off x="357158" y="214290"/>
            <a:ext cx="7776864" cy="50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</a:rPr>
              <a:t>Objetivo 1: </a:t>
            </a:r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Ampliar cobertura dos hipertensos e/ou    diabéticos</a:t>
            </a:r>
          </a:p>
        </p:txBody>
      </p:sp>
      <p:sp>
        <p:nvSpPr>
          <p:cNvPr id="9" name="Retângulo 8"/>
          <p:cNvSpPr/>
          <p:nvPr/>
        </p:nvSpPr>
        <p:spPr>
          <a:xfrm>
            <a:off x="357158" y="714356"/>
            <a:ext cx="7429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Meta 1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 Cadastrar 100% dos hipertensos da área de abrangência no Programa de Atenção à Hipertensão Arterial e à Diabetes Mellitus da unidade de saúde</a:t>
            </a:r>
          </a:p>
        </p:txBody>
      </p:sp>
    </p:spTree>
    <p:extLst>
      <p:ext uri="{BB962C8B-B14F-4D97-AF65-F5344CB8AC3E}">
        <p14:creationId xmlns:p14="http://schemas.microsoft.com/office/powerpoint/2010/main" xmlns="" val="316037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285852" y="4572008"/>
            <a:ext cx="7488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Figura 2 </a:t>
            </a:r>
            <a:r>
              <a:rPr lang="pt-BR" sz="1400" dirty="0" smtClean="0"/>
              <a:t>– Gráfico Cobertura </a:t>
            </a:r>
            <a:r>
              <a:rPr lang="pt-BR" sz="1400" dirty="0"/>
              <a:t>do programa de atenção ao usuário com Diabetes Mellitus no PSF Maria Regina Sousa, Beneditinos, Piauí.</a:t>
            </a:r>
          </a:p>
          <a:p>
            <a:r>
              <a:rPr lang="pt-BR" sz="1400" dirty="0"/>
              <a:t>Fonte: Planilha de coleta de dados HAS e DM da UNASUS/UFPEL.</a:t>
            </a:r>
          </a:p>
          <a:p>
            <a:endParaRPr lang="pt-BR" sz="1400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3131840" y="260648"/>
            <a:ext cx="2664296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28" y="1428736"/>
            <a:ext cx="6120680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6"/>
          <p:cNvSpPr txBox="1">
            <a:spLocks noChangeArrowheads="1"/>
          </p:cNvSpPr>
          <p:nvPr/>
        </p:nvSpPr>
        <p:spPr bwMode="auto">
          <a:xfrm>
            <a:off x="714348" y="5500702"/>
            <a:ext cx="7286646" cy="584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chemeClr val="tx2"/>
                </a:solidFill>
              </a:rPr>
              <a:t>Resultado:</a:t>
            </a:r>
          </a:p>
          <a:p>
            <a:r>
              <a:rPr lang="pt-BR" sz="1600" dirty="0">
                <a:solidFill>
                  <a:schemeClr val="tx2"/>
                </a:solidFill>
              </a:rPr>
              <a:t>Mês </a:t>
            </a:r>
            <a:r>
              <a:rPr lang="pt-BR" sz="1600" dirty="0" smtClean="0">
                <a:solidFill>
                  <a:schemeClr val="tx2"/>
                </a:solidFill>
              </a:rPr>
              <a:t>1_ 32(24,4%)        </a:t>
            </a:r>
            <a:r>
              <a:rPr lang="pt-BR" sz="1600" dirty="0">
                <a:solidFill>
                  <a:schemeClr val="tx2"/>
                </a:solidFill>
              </a:rPr>
              <a:t>Mês </a:t>
            </a:r>
            <a:r>
              <a:rPr lang="pt-BR" sz="1600" dirty="0" smtClean="0">
                <a:solidFill>
                  <a:schemeClr val="tx2"/>
                </a:solidFill>
              </a:rPr>
              <a:t>2_ 67 (51,1%)     Mês 3-  131 (96,2%)  </a:t>
            </a:r>
            <a:endParaRPr lang="pt-BR" sz="1600" dirty="0">
              <a:solidFill>
                <a:schemeClr val="tx2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14282" y="357166"/>
            <a:ext cx="7776864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Meta 2 </a:t>
            </a:r>
            <a:r>
              <a:rPr lang="pt-BR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Aumentar a cobertura do programa de DM de 92 % para 100 %.</a:t>
            </a:r>
            <a:endParaRPr lang="pt-BR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577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357166"/>
            <a:ext cx="7620000" cy="1643074"/>
          </a:xfrm>
        </p:spPr>
        <p:txBody>
          <a:bodyPr>
            <a:normAutofit fontScale="25000" lnSpcReduction="20000"/>
          </a:bodyPr>
          <a:lstStyle/>
          <a:p>
            <a:pPr algn="ctr">
              <a:buFont typeface="Arial" charset="0"/>
              <a:buNone/>
            </a:pPr>
            <a:r>
              <a:rPr lang="pt-BR" sz="9600" b="1" dirty="0" smtClean="0">
                <a:solidFill>
                  <a:schemeClr val="accent1">
                    <a:lumMod val="75000"/>
                  </a:schemeClr>
                </a:solidFill>
              </a:rPr>
              <a:t>Objetivo 2:Melhorar a qualidade da atenção a hipertensos e diabéticos da Unidade Básica de Saúde</a:t>
            </a:r>
            <a:endParaRPr lang="pt-BR" sz="9600" dirty="0" smtClean="0"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pt-BR" sz="6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pt-BR" sz="6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Meta 3 R</a:t>
            </a:r>
            <a:r>
              <a:rPr lang="pt-BR" sz="6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ealizar exames clínicos apropriados em 100% dos Hipertensos</a:t>
            </a:r>
          </a:p>
          <a:p>
            <a:pPr>
              <a:defRPr/>
            </a:pPr>
            <a:endParaRPr lang="pt-BR" sz="6400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t-BR" sz="64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pt-BR" sz="6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Meta 4 R</a:t>
            </a:r>
            <a:r>
              <a:rPr lang="pt-BR" sz="6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ealizar exames clínicos apropriados em 100% dos Diabéticos.</a:t>
            </a:r>
          </a:p>
          <a:p>
            <a:pPr>
              <a:defRPr/>
            </a:pPr>
            <a:endParaRPr lang="pt-BR" sz="64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t-BR" sz="36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t-BR" sz="36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t-BR" sz="36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3300" dirty="0" smtClean="0">
              <a:latin typeface="Arial" pitchFamily="34" charset="0"/>
              <a:cs typeface="Arial" pitchFamily="34" charset="0"/>
            </a:endParaRPr>
          </a:p>
          <a:p>
            <a:endParaRPr lang="pt-BR" sz="3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259631" y="2708920"/>
            <a:ext cx="6418889" cy="2031325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b="1" dirty="0">
                <a:latin typeface="Arial" pitchFamily="34" charset="0"/>
                <a:cs typeface="Arial" pitchFamily="34" charset="0"/>
              </a:rPr>
              <a:t>Resultados:</a:t>
            </a:r>
          </a:p>
          <a:p>
            <a:pPr algn="just">
              <a:defRPr/>
            </a:pPr>
            <a:r>
              <a:rPr lang="pt-BR" dirty="0">
                <a:latin typeface="Arial" pitchFamily="34" charset="0"/>
                <a:cs typeface="Arial" pitchFamily="34" charset="0"/>
              </a:rPr>
              <a:t>Alcançamos,nos três meses da intervenção 100% a realização de exames clínicos apropriados em todos os hipertensos e diabéticos cadastrados. 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2800" dirty="0" smtClean="0">
                <a:latin typeface="Arial" pitchFamily="34" charset="0"/>
                <a:cs typeface="Arial" pitchFamily="34" charset="0"/>
              </a:rPr>
              <a:t>RESULTADOS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95536" y="1412776"/>
            <a:ext cx="77048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 algn="just">
              <a:lnSpc>
                <a:spcPct val="150000"/>
              </a:lnSpc>
              <a:buNone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				</a:t>
            </a:r>
            <a:r>
              <a:rPr lang="pt-BR" sz="2000" b="1" u="sng" dirty="0" smtClean="0">
                <a:latin typeface="Arial" pitchFamily="34" charset="0"/>
                <a:cs typeface="Arial" pitchFamily="34" charset="0"/>
              </a:rPr>
              <a:t>Metas</a:t>
            </a:r>
            <a:endParaRPr lang="pt-BR" sz="2000" b="1" u="sng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Meta 5 Garantir a 100% dos hipertensos a realização de exames complementares em dia de acordo com o protocolo.</a:t>
            </a:r>
          </a:p>
          <a:p>
            <a:pPr algn="just"/>
            <a:endParaRPr lang="pt-BR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Meta 6 Garantir a 100 % dos diabéticos a realização de exames complementares em dia de acordo com o protocolo. </a:t>
            </a:r>
            <a:endParaRPr lang="pt-BR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645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740568" y="836712"/>
            <a:ext cx="7215808" cy="432048"/>
          </a:xfrm>
        </p:spPr>
        <p:txBody>
          <a:bodyPr/>
          <a:lstStyle/>
          <a:p>
            <a:r>
              <a:rPr lang="pt-BR" sz="1800" dirty="0" smtClean="0">
                <a:latin typeface="Arial" pitchFamily="34" charset="0"/>
                <a:cs typeface="Arial" pitchFamily="34" charset="0"/>
              </a:rPr>
              <a:t>Meta 5. Garantir  a 100 % dos hipertensos a realização de exames complementares em dia de acordo com o protocolo.</a:t>
            </a: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12776"/>
            <a:ext cx="5616624" cy="3433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5405" y="4971933"/>
            <a:ext cx="7394987" cy="545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342558" y="5769481"/>
            <a:ext cx="612068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Resultados </a:t>
            </a:r>
          </a:p>
          <a:p>
            <a:r>
              <a:rPr lang="pt-BR" dirty="0" smtClean="0"/>
              <a:t>Mês 1   113(88,3%) mês 2  204(86,1%) mês 3  306(88,4%)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39964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9345" y="1052736"/>
            <a:ext cx="5704903" cy="3777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539553" y="5301209"/>
            <a:ext cx="6840759" cy="761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50" dirty="0"/>
              <a:t>Figura 4- Gráfico Proporção de diabéticos com os exames complementares em dia de acordo com o protocolo Diabetes Mellitus no PSF Maria Regina Sousa ,Beneditinos, Piauí</a:t>
            </a:r>
          </a:p>
          <a:p>
            <a:r>
              <a:rPr lang="pt-BR" sz="1050" dirty="0"/>
              <a:t>Fonte: Planilha de coleta de dados HAS e DM da UNASUS/UFPEL.</a:t>
            </a:r>
          </a:p>
          <a:p>
            <a:r>
              <a:rPr lang="pt-BR" sz="1200" dirty="0"/>
              <a:t>. 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83152" cy="850106"/>
          </a:xfrm>
        </p:spPr>
        <p:txBody>
          <a:bodyPr/>
          <a:lstStyle/>
          <a:p>
            <a:r>
              <a:rPr lang="pt-BR" sz="1800" dirty="0">
                <a:latin typeface="Arial" pitchFamily="34" charset="0"/>
                <a:cs typeface="Arial" pitchFamily="34" charset="0"/>
              </a:rPr>
              <a:t>Meta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6. Garantir  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a 100 % dos 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diabéticos  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a realização de exames complementares em dia de acordo com o protocolo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043608" y="5878290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Resultado mes1: 26(81,3%) mês 2: 52(77,8%) </a:t>
            </a:r>
          </a:p>
          <a:p>
            <a:r>
              <a:rPr lang="pt-BR" dirty="0" smtClean="0"/>
              <a:t>Mês 3 :108( 85,7%)</a:t>
            </a:r>
            <a:endParaRPr lang="pt-BR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1102290" y="5962389"/>
          <a:ext cx="5761973" cy="601249"/>
        </p:xfrm>
        <a:graphic>
          <a:graphicData uri="http://schemas.openxmlformats.org/drawingml/2006/table">
            <a:tbl>
              <a:tblPr/>
              <a:tblGrid>
                <a:gridCol w="5761973"/>
              </a:tblGrid>
              <a:tr h="601249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7723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9345" y="1052736"/>
            <a:ext cx="5704903" cy="3777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539553" y="5301209"/>
            <a:ext cx="6840759" cy="761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50" dirty="0"/>
              <a:t>Figura 4- Gráfico Proporção de diabéticos com os exames complementares em dia de acordo com o protocolo Diabetes Mellitus no PSF Maria Regina Sousa ,Beneditinos, Piauí</a:t>
            </a:r>
          </a:p>
          <a:p>
            <a:r>
              <a:rPr lang="pt-BR" sz="1050" dirty="0"/>
              <a:t>Fonte: Planilha de coleta de dados HAS e DM da UNASUS/UFPEL.</a:t>
            </a:r>
          </a:p>
          <a:p>
            <a:r>
              <a:rPr lang="pt-BR" sz="1200" dirty="0"/>
              <a:t>. 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83152" cy="850106"/>
          </a:xfrm>
        </p:spPr>
        <p:txBody>
          <a:bodyPr/>
          <a:lstStyle/>
          <a:p>
            <a:r>
              <a:rPr lang="pt-BR" sz="1800" dirty="0">
                <a:latin typeface="Arial" pitchFamily="34" charset="0"/>
                <a:cs typeface="Arial" pitchFamily="34" charset="0"/>
              </a:rPr>
              <a:t>Meta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6. Garantir  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a 100 % dos 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diabéticos  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a realização de exames complementares em dia de acordo com o protocolo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043608" y="5878290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Resultado mes1: 26(81,3%) mês 2: 52(77,8%) </a:t>
            </a:r>
          </a:p>
          <a:p>
            <a:r>
              <a:rPr lang="pt-BR" dirty="0" smtClean="0"/>
              <a:t>Mês 3 :108( 85,7%)</a:t>
            </a:r>
            <a:endParaRPr lang="pt-BR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98097948"/>
              </p:ext>
            </p:extLst>
          </p:nvPr>
        </p:nvGraphicFramePr>
        <p:xfrm>
          <a:off x="1043608" y="5878290"/>
          <a:ext cx="5920863" cy="773031"/>
        </p:xfrm>
        <a:graphic>
          <a:graphicData uri="http://schemas.openxmlformats.org/drawingml/2006/table">
            <a:tbl>
              <a:tblPr/>
              <a:tblGrid>
                <a:gridCol w="5920863"/>
              </a:tblGrid>
              <a:tr h="773031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2929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2800" dirty="0" smtClean="0">
                <a:latin typeface="Arial" pitchFamily="34" charset="0"/>
                <a:cs typeface="Arial" pitchFamily="34" charset="0"/>
              </a:rPr>
              <a:t>INTRODUÇÃO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83568" y="1628800"/>
            <a:ext cx="7416824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 smtClean="0">
                <a:latin typeface="Arial" pitchFamily="34" charset="0"/>
                <a:cs typeface="Arial" panose="020B0604020202020204" pitchFamily="34" charset="0"/>
              </a:rPr>
              <a:t>	A </a:t>
            </a:r>
            <a:r>
              <a:rPr lang="pt-BR" sz="2000" dirty="0">
                <a:latin typeface="Arial" pitchFamily="34" charset="0"/>
                <a:cs typeface="Arial" panose="020B0604020202020204" pitchFamily="34" charset="0"/>
              </a:rPr>
              <a:t>HAS e </a:t>
            </a:r>
            <a:r>
              <a:rPr lang="pt-BR" sz="2000" dirty="0" smtClean="0">
                <a:latin typeface="Arial" pitchFamily="34" charset="0"/>
                <a:cs typeface="Arial" panose="020B0604020202020204" pitchFamily="34" charset="0"/>
              </a:rPr>
              <a:t>DM </a:t>
            </a:r>
            <a:r>
              <a:rPr lang="pt-BR" sz="2000" dirty="0">
                <a:latin typeface="Arial" pitchFamily="34" charset="0"/>
                <a:cs typeface="Arial" panose="020B0604020202020204" pitchFamily="34" charset="0"/>
              </a:rPr>
              <a:t>são apontados como os principais fatores de risco para as doenças cardiovasculares, que por sua vez constituem a principal causa de morbimortalidade na população brasileira, motivo pelo qual representam agravos à Saúde Pública, dos quais 60% a 80% dos casos podem ser tratados na rede </a:t>
            </a:r>
            <a:r>
              <a:rPr lang="pt-BR" sz="2000" dirty="0" smtClean="0">
                <a:latin typeface="Arial" pitchFamily="34" charset="0"/>
                <a:cs typeface="Arial" panose="020B0604020202020204" pitchFamily="34" charset="0"/>
              </a:rPr>
              <a:t>básica.</a:t>
            </a:r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pPr algn="r"/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pt-BR" sz="1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HENRIQUE et al., 2008; BRASIL, 2013).</a:t>
            </a:r>
          </a:p>
          <a:p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760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1800" dirty="0" smtClean="0"/>
              <a:t> </a:t>
            </a:r>
            <a:endParaRPr lang="pt-BR" sz="1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3" y="1400002"/>
            <a:ext cx="6264697" cy="3181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 rot="10800000" flipV="1">
            <a:off x="1115615" y="4753473"/>
            <a:ext cx="648072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/>
              <a:t>Figura 5- Gráfico Proporção de hipertensos com prescrição de medicamentos da Farmácia Popular / Hiperdia priorizada no PSF Maria Regina Sousa, Beneditinos, Piauí</a:t>
            </a:r>
          </a:p>
          <a:p>
            <a:r>
              <a:rPr lang="pt-BR" sz="1400" dirty="0"/>
              <a:t>Fonte: Planilha de coleta de dados HAS e DM da UNASUS/UFPEL</a:t>
            </a:r>
          </a:p>
        </p:txBody>
      </p:sp>
      <p:sp>
        <p:nvSpPr>
          <p:cNvPr id="3" name="Retângulo 2"/>
          <p:cNvSpPr/>
          <p:nvPr/>
        </p:nvSpPr>
        <p:spPr>
          <a:xfrm>
            <a:off x="557807" y="476671"/>
            <a:ext cx="7596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Meta 7 Priorizar a prescrição de medicamentos da farmácia popular para 100 % dos hipertensos cadastrados na unidade de saúde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115614" y="6021288"/>
            <a:ext cx="6192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Resultados mês 1 :117(91,8%</a:t>
            </a:r>
          </a:p>
          <a:p>
            <a:r>
              <a:rPr lang="pt-BR" dirty="0" smtClean="0"/>
              <a:t>Mês 2 :219(92,4%)   mês 328(94,8%)</a:t>
            </a:r>
            <a:endParaRPr lang="pt-BR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1189973" y="6037545"/>
          <a:ext cx="4121063" cy="588723"/>
        </p:xfrm>
        <a:graphic>
          <a:graphicData uri="http://schemas.openxmlformats.org/drawingml/2006/table">
            <a:tbl>
              <a:tblPr/>
              <a:tblGrid>
                <a:gridCol w="4121063"/>
              </a:tblGrid>
              <a:tr h="588723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5954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50106"/>
          </a:xfrm>
        </p:spPr>
        <p:txBody>
          <a:bodyPr/>
          <a:lstStyle/>
          <a:p>
            <a:r>
              <a:rPr lang="pt-BR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Meta 8 Priorizar a prescrição de medicamentos da farmácia popular para 100% dos diabéticos cadastrados na unidade de saúde. </a:t>
            </a:r>
            <a:r>
              <a:rPr lang="pt-BR" sz="1800" dirty="0">
                <a:solidFill>
                  <a:schemeClr val="tx1"/>
                </a:solidFill>
              </a:rPr>
              <a:t/>
            </a:r>
            <a:br>
              <a:rPr lang="pt-BR" sz="1800" dirty="0">
                <a:solidFill>
                  <a:schemeClr val="tx1"/>
                </a:solidFill>
              </a:rPr>
            </a:br>
            <a:r>
              <a:rPr lang="pt-BR" sz="18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9"/>
            <a:ext cx="6480720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899592" y="5085184"/>
            <a:ext cx="67687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/>
              <a:t>Figura 6- Gráfico Proporção de diabéticos </a:t>
            </a:r>
            <a:r>
              <a:rPr lang="pt-BR" sz="1400" dirty="0" smtClean="0"/>
              <a:t>com prescrição </a:t>
            </a:r>
            <a:r>
              <a:rPr lang="pt-BR" sz="1400" dirty="0"/>
              <a:t>de medicamentos da Farmácia Popular/Hiperdia priorizada no PSF Maria Regina Sousa, Beneditinos, Piauí</a:t>
            </a:r>
          </a:p>
          <a:p>
            <a:r>
              <a:rPr lang="pt-BR" sz="1400" dirty="0"/>
              <a:t>                     Fonte: Planilha de coleta de dados HAS e DM da UNASUS/UFPEL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899592" y="6165304"/>
            <a:ext cx="6314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Resultado mês 1 :28(87,5%) mês 2 :57(85,1%)  mês 3: 116(92,1%)</a:t>
            </a:r>
            <a:endParaRPr lang="pt-BR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06504793"/>
              </p:ext>
            </p:extLst>
          </p:nvPr>
        </p:nvGraphicFramePr>
        <p:xfrm>
          <a:off x="755576" y="6025019"/>
          <a:ext cx="6624736" cy="500325"/>
        </p:xfrm>
        <a:graphic>
          <a:graphicData uri="http://schemas.openxmlformats.org/drawingml/2006/table">
            <a:tbl>
              <a:tblPr/>
              <a:tblGrid>
                <a:gridCol w="6624736"/>
              </a:tblGrid>
              <a:tr h="500325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2997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7499176" cy="1828800"/>
          </a:xfrm>
        </p:spPr>
        <p:txBody>
          <a:bodyPr>
            <a:normAutofit fontScale="85000" lnSpcReduction="20000"/>
          </a:bodyPr>
          <a:lstStyle/>
          <a:p>
            <a:r>
              <a:rPr lang="pt-BR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Meta 9. Realizar a avaliação da necessidade de atendimento odontológico em 100% dos hipertensos</a:t>
            </a:r>
          </a:p>
          <a:p>
            <a:endParaRPr lang="pt-BR" sz="24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pt-BR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Meta 10</a:t>
            </a:r>
            <a:r>
              <a:rPr lang="pt-BR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. Realizar a avaliação da necessidade de atendimento odontológico em 100% </a:t>
            </a:r>
            <a:r>
              <a:rPr lang="pt-BR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dos diabéticos.</a:t>
            </a:r>
            <a:endParaRPr lang="pt-BR" sz="2400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14300" indent="0">
              <a:buNone/>
            </a:pPr>
            <a:endParaRPr lang="pt-BR" sz="24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755577" y="4797152"/>
            <a:ext cx="6912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Resultados :</a:t>
            </a:r>
          </a:p>
          <a:p>
            <a:r>
              <a:rPr lang="pt-BR" dirty="0" smtClean="0"/>
              <a:t>Alcançamos nos três meses da intervenção 100% de realização de avaliação de necessidade de atendimento odontológico a todos os hipertensos e diabéticos .</a:t>
            </a:r>
            <a:endParaRPr lang="pt-BR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15739317"/>
              </p:ext>
            </p:extLst>
          </p:nvPr>
        </p:nvGraphicFramePr>
        <p:xfrm>
          <a:off x="755577" y="4797468"/>
          <a:ext cx="6396785" cy="1227551"/>
        </p:xfrm>
        <a:graphic>
          <a:graphicData uri="http://schemas.openxmlformats.org/drawingml/2006/table">
            <a:tbl>
              <a:tblPr/>
              <a:tblGrid>
                <a:gridCol w="6396785"/>
              </a:tblGrid>
              <a:tr h="1227551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1875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403648" y="2564904"/>
            <a:ext cx="6192688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.Objetivos ,Metas e resultados </a:t>
            </a:r>
          </a:p>
          <a:p>
            <a:pPr algn="ctr">
              <a:lnSpc>
                <a:spcPct val="150000"/>
              </a:lnSpc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Objetivo 3 :Melhorar a adesão de hipertensos /ou diabéticos ao programa.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940152" y="39330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5429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393632" cy="3096344"/>
          </a:xfrm>
        </p:spPr>
        <p:txBody>
          <a:bodyPr/>
          <a:lstStyle/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Meta 11.Buscar 100% dos hipertensos faltosos  ás consultas na unidade de saúde conforme a periodicidade recomendada.</a:t>
            </a:r>
            <a:br>
              <a:rPr lang="pt-BR" sz="2000" dirty="0" smtClean="0">
                <a:latin typeface="Arial" pitchFamily="34" charset="0"/>
                <a:cs typeface="Arial" pitchFamily="34" charset="0"/>
              </a:rPr>
            </a:br>
            <a:r>
              <a:rPr lang="pt-BR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000" dirty="0" smtClean="0">
                <a:latin typeface="Arial" pitchFamily="34" charset="0"/>
                <a:cs typeface="Arial" pitchFamily="34" charset="0"/>
              </a:rPr>
            </a:br>
            <a:r>
              <a:rPr lang="pt-BR" sz="2000" dirty="0" smtClean="0">
                <a:latin typeface="Arial" pitchFamily="34" charset="0"/>
                <a:cs typeface="Arial" pitchFamily="34" charset="0"/>
              </a:rPr>
              <a:t>Meta 12. buscar 100% dos diabéticos faltosos ás consultas na unidade de saúde  conforme a periodicidade recomendada </a:t>
            </a:r>
            <a:r>
              <a:rPr lang="pt-BR" sz="2400" dirty="0" smtClean="0"/>
              <a:t>.</a:t>
            </a: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31640" y="4149080"/>
            <a:ext cx="6817568" cy="1728192"/>
          </a:xfrm>
        </p:spPr>
        <p:txBody>
          <a:bodyPr/>
          <a:lstStyle/>
          <a:p>
            <a:r>
              <a:rPr lang="pt-BR" dirty="0" smtClean="0"/>
              <a:t>Resultados </a:t>
            </a:r>
          </a:p>
          <a:p>
            <a:r>
              <a:rPr lang="pt-BR" dirty="0" smtClean="0"/>
              <a:t>Não tivemos faltosos ás consultas agendadas ,portanto não foi necessário a realização de busca ativa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16959323"/>
              </p:ext>
            </p:extLst>
          </p:nvPr>
        </p:nvGraphicFramePr>
        <p:xfrm>
          <a:off x="1547664" y="4149080"/>
          <a:ext cx="6552728" cy="1368152"/>
        </p:xfrm>
        <a:graphic>
          <a:graphicData uri="http://schemas.openxmlformats.org/drawingml/2006/table">
            <a:tbl>
              <a:tblPr/>
              <a:tblGrid>
                <a:gridCol w="6552728"/>
              </a:tblGrid>
              <a:tr h="1368152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3958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331640" y="1124744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tx2"/>
                </a:solidFill>
              </a:rPr>
              <a:t>Objetivos ,Metas e resultados </a:t>
            </a:r>
            <a:endParaRPr lang="pt-BR" sz="2800" dirty="0">
              <a:solidFill>
                <a:schemeClr val="tx2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95537" y="3068960"/>
            <a:ext cx="7848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/>
              <a:t>       Objetivo 4: Melhorar o registro das            informações. 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xmlns="" val="393225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1600200"/>
            <a:ext cx="7393632" cy="1684784"/>
          </a:xfrm>
        </p:spPr>
        <p:txBody>
          <a:bodyPr>
            <a:normAutofit fontScale="92500" lnSpcReduction="10000"/>
          </a:bodyPr>
          <a:lstStyle/>
          <a:p>
            <a:r>
              <a:rPr lang="pt-BR" sz="23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Meta 13. Manter ficha de acompanhamento de 100% dos hipertensos cadastrados na unidade de saúde.</a:t>
            </a:r>
          </a:p>
          <a:p>
            <a:endParaRPr lang="pt-BR" sz="2300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23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Meta 14 .Manter ficha de acompanhamento de 100% dos diabéticos cadastrados na unidade de saúde .</a:t>
            </a:r>
          </a:p>
          <a:p>
            <a:endParaRPr lang="pt-BR" sz="1800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55643237"/>
              </p:ext>
            </p:extLst>
          </p:nvPr>
        </p:nvGraphicFramePr>
        <p:xfrm>
          <a:off x="2292263" y="4509370"/>
          <a:ext cx="5248405" cy="1463040"/>
        </p:xfrm>
        <a:graphic>
          <a:graphicData uri="http://schemas.openxmlformats.org/drawingml/2006/table">
            <a:tbl>
              <a:tblPr/>
              <a:tblGrid>
                <a:gridCol w="5248405"/>
              </a:tblGrid>
              <a:tr h="901874">
                <a:tc>
                  <a:txBody>
                    <a:bodyPr/>
                    <a:lstStyle/>
                    <a:p>
                      <a:r>
                        <a:rPr lang="pt-BR" dirty="0" smtClean="0"/>
                        <a:t>Resultados :</a:t>
                      </a:r>
                    </a:p>
                    <a:p>
                      <a:r>
                        <a:rPr lang="pt-BR" dirty="0" smtClean="0"/>
                        <a:t>Alcançamos</a:t>
                      </a:r>
                      <a:r>
                        <a:rPr lang="pt-BR" baseline="0" dirty="0" smtClean="0"/>
                        <a:t> nos três meses da intervenção 100% de registro adequado das informações nas Fichas espelhos, prontuários e Planilha de coleta de dados a todos os hipertensos e diabéticos cadastrados.  </a:t>
                      </a:r>
                      <a:endParaRPr lang="pt-BR" dirty="0" smtClean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3310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979712" y="1268760"/>
            <a:ext cx="46524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solidFill>
                  <a:schemeClr val="tx2"/>
                </a:solidFill>
              </a:rPr>
              <a:t>Objetivos ,Metas e resultados </a:t>
            </a:r>
            <a:r>
              <a:rPr lang="pt-BR" sz="2000" dirty="0" smtClean="0">
                <a:solidFill>
                  <a:schemeClr val="tx2"/>
                </a:solidFill>
              </a:rPr>
              <a:t>.</a:t>
            </a:r>
            <a:endParaRPr lang="pt-BR" sz="2000" dirty="0">
              <a:solidFill>
                <a:schemeClr val="tx2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259633" y="3140968"/>
            <a:ext cx="6624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Objetivo 5: Mapear hipertensos e diabéticos de risco para doenças cardiovascular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xmlns="" val="250853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1340768"/>
            <a:ext cx="7681664" cy="1872208"/>
          </a:xfrm>
        </p:spPr>
        <p:txBody>
          <a:bodyPr/>
          <a:lstStyle/>
          <a:p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/>
              <a:t/>
            </a:r>
            <a:br>
              <a:rPr lang="pt-BR" sz="2000" dirty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 smtClean="0">
                <a:latin typeface="Arial" pitchFamily="34" charset="0"/>
                <a:cs typeface="Arial" pitchFamily="34" charset="0"/>
              </a:rPr>
              <a:t>Meta 15. Realizar estratificação do risco cardiovascular em 100% dos hipertensos cadastrados na unidade de saúde.</a:t>
            </a:r>
            <a:br>
              <a:rPr lang="pt-BR" sz="2000" dirty="0" smtClean="0">
                <a:latin typeface="Arial" pitchFamily="34" charset="0"/>
                <a:cs typeface="Arial" pitchFamily="34" charset="0"/>
              </a:rPr>
            </a:br>
            <a:r>
              <a:rPr lang="pt-BR" sz="2000" dirty="0">
                <a:latin typeface="Arial" pitchFamily="34" charset="0"/>
                <a:cs typeface="Arial" pitchFamily="34" charset="0"/>
              </a:rPr>
              <a:t/>
            </a:r>
            <a:br>
              <a:rPr lang="pt-BR" sz="2000" dirty="0">
                <a:latin typeface="Arial" pitchFamily="34" charset="0"/>
                <a:cs typeface="Arial" pitchFamily="34" charset="0"/>
              </a:rPr>
            </a:br>
            <a:r>
              <a:rPr lang="pt-BR" sz="2000" dirty="0" smtClean="0">
                <a:latin typeface="Arial" pitchFamily="34" charset="0"/>
                <a:cs typeface="Arial" pitchFamily="34" charset="0"/>
              </a:rPr>
              <a:t>Meta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16. Realizar estratificação do risco cardiovascular em 100% dos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diabéticos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cadastrados na unidade de saúde.</a:t>
            </a:r>
            <a:br>
              <a:rPr lang="pt-BR" sz="2000" dirty="0">
                <a:latin typeface="Arial" pitchFamily="34" charset="0"/>
                <a:cs typeface="Arial" pitchFamily="34" charset="0"/>
              </a:rPr>
            </a:b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000" dirty="0"/>
              <a:t/>
            </a:r>
            <a:br>
              <a:rPr lang="pt-BR" sz="2000" dirty="0"/>
            </a:br>
            <a:r>
              <a:rPr lang="pt-BR" sz="2400" dirty="0" smtClean="0"/>
              <a:t/>
            </a:r>
            <a:br>
              <a:rPr lang="pt-BR" sz="2400" dirty="0" smtClean="0"/>
            </a:br>
            <a:endParaRPr lang="pt-BR" sz="24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539552" y="1988840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         </a:t>
            </a:r>
            <a:endParaRPr lang="pt-BR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38744674"/>
              </p:ext>
            </p:extLst>
          </p:nvPr>
        </p:nvGraphicFramePr>
        <p:xfrm>
          <a:off x="2367419" y="3920647"/>
          <a:ext cx="4459266" cy="1188720"/>
        </p:xfrm>
        <a:graphic>
          <a:graphicData uri="http://schemas.openxmlformats.org/drawingml/2006/table">
            <a:tbl>
              <a:tblPr/>
              <a:tblGrid>
                <a:gridCol w="4459266"/>
              </a:tblGrid>
              <a:tr h="1039660">
                <a:tc>
                  <a:txBody>
                    <a:bodyPr/>
                    <a:lstStyle/>
                    <a:p>
                      <a:r>
                        <a:rPr lang="pt-BR" dirty="0" smtClean="0"/>
                        <a:t>Alcançamos nos três meses da intervenção em 100 % dos hipertensos e diabéticos cadastrados a realização de estratificação de risco cardiovascular por exame clinico em dia  </a:t>
                      </a:r>
                      <a:endParaRPr lang="pt-B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6542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pPr algn="ctr"/>
            <a:r>
              <a:rPr lang="pt-BR" sz="2800" dirty="0" smtClean="0">
                <a:latin typeface="Arial" pitchFamily="34" charset="0"/>
                <a:cs typeface="Arial" pitchFamily="34" charset="0"/>
              </a:rPr>
              <a:t>Objetivos ,Metas e resultados .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611560" y="2780928"/>
            <a:ext cx="7488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Objetivo 6: Promover a saúde de hipertensos e diabéticos.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xmlns="" val="242405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87824" y="14988"/>
            <a:ext cx="2592288" cy="926976"/>
          </a:xfrm>
        </p:spPr>
        <p:txBody>
          <a:bodyPr/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INTRODUÇÃO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51520" y="1196752"/>
            <a:ext cx="792088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000" b="1" u="sng" dirty="0">
                <a:latin typeface="Arial" pitchFamily="34" charset="0"/>
                <a:cs typeface="Arial" pitchFamily="34" charset="0"/>
              </a:rPr>
              <a:t>Caracterização do </a:t>
            </a:r>
            <a:r>
              <a:rPr lang="pt-BR" sz="2000" b="1" u="sng" dirty="0" smtClean="0">
                <a:latin typeface="Arial" pitchFamily="34" charset="0"/>
                <a:cs typeface="Arial" pitchFamily="34" charset="0"/>
              </a:rPr>
              <a:t>município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endParaRPr lang="pt-BR" sz="2000" b="1" u="sng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O município de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Beneditinos,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pertence ao Estado do Piauí, fica na região nordeste do país, tem uma área territorial de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805,28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km², a população é de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9911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habitantes e uma densidade de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12,41 </a:t>
            </a:r>
            <a:r>
              <a:rPr lang="pt-BR" sz="2000">
                <a:latin typeface="Arial" pitchFamily="34" charset="0"/>
                <a:cs typeface="Arial" pitchFamily="34" charset="0"/>
              </a:rPr>
              <a:t>hab</a:t>
            </a:r>
            <a:r>
              <a:rPr lang="pt-BR" sz="2000" smtClean="0">
                <a:latin typeface="Arial" pitchFamily="34" charset="0"/>
                <a:cs typeface="Arial" pitchFamily="34" charset="0"/>
              </a:rPr>
              <a:t>./km²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(IBGE, 2010). 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Nela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pertencem à zona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rural 45 %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e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55 %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à zona urbana, temos um nível de pobreza que supera 20% do total de habitantes;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O município possui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10 UBS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com 5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ESF;</a:t>
            </a: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Um NASF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e um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CEO.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589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Meta </a:t>
            </a:r>
            <a:r>
              <a:rPr lang="pt-B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17 </a:t>
            </a:r>
            <a:r>
              <a:rPr lang="pt-BR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Garantir orientação nutricional sobre alimentação saudável a 100% dos hipertensos </a:t>
            </a:r>
            <a:endParaRPr lang="pt-BR" sz="20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pt-BR" sz="2000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Meta 18  </a:t>
            </a:r>
            <a:r>
              <a:rPr lang="pt-BR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Garantir orientação nutricional sobre alimentação saudável a 100% dos </a:t>
            </a:r>
            <a:r>
              <a:rPr lang="pt-B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diabéticos</a:t>
            </a:r>
          </a:p>
          <a:p>
            <a:endParaRPr lang="pt-BR" sz="20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Meta 19. Garantir orientação em relação á prática regular de atividade física a 100% dos pacientes hipertensos.</a:t>
            </a:r>
            <a:br>
              <a:rPr lang="pt-B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Meta 20. Garantir orientação em relação á prática regular de atividade física a 100% dos pacientes diabéticos.</a:t>
            </a:r>
            <a:br>
              <a:rPr lang="pt-B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t-BR" sz="2000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54863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571480"/>
            <a:ext cx="7620000" cy="3857652"/>
          </a:xfrm>
        </p:spPr>
        <p:txBody>
          <a:bodyPr>
            <a:normAutofit/>
          </a:bodyPr>
          <a:lstStyle/>
          <a:p>
            <a:r>
              <a:rPr lang="pt-BR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Meta 21.Garantir orientação sobre os riscos de tabagismo a 100% dos pacientes hipertensos.</a:t>
            </a:r>
            <a:br>
              <a:rPr lang="pt-BR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Meta 22.Garantir orientação sobre os riscos de tabagismo a 100% dos pacientes diabéticos</a:t>
            </a:r>
            <a:r>
              <a:rPr lang="pt-B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pt-BR" sz="20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Meta 23. Garantir orientação sobre higiene bucal a 100% dos pacientes hipertensos.</a:t>
            </a:r>
          </a:p>
          <a:p>
            <a:endParaRPr lang="pt-BR" sz="20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Meta 24. Garantir orientação sobre higiene bucal a 100% dos pacientes diabéticos .</a:t>
            </a:r>
          </a:p>
          <a:p>
            <a:endParaRPr lang="pt-BR" sz="2400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61903737"/>
              </p:ext>
            </p:extLst>
          </p:nvPr>
        </p:nvGraphicFramePr>
        <p:xfrm>
          <a:off x="827584" y="4437112"/>
          <a:ext cx="6612876" cy="1944216"/>
        </p:xfrm>
        <a:graphic>
          <a:graphicData uri="http://schemas.openxmlformats.org/drawingml/2006/table">
            <a:tbl>
              <a:tblPr/>
              <a:tblGrid>
                <a:gridCol w="6612876"/>
              </a:tblGrid>
              <a:tr h="1944216"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Resultados :</a:t>
                      </a:r>
                    </a:p>
                    <a:p>
                      <a:r>
                        <a:rPr lang="pt-BR" sz="2000" dirty="0" smtClean="0"/>
                        <a:t>Realizamos</a:t>
                      </a:r>
                      <a:r>
                        <a:rPr lang="pt-BR" sz="2000" baseline="0" dirty="0" smtClean="0"/>
                        <a:t> durante os três meses de intervenção ,orientação nutricional sobre alimentação saudável ,sobre a prática regular de atividade física ,sobre os riscos de tabagismo e sobre higiene bucal a 100% dos hipertensos e diabéticos cadastrados.</a:t>
                      </a:r>
                      <a:endParaRPr lang="pt-BR" sz="20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4085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3131840" y="260648"/>
            <a:ext cx="2664296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DISCUSSÃO 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755576" y="1556792"/>
            <a:ext cx="7416824" cy="1175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Qual o significado dos resultados para o serviço</a:t>
            </a:r>
            <a:endParaRPr lang="pt-BR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428728" y="2500306"/>
            <a:ext cx="550072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-A  equipe ficou muito mais confiante e fortalecida. </a:t>
            </a:r>
          </a:p>
          <a:p>
            <a:r>
              <a:rPr lang="pt-BR" dirty="0" smtClean="0"/>
              <a:t>-Conseguimos conhecer verdadeiramente o numero de hipertensos e diabéticos que tínhamos em nossa área de abrangência.</a:t>
            </a:r>
          </a:p>
          <a:p>
            <a:r>
              <a:rPr lang="pt-BR" dirty="0" smtClean="0"/>
              <a:t>-Conseguimos ter dados concretos do número de usuários que tem alguma complicação da sua patologia crônica.</a:t>
            </a:r>
          </a:p>
          <a:p>
            <a:pPr>
              <a:buFontTx/>
              <a:buChar char="-"/>
            </a:pPr>
            <a:r>
              <a:rPr lang="pt-BR" dirty="0" smtClean="0"/>
              <a:t>Conseguimos um alto nível de organização nas tarefas programadas. </a:t>
            </a:r>
          </a:p>
          <a:p>
            <a:pPr>
              <a:buFontTx/>
              <a:buChar char="-"/>
            </a:pPr>
            <a:r>
              <a:rPr lang="pt-BR" dirty="0" smtClean="0"/>
              <a:t>Conseguimos mostrar que juntos podemos traçar novas metas e ações nas outras ações programáticas típicas da APS e conseguir melhor atenção a nossa população.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36554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Discussão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500" dirty="0" smtClean="0"/>
              <a:t>Qual o significado dos resultados para comunidade.</a:t>
            </a:r>
            <a:endParaRPr lang="pt-BR" sz="25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2071670" y="2571744"/>
            <a:ext cx="521497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Esta intervenção foi muito importante para a comunidade. </a:t>
            </a:r>
          </a:p>
          <a:p>
            <a:r>
              <a:rPr lang="pt-BR" dirty="0" smtClean="0"/>
              <a:t>-Durante toda a intervenção, o maior beneficiário das mudanças que ocorreram foi a comunidade.</a:t>
            </a:r>
          </a:p>
          <a:p>
            <a:r>
              <a:rPr lang="pt-BR" dirty="0" smtClean="0"/>
              <a:t>-Conseguimos a melhoria na qualidade do atendimento desde a marcação da consulta;</a:t>
            </a:r>
          </a:p>
          <a:p>
            <a:r>
              <a:rPr lang="pt-BR" dirty="0" smtClean="0"/>
              <a:t>- Conseguimos levar o atendimento itinerante em  algumas das comunidades para promovermos uma maior assistência dos usuários de maior idade junto com seus familiares.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38597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Discussão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b="1" dirty="0" smtClean="0"/>
              <a:t>O que precisa mudar para viabilizar a continuidade da intervenção após o termino da </a:t>
            </a:r>
            <a:r>
              <a:rPr lang="pt-BR" b="1" dirty="0" err="1" smtClean="0"/>
              <a:t>intervençao</a:t>
            </a:r>
            <a:r>
              <a:rPr lang="pt-BR" b="1" dirty="0" smtClean="0"/>
              <a:t>?</a:t>
            </a:r>
          </a:p>
          <a:p>
            <a:endParaRPr lang="pt-BR" b="1" dirty="0" smtClean="0"/>
          </a:p>
          <a:p>
            <a:r>
              <a:rPr lang="pt-BR" dirty="0" smtClean="0"/>
              <a:t>Em alguns casos precisamos melhorar o relacionamento de todos os integrantes de nossa equipe com as lideranças comunitárias. Fato que foi muito complexo visto que temos comunidades que desconhecem seus lideres comunitários.</a:t>
            </a:r>
          </a:p>
          <a:p>
            <a:r>
              <a:rPr lang="pt-BR" dirty="0" smtClean="0"/>
              <a:t> Acreditamos que precisamos melhor identificá-los para envolve-los nas atividades programadas pela equipe.</a:t>
            </a:r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386746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500" b="1" dirty="0" smtClean="0"/>
              <a:t>A intervenção está incorporada à rotina do serviço ?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O serviço conseguiu absorver na rotina, todas as mudanças propostas durante a intervenção. </a:t>
            </a:r>
          </a:p>
          <a:p>
            <a:pPr>
              <a:buNone/>
            </a:pPr>
            <a:r>
              <a:rPr lang="pt-BR" dirty="0" smtClean="0"/>
              <a:t>Decidimos expandir as ações para outras ações programáticas típicas da APS como, por exemplo, a puericultura e o pré-natal, que terão uma atenção maior após essas mudanças vistas com a intervenção. As consultas serão agendadas com um espaço de tempo adequado. Será inserido a </a:t>
            </a:r>
            <a:r>
              <a:rPr lang="pt-BR" dirty="0" err="1" smtClean="0"/>
              <a:t>ideia</a:t>
            </a:r>
            <a:r>
              <a:rPr lang="pt-BR" dirty="0" smtClean="0"/>
              <a:t> dos grupos e o constante auxílio do NASF.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b="1" dirty="0" smtClean="0"/>
              <a:t>Próximas ações ...</a:t>
            </a:r>
          </a:p>
          <a:p>
            <a:endParaRPr lang="pt-BR" sz="2400" b="1" dirty="0" smtClean="0"/>
          </a:p>
          <a:p>
            <a:r>
              <a:rPr lang="pt-BR" sz="2400" dirty="0" smtClean="0"/>
              <a:t>Decidimos expandir as ações para outras ações programáticas típicas da APS como, por exemplo, a puericultura e o pré-natal, que terão uma atenção maior após essas mudanças vistas com a intervenção. As consultas serão agendadas com um espaço de tempo adequado. </a:t>
            </a:r>
          </a:p>
          <a:p>
            <a:r>
              <a:rPr lang="pt-BR" sz="2400" dirty="0" smtClean="0"/>
              <a:t>Será inserido a idéia dos grupos e o constante auxílio do NASF.</a:t>
            </a:r>
          </a:p>
          <a:p>
            <a:endParaRPr lang="pt-BR" sz="2400" b="1" dirty="0" smtClean="0"/>
          </a:p>
          <a:p>
            <a:endParaRPr lang="pt-BR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8384" y="1988840"/>
            <a:ext cx="7620000" cy="419593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Dificuldades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Inserção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em uma nova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realidade.</a:t>
            </a:r>
          </a:p>
          <a:p>
            <a:pPr>
              <a:lnSpc>
                <a:spcPct val="150000"/>
              </a:lnSpc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Dificuldades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língua.</a:t>
            </a:r>
          </a:p>
          <a:p>
            <a:pPr>
              <a:lnSpc>
                <a:spcPct val="150000"/>
              </a:lnSpc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Facilitadores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Equipe profissional. </a:t>
            </a:r>
          </a:p>
          <a:p>
            <a:pPr>
              <a:lnSpc>
                <a:spcPct val="150000"/>
              </a:lnSpc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Realização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da minha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intervenção.</a:t>
            </a:r>
          </a:p>
          <a:p>
            <a:pPr>
              <a:lnSpc>
                <a:spcPct val="150000"/>
              </a:lnSpc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Engrandecimento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profissional pessoal.</a:t>
            </a:r>
          </a:p>
          <a:p>
            <a:endParaRPr lang="pt-BR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115616" y="657242"/>
            <a:ext cx="6912768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eflexão crítica sobre processo pessoal de aprendizagem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441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2708920"/>
            <a:ext cx="7393632" cy="3691880"/>
          </a:xfrm>
        </p:spPr>
        <p:txBody>
          <a:bodyPr/>
          <a:lstStyle/>
          <a:p>
            <a:r>
              <a:rPr lang="pt-BR" dirty="0"/>
              <a:t>No inicio do curso a maior expectativa era conseguir vencer a barreira idiomática e </a:t>
            </a:r>
            <a:r>
              <a:rPr lang="pt-BR" dirty="0" smtClean="0"/>
              <a:t>cultural. </a:t>
            </a:r>
          </a:p>
          <a:p>
            <a:r>
              <a:rPr lang="pt-BR" dirty="0" smtClean="0"/>
              <a:t>Outra </a:t>
            </a:r>
            <a:r>
              <a:rPr lang="pt-BR" dirty="0"/>
              <a:t>expectativa era unir todos os integrantes da equipe para conseguir nosso projeto </a:t>
            </a:r>
            <a:r>
              <a:rPr lang="pt-BR" dirty="0" smtClean="0"/>
              <a:t>.</a:t>
            </a:r>
          </a:p>
          <a:p>
            <a:r>
              <a:rPr lang="pt-BR" dirty="0" smtClean="0"/>
              <a:t>Planejar </a:t>
            </a:r>
            <a:r>
              <a:rPr lang="pt-BR" dirty="0"/>
              <a:t>as atividades segundo o cronograma, assim como receber o apoio da secretaria de </a:t>
            </a:r>
            <a:r>
              <a:rPr lang="pt-BR" dirty="0" smtClean="0"/>
              <a:t>saúde. 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36853178"/>
              </p:ext>
            </p:extLst>
          </p:nvPr>
        </p:nvGraphicFramePr>
        <p:xfrm>
          <a:off x="801666" y="789140"/>
          <a:ext cx="6506638" cy="1341120"/>
        </p:xfrm>
        <a:graphic>
          <a:graphicData uri="http://schemas.openxmlformats.org/drawingml/2006/table">
            <a:tbl>
              <a:tblPr/>
              <a:tblGrid>
                <a:gridCol w="6506638"/>
              </a:tblGrid>
              <a:tr h="0">
                <a:tc>
                  <a:txBody>
                    <a:bodyPr/>
                    <a:lstStyle/>
                    <a:p>
                      <a:r>
                        <a:rPr lang="pt-BR" sz="3200" dirty="0" smtClean="0">
                          <a:solidFill>
                            <a:schemeClr val="tx2"/>
                          </a:solidFill>
                        </a:rPr>
                        <a:t>Reflexão crítica sobre processo pessoal de aprendizagem</a:t>
                      </a:r>
                    </a:p>
                    <a:p>
                      <a:endParaRPr lang="pt-B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9750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584" y="2852936"/>
            <a:ext cx="7321624" cy="3835896"/>
          </a:xfrm>
        </p:spPr>
        <p:txBody>
          <a:bodyPr/>
          <a:lstStyle/>
          <a:p>
            <a:r>
              <a:rPr lang="pt-BR" dirty="0"/>
              <a:t> A maior experiência foi demonstrar que a qualidade da atenção que se oferece à população depende muito do acolhimento ao usuário e do planejamento das ações. </a:t>
            </a:r>
            <a:endParaRPr lang="pt-BR" dirty="0" smtClean="0"/>
          </a:p>
          <a:p>
            <a:r>
              <a:rPr lang="pt-BR" dirty="0" smtClean="0"/>
              <a:t>Eu </a:t>
            </a:r>
            <a:r>
              <a:rPr lang="pt-BR" dirty="0"/>
              <a:t>acho que se não fosse pelas exigências do curso para a melhoria cotidiana de nosso desempenho, </a:t>
            </a:r>
            <a:r>
              <a:rPr lang="pt-BR" dirty="0" smtClean="0"/>
              <a:t>talvez </a:t>
            </a:r>
            <a:r>
              <a:rPr lang="pt-BR" dirty="0"/>
              <a:t>sentido não </a:t>
            </a:r>
            <a:r>
              <a:rPr lang="pt-BR" dirty="0" smtClean="0"/>
              <a:t>tivéssemos </a:t>
            </a:r>
            <a:r>
              <a:rPr lang="pt-BR" dirty="0"/>
              <a:t>os resultados obtidos ate hoje</a:t>
            </a:r>
            <a:r>
              <a:rPr lang="pt-BR" dirty="0" smtClean="0"/>
              <a:t>.</a:t>
            </a:r>
          </a:p>
          <a:p>
            <a:r>
              <a:rPr lang="pt-BR" dirty="0"/>
              <a:t>C</a:t>
            </a:r>
            <a:r>
              <a:rPr lang="pt-BR" dirty="0" smtClean="0"/>
              <a:t>onseguimos </a:t>
            </a:r>
            <a:r>
              <a:rPr lang="pt-BR" dirty="0"/>
              <a:t>interagir melhor com nossa comunidade e conhecer os principais fatores de riscos que atuam negativamente sobre os usuários que pertencem à área de abrangência da equipe.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57444337"/>
              </p:ext>
            </p:extLst>
          </p:nvPr>
        </p:nvGraphicFramePr>
        <p:xfrm>
          <a:off x="926926" y="1077238"/>
          <a:ext cx="6926893" cy="1493520"/>
        </p:xfrm>
        <a:graphic>
          <a:graphicData uri="http://schemas.openxmlformats.org/drawingml/2006/table">
            <a:tbl>
              <a:tblPr/>
              <a:tblGrid>
                <a:gridCol w="6926893"/>
              </a:tblGrid>
              <a:tr h="363255">
                <a:tc>
                  <a:txBody>
                    <a:bodyPr/>
                    <a:lstStyle/>
                    <a:p>
                      <a:r>
                        <a:rPr lang="pt-BR" sz="3200" dirty="0" smtClean="0">
                          <a:solidFill>
                            <a:schemeClr val="tx2"/>
                          </a:solidFill>
                        </a:rPr>
                        <a:t>Reflexão crítica sobre processo pessoal de aprendizagem</a:t>
                      </a:r>
                    </a:p>
                    <a:p>
                      <a:endParaRPr lang="pt-BR" sz="28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3533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0364" y="1124744"/>
            <a:ext cx="7787208" cy="4800600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pt-BR" sz="2000" b="1" u="sng" dirty="0" smtClean="0">
                <a:latin typeface="Arial" pitchFamily="34" charset="0"/>
                <a:cs typeface="Arial" pitchFamily="34" charset="0"/>
              </a:rPr>
              <a:t>Caracterização da UBS</a:t>
            </a:r>
          </a:p>
          <a:p>
            <a:pPr algn="just">
              <a:lnSpc>
                <a:spcPct val="150000"/>
              </a:lnSpc>
            </a:pPr>
            <a:endParaRPr lang="pt-BR" sz="2000" b="1" u="sng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A UBS tem uma população cadastrada de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2.740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pessoas. </a:t>
            </a: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Delas  1280 são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mulheres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representando 52 % e 1.190 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homens, representando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48 %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do total de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habitantes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.</a:t>
            </a: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A Estrutura da UBS tem Recepção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bem ampla,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uma sala de reunião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com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20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cadeiras, 1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consultório de enfermagem, 1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sala para imunização, 1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sala para procedimentos de enfermagem, 1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consultório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odontológico,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1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consultório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médico ,1 sala  para consulta da nutricionista, 1 sala para realizar citologia e uma Farmácia. </a:t>
            </a:r>
            <a:endParaRPr lang="pt-BR" sz="2000" dirty="0">
              <a:latin typeface="Arial" pitchFamily="34" charset="0"/>
              <a:cs typeface="Arial" pitchFamily="34" charset="0"/>
            </a:endParaRPr>
          </a:p>
          <a:p>
            <a:endParaRPr lang="pt-BR" dirty="0" smtClean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2987824" y="14988"/>
            <a:ext cx="2592288" cy="9269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INTRODUÇÃO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383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3429000"/>
            <a:ext cx="7393632" cy="2971800"/>
          </a:xfrm>
        </p:spPr>
        <p:txBody>
          <a:bodyPr>
            <a:normAutofit fontScale="92500"/>
          </a:bodyPr>
          <a:lstStyle/>
          <a:p>
            <a:r>
              <a:rPr lang="pt-BR" dirty="0"/>
              <a:t>O curso de especialização foi uma nova experiência desde o ponto de vista Profissional </a:t>
            </a:r>
            <a:r>
              <a:rPr lang="pt-BR" dirty="0" smtClean="0"/>
              <a:t>.</a:t>
            </a:r>
          </a:p>
          <a:p>
            <a:r>
              <a:rPr lang="pt-BR" dirty="0"/>
              <a:t>C</a:t>
            </a:r>
            <a:r>
              <a:rPr lang="pt-BR" dirty="0" smtClean="0"/>
              <a:t>onhecer </a:t>
            </a:r>
            <a:r>
              <a:rPr lang="pt-BR" dirty="0"/>
              <a:t>outra metodologia para a realização do projeto de </a:t>
            </a:r>
            <a:r>
              <a:rPr lang="pt-BR" dirty="0" smtClean="0"/>
              <a:t>intervenção.</a:t>
            </a:r>
          </a:p>
          <a:p>
            <a:r>
              <a:rPr lang="pt-BR" dirty="0" smtClean="0"/>
              <a:t> </a:t>
            </a:r>
            <a:r>
              <a:rPr lang="pt-BR" dirty="0"/>
              <a:t>R</a:t>
            </a:r>
            <a:r>
              <a:rPr lang="pt-BR" dirty="0" smtClean="0"/>
              <a:t>evisar </a:t>
            </a:r>
            <a:r>
              <a:rPr lang="pt-BR" dirty="0"/>
              <a:t>os protocolos de atenção básica brasileira tanto de Hipertensão Arterial quanto de </a:t>
            </a:r>
            <a:r>
              <a:rPr lang="pt-BR" dirty="0" smtClean="0"/>
              <a:t>Diabetes.</a:t>
            </a:r>
          </a:p>
          <a:p>
            <a:r>
              <a:rPr lang="pt-BR" dirty="0" smtClean="0"/>
              <a:t>Transmitir </a:t>
            </a:r>
            <a:r>
              <a:rPr lang="pt-BR" dirty="0"/>
              <a:t>meus conhecimentos e experiências aos colegas da equipe assim como me enriquecer com as suas experiências </a:t>
            </a:r>
            <a:r>
              <a:rPr lang="pt-BR" dirty="0" smtClean="0"/>
              <a:t>.</a:t>
            </a:r>
            <a:endParaRPr lang="pt-BR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7591247"/>
              </p:ext>
            </p:extLst>
          </p:nvPr>
        </p:nvGraphicFramePr>
        <p:xfrm>
          <a:off x="1043608" y="692696"/>
          <a:ext cx="6264696" cy="1341120"/>
        </p:xfrm>
        <a:graphic>
          <a:graphicData uri="http://schemas.openxmlformats.org/drawingml/2006/table">
            <a:tbl>
              <a:tblPr/>
              <a:tblGrid>
                <a:gridCol w="6264696"/>
              </a:tblGrid>
              <a:tr h="0">
                <a:tc>
                  <a:txBody>
                    <a:bodyPr/>
                    <a:lstStyle/>
                    <a:p>
                      <a:r>
                        <a:rPr lang="pt-BR" sz="3200" dirty="0" smtClean="0">
                          <a:solidFill>
                            <a:schemeClr val="tx2"/>
                          </a:solidFill>
                        </a:rPr>
                        <a:t>Reflexão crítica sobre processo pessoal de aprendizagem</a:t>
                      </a:r>
                    </a:p>
                    <a:p>
                      <a:endParaRPr lang="pt-B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2469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2132856"/>
            <a:ext cx="7465640" cy="4267944"/>
          </a:xfrm>
        </p:spPr>
        <p:txBody>
          <a:bodyPr/>
          <a:lstStyle/>
          <a:p>
            <a:pPr marL="114300" indent="0">
              <a:buNone/>
            </a:pPr>
            <a:r>
              <a:rPr lang="pt-BR" dirty="0" smtClean="0"/>
              <a:t> </a:t>
            </a:r>
            <a:r>
              <a:rPr lang="pt-BR" dirty="0"/>
              <a:t>D</a:t>
            </a:r>
            <a:r>
              <a:rPr lang="pt-BR" dirty="0" smtClean="0"/>
              <a:t>escobrimos </a:t>
            </a:r>
            <a:r>
              <a:rPr lang="pt-BR" dirty="0"/>
              <a:t>em primeiro lugar á capacidade e responsabilidade que tem todos os integrantes da equipe para brindar uma melhor atenção á população. </a:t>
            </a:r>
            <a:endParaRPr lang="pt-BR" dirty="0" smtClean="0"/>
          </a:p>
          <a:p>
            <a:pPr marL="114300" indent="0">
              <a:buNone/>
            </a:pPr>
            <a:r>
              <a:rPr lang="pt-BR" dirty="0" smtClean="0"/>
              <a:t>Temos </a:t>
            </a:r>
            <a:r>
              <a:rPr lang="pt-BR" dirty="0"/>
              <a:t>como objetivo principal cadastrar e acompanhar 100 % dos hipertensos e diabéticos da área de abrangência, nos próximos </a:t>
            </a:r>
            <a:r>
              <a:rPr lang="pt-BR" dirty="0" smtClean="0"/>
              <a:t>meses.</a:t>
            </a:r>
          </a:p>
          <a:p>
            <a:pPr marL="114300" indent="0">
              <a:buNone/>
            </a:pPr>
            <a:r>
              <a:rPr lang="pt-BR" dirty="0"/>
              <a:t>C</a:t>
            </a:r>
            <a:r>
              <a:rPr lang="pt-BR" dirty="0" smtClean="0"/>
              <a:t>onseguimos </a:t>
            </a:r>
            <a:r>
              <a:rPr lang="pt-BR" dirty="0"/>
              <a:t>ter domínio dos protocolos de atuação de ambas as doenças que são muito comuns na nossa </a:t>
            </a:r>
            <a:r>
              <a:rPr lang="pt-BR" dirty="0" smtClean="0"/>
              <a:t>comunidade</a:t>
            </a:r>
            <a:endParaRPr lang="pt-BR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00444360"/>
              </p:ext>
            </p:extLst>
          </p:nvPr>
        </p:nvGraphicFramePr>
        <p:xfrm>
          <a:off x="899592" y="260648"/>
          <a:ext cx="6480720" cy="1341120"/>
        </p:xfrm>
        <a:graphic>
          <a:graphicData uri="http://schemas.openxmlformats.org/drawingml/2006/table">
            <a:tbl>
              <a:tblPr/>
              <a:tblGrid>
                <a:gridCol w="6480720"/>
              </a:tblGrid>
              <a:tr h="463463">
                <a:tc>
                  <a:txBody>
                    <a:bodyPr/>
                    <a:lstStyle/>
                    <a:p>
                      <a:r>
                        <a:rPr lang="pt-BR" sz="3200" dirty="0" smtClean="0">
                          <a:solidFill>
                            <a:schemeClr val="tx2"/>
                          </a:solidFill>
                        </a:rPr>
                        <a:t>Reflexão crítica sobre processo pessoal de aprendizagem</a:t>
                      </a:r>
                    </a:p>
                    <a:p>
                      <a:endParaRPr lang="pt-B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2030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b="1" dirty="0"/>
              <a:t> </a:t>
            </a:r>
            <a:endParaRPr lang="pt-BR" dirty="0"/>
          </a:p>
          <a:p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BRASIL. Ministério da Saúde. Estratégias para o cuidado da pessoa com doença crônica: hipertensão arterial sistêmica. Brasília: Ministério da Saúde, 2013. (Cadernos de Atenção Básica, n. 37</a:t>
            </a:r>
            <a:r>
              <a:rPr lang="pt-BR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indent="0">
              <a:buNone/>
            </a:pPr>
            <a:endParaRPr lang="pt-BR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BRASIL. Ministério da Saúde. Estratégias para o cuidado da pessoa com doença crônica: diabetes mellitus. Brasília: Ministério da Saúde, 2013. (Cadernos de Atenção Básica, n. 36).</a:t>
            </a:r>
          </a:p>
          <a:p>
            <a:pPr marL="0" indent="0">
              <a:buNone/>
            </a:pPr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IBGE. Instituto Brasileiro de Geografia e Estatística. Disponível em: http://www.ibge.gov.br/home/.</a:t>
            </a:r>
          </a:p>
          <a:p>
            <a:pPr marL="0" indent="0">
              <a:buNone/>
            </a:pPr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HENRIQUE, N. N. et al. Hipertensão arterial e diabetes mellitus: um estudo sobre os </a:t>
            </a:r>
          </a:p>
          <a:p>
            <a:pPr marL="114300" indent="0">
              <a:buNone/>
            </a:pPr>
            <a:r>
              <a:rPr lang="pt-BR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     programas </a:t>
            </a:r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de atenção básica. </a:t>
            </a:r>
            <a:r>
              <a:rPr lang="pt-BR" sz="2900" b="1" dirty="0">
                <a:latin typeface="Arial" panose="020B0604020202020204" pitchFamily="34" charset="0"/>
                <a:cs typeface="Arial" panose="020B0604020202020204" pitchFamily="34" charset="0"/>
              </a:rPr>
              <a:t>Revista de enfermagem</a:t>
            </a:r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, v.16, n.2, 2008.</a:t>
            </a:r>
          </a:p>
          <a:p>
            <a:pPr marL="0" indent="0">
              <a:buNone/>
            </a:pPr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  </a:t>
            </a:r>
          </a:p>
          <a:p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MOREIRA, T. M. M. et al. Caracterização dos pacientes acompanhados pelo Programa HIPERDIA em uma Unidade Básica de Saúde da Família em Fortaleza. </a:t>
            </a:r>
            <a:r>
              <a:rPr lang="pt-BR" sz="2900" b="1" dirty="0" err="1">
                <a:latin typeface="Arial" panose="020B0604020202020204" pitchFamily="34" charset="0"/>
                <a:cs typeface="Arial" panose="020B0604020202020204" pitchFamily="34" charset="0"/>
              </a:rPr>
              <a:t>Nursing</a:t>
            </a:r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, São Paulo, v.11, n.130, 2009</a:t>
            </a:r>
            <a:r>
              <a:rPr lang="pt-BR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indent="0">
              <a:buNone/>
            </a:pPr>
            <a:endParaRPr lang="pt-BR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SOCIEDADE BRASILEIRA DE HIPERTENSÃO. Diretrizes Brasileiras de Hipertensão </a:t>
            </a:r>
            <a:r>
              <a:rPr lang="pt-BR" sz="2900" dirty="0" err="1">
                <a:latin typeface="Arial" panose="020B0604020202020204" pitchFamily="34" charset="0"/>
                <a:cs typeface="Arial" panose="020B0604020202020204" pitchFamily="34" charset="0"/>
              </a:rPr>
              <a:t>VI.Revista</a:t>
            </a:r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 Hipertensão, v. 13, n. 1,  jan./mar. 2010.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131840" y="260648"/>
            <a:ext cx="2664296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REFERÊNCIAS 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801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pt-BR" sz="3200" dirty="0" smtClean="0"/>
              <a:t>                            </a:t>
            </a:r>
          </a:p>
          <a:p>
            <a:endParaRPr lang="pt-BR" sz="3200" dirty="0"/>
          </a:p>
          <a:p>
            <a:pPr marL="114300" indent="0">
              <a:buNone/>
            </a:pPr>
            <a:r>
              <a:rPr lang="pt-BR" sz="3200" dirty="0">
                <a:solidFill>
                  <a:schemeClr val="tx2"/>
                </a:solidFill>
              </a:rPr>
              <a:t> </a:t>
            </a:r>
            <a:r>
              <a:rPr lang="pt-BR" sz="3200" dirty="0" smtClean="0">
                <a:solidFill>
                  <a:schemeClr val="tx2"/>
                </a:solidFill>
              </a:rPr>
              <a:t>            MUITO     OBRIGADA !</a:t>
            </a:r>
            <a:endParaRPr lang="pt-BR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569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987824" y="14988"/>
            <a:ext cx="2592288" cy="926976"/>
          </a:xfrm>
        </p:spPr>
        <p:txBody>
          <a:bodyPr/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INTRODUÇÃO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 flipH="1">
            <a:off x="251520" y="857250"/>
            <a:ext cx="309064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6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EQUIPE</a:t>
            </a:r>
          </a:p>
          <a:p>
            <a:pPr>
              <a:lnSpc>
                <a:spcPct val="150000"/>
              </a:lnSpc>
            </a:pPr>
            <a:r>
              <a:rPr lang="pt-BR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Médica</a:t>
            </a:r>
            <a:r>
              <a:rPr lang="pt-BR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Yudelkis Osorio Tornes</a:t>
            </a:r>
          </a:p>
          <a:p>
            <a:pPr>
              <a:lnSpc>
                <a:spcPct val="150000"/>
              </a:lnSpc>
            </a:pPr>
            <a:r>
              <a:rPr lang="pt-BR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Enfermeira</a:t>
            </a:r>
            <a:r>
              <a:rPr lang="pt-BR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Daisy Joanne Coutinho</a:t>
            </a:r>
          </a:p>
          <a:p>
            <a:pPr>
              <a:lnSpc>
                <a:spcPct val="150000"/>
              </a:lnSpc>
            </a:pPr>
            <a:r>
              <a:rPr lang="pt-BR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Odontólogo</a:t>
            </a:r>
            <a:r>
              <a:rPr lang="pt-BR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Auriselma dos  Santos</a:t>
            </a:r>
          </a:p>
          <a:p>
            <a:pPr>
              <a:lnSpc>
                <a:spcPct val="150000"/>
              </a:lnSpc>
            </a:pPr>
            <a:r>
              <a:rPr lang="pt-BR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Tec.enf</a:t>
            </a:r>
            <a:r>
              <a:rPr lang="pt-BR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Geanni Cristina Mendes </a:t>
            </a:r>
          </a:p>
          <a:p>
            <a:pPr>
              <a:lnSpc>
                <a:spcPct val="150000"/>
              </a:lnSpc>
            </a:pPr>
            <a:r>
              <a:rPr lang="pt-BR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THD</a:t>
            </a:r>
            <a:r>
              <a:rPr lang="pt-BR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Raimunda Pereira.</a:t>
            </a:r>
          </a:p>
          <a:p>
            <a:pPr>
              <a:lnSpc>
                <a:spcPct val="150000"/>
              </a:lnSpc>
            </a:pPr>
            <a:r>
              <a:rPr lang="pt-BR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ACS</a:t>
            </a:r>
            <a:r>
              <a:rPr lang="pt-BR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Ana Costa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Cicero  Ferreira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1600" dirty="0" smtClean="0">
                <a:latin typeface="Arial" pitchFamily="34" charset="0"/>
                <a:cs typeface="Arial" pitchFamily="34" charset="0"/>
              </a:rPr>
              <a:t>Eline   Almeida.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1600" dirty="0" smtClean="0">
                <a:latin typeface="Arial" pitchFamily="34" charset="0"/>
                <a:cs typeface="Arial" pitchFamily="34" charset="0"/>
              </a:rPr>
              <a:t>Adilson Pereira  </a:t>
            </a:r>
          </a:p>
          <a:p>
            <a:pPr>
              <a:lnSpc>
                <a:spcPct val="150000"/>
              </a:lnSpc>
            </a:pPr>
            <a:r>
              <a:rPr lang="pt-BR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 </a:t>
            </a:r>
            <a:endParaRPr lang="pt-BR" sz="1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857250"/>
            <a:ext cx="3816424" cy="524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5441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987824" y="188640"/>
            <a:ext cx="2592288" cy="926976"/>
          </a:xfrm>
        </p:spPr>
        <p:txBody>
          <a:bodyPr/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INTRODUÇÃO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59532" y="1268760"/>
            <a:ext cx="795688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b="1" u="sng" dirty="0">
                <a:latin typeface="Arial" pitchFamily="34" charset="0"/>
                <a:cs typeface="Arial" pitchFamily="34" charset="0"/>
              </a:rPr>
              <a:t>Ação programática antes da </a:t>
            </a:r>
            <a:r>
              <a:rPr lang="pt-BR" sz="2000" b="1" u="sng" dirty="0" smtClean="0">
                <a:latin typeface="Arial" pitchFamily="34" charset="0"/>
                <a:cs typeface="Arial" pitchFamily="34" charset="0"/>
              </a:rPr>
              <a:t>Intervenção</a:t>
            </a:r>
          </a:p>
          <a:p>
            <a:pPr>
              <a:lnSpc>
                <a:spcPct val="150000"/>
              </a:lnSpc>
            </a:pPr>
            <a:endParaRPr lang="pt-BR" sz="2000" b="1" u="sng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- O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programa de atenção aos usuários com HAS e DM era realizado apenas pelo médico, enfermeira, técnico em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enfermagem.</a:t>
            </a: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- A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estratificação de risco cardiovascular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não era realizada.</a:t>
            </a: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Atualização dos registros e monitoramento não eram realizadas.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Não se cumpriam os protocolos específicos.</a:t>
            </a: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marL="11430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51041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59832" y="260648"/>
            <a:ext cx="2232248" cy="1143000"/>
          </a:xfrm>
        </p:spPr>
        <p:txBody>
          <a:bodyPr/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OBJETIVO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67544" y="2348880"/>
            <a:ext cx="7848872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b="1" u="sng" dirty="0">
                <a:latin typeface="Arial" pitchFamily="34" charset="0"/>
                <a:cs typeface="Arial" pitchFamily="34" charset="0"/>
              </a:rPr>
              <a:t>Objetivo </a:t>
            </a:r>
            <a:r>
              <a:rPr lang="pt-BR" sz="2000" b="1" u="sng" dirty="0" smtClean="0">
                <a:latin typeface="Arial" pitchFamily="34" charset="0"/>
                <a:cs typeface="Arial" pitchFamily="34" charset="0"/>
              </a:rPr>
              <a:t>geral</a:t>
            </a:r>
            <a:endParaRPr lang="pt-BR" sz="2000" u="sng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Melhorar a atenção aos adultos portadores de Hipertensão Arterial Sistêmica e Diabetes Mellitus na Unidade Básica de Saúde Maria Regina Sousa, Beneditinos/PI. </a:t>
            </a:r>
          </a:p>
        </p:txBody>
      </p:sp>
    </p:spTree>
    <p:extLst>
      <p:ext uri="{BB962C8B-B14F-4D97-AF65-F5344CB8AC3E}">
        <p14:creationId xmlns:p14="http://schemas.microsoft.com/office/powerpoint/2010/main" xmlns="" val="37418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3203848" y="188640"/>
            <a:ext cx="2232248" cy="1143000"/>
          </a:xfrm>
        </p:spPr>
        <p:txBody>
          <a:bodyPr/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OBJETIVO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23528" y="1340768"/>
            <a:ext cx="79208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b="1" u="sng" dirty="0">
                <a:latin typeface="Arial" pitchFamily="34" charset="0"/>
                <a:cs typeface="Arial" pitchFamily="34" charset="0"/>
              </a:rPr>
              <a:t>Objetivos específicos</a:t>
            </a:r>
            <a:r>
              <a:rPr lang="pt-BR" sz="2000" b="1" dirty="0">
                <a:latin typeface="Arial" pitchFamily="34" charset="0"/>
                <a:cs typeface="Arial" pitchFamily="34" charset="0"/>
              </a:rPr>
              <a:t> </a:t>
            </a: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1- Ampliar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a cobertura dos hipertensos e/ou diabéticos.</a:t>
            </a:r>
          </a:p>
          <a:p>
            <a:pPr>
              <a:lnSpc>
                <a:spcPct val="150000"/>
              </a:lnSpc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2-Melhorar a qualidade da atenção a hipertensos e/ou diabéticos.</a:t>
            </a:r>
          </a:p>
          <a:p>
            <a:pPr>
              <a:lnSpc>
                <a:spcPct val="150000"/>
              </a:lnSpc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3- Melhorar a adesão de hipertensos e/ou diabéticos ao programa</a:t>
            </a:r>
          </a:p>
          <a:p>
            <a:pPr>
              <a:lnSpc>
                <a:spcPct val="150000"/>
              </a:lnSpc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4- Melhorar o registro das informações</a:t>
            </a:r>
          </a:p>
          <a:p>
            <a:pPr>
              <a:lnSpc>
                <a:spcPct val="150000"/>
              </a:lnSpc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5 – Mapear hipertensos e diabéticos de risco para doença cardiovascular.</a:t>
            </a:r>
          </a:p>
          <a:p>
            <a:pPr>
              <a:lnSpc>
                <a:spcPct val="150000"/>
              </a:lnSpc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6-Promover a saúde de hipertensos e diabéticos</a:t>
            </a:r>
          </a:p>
        </p:txBody>
      </p:sp>
    </p:spTree>
    <p:extLst>
      <p:ext uri="{BB962C8B-B14F-4D97-AF65-F5344CB8AC3E}">
        <p14:creationId xmlns:p14="http://schemas.microsoft.com/office/powerpoint/2010/main" xmlns="" val="43107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47864" y="332656"/>
            <a:ext cx="2232248" cy="796950"/>
          </a:xfrm>
        </p:spPr>
        <p:txBody>
          <a:bodyPr/>
          <a:lstStyle/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METODOLOGIA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51520" y="1052736"/>
            <a:ext cx="796936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b="1" u="sng" dirty="0">
                <a:latin typeface="Arial" panose="020B0604020202020204" pitchFamily="34" charset="0"/>
                <a:cs typeface="Arial" pitchFamily="34" charset="0"/>
              </a:rPr>
              <a:t>O</a:t>
            </a:r>
            <a:r>
              <a:rPr lang="pt-BR" sz="2000" b="1" u="sng" dirty="0" smtClean="0">
                <a:latin typeface="Arial" panose="020B0604020202020204" pitchFamily="34" charset="0"/>
                <a:cs typeface="Arial" pitchFamily="34" charset="0"/>
              </a:rPr>
              <a:t>rganização </a:t>
            </a:r>
            <a:r>
              <a:rPr lang="pt-BR" sz="2000" b="1" u="sng" dirty="0">
                <a:latin typeface="Arial" panose="020B0604020202020204" pitchFamily="34" charset="0"/>
                <a:cs typeface="Arial" pitchFamily="34" charset="0"/>
              </a:rPr>
              <a:t>e gestão do serviço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: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ofertado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acompanhamento aos usuários HAS e/ou DM residentes na área de atuação da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equipe, reorganização dos serviços em equipe, articulação com gestão e comunidade sobre os serviços,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solicitação de exames e diagnóstico de HAS e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DM, entre outras atividades.</a:t>
            </a:r>
          </a:p>
          <a:p>
            <a:pPr algn="just">
              <a:lnSpc>
                <a:spcPct val="150000"/>
              </a:lnSpc>
            </a:pP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b="1" u="sng" dirty="0">
                <a:latin typeface="Arial" pitchFamily="34" charset="0"/>
                <a:cs typeface="Arial" pitchFamily="34" charset="0"/>
              </a:rPr>
              <a:t>Q</a:t>
            </a:r>
            <a:r>
              <a:rPr lang="pt-BR" sz="2000" b="1" u="sng" dirty="0" smtClean="0">
                <a:latin typeface="Arial" pitchFamily="34" charset="0"/>
                <a:cs typeface="Arial" pitchFamily="34" charset="0"/>
              </a:rPr>
              <a:t>ualificação </a:t>
            </a:r>
            <a:r>
              <a:rPr lang="pt-BR" sz="2000" b="1" u="sng" dirty="0">
                <a:latin typeface="Arial" pitchFamily="34" charset="0"/>
                <a:cs typeface="Arial" pitchFamily="34" charset="0"/>
              </a:rPr>
              <a:t>da prática clínica</a:t>
            </a:r>
            <a:r>
              <a:rPr lang="pt-BR" sz="2000" b="1" dirty="0">
                <a:latin typeface="Arial" pitchFamily="34" charset="0"/>
                <a:cs typeface="Arial" pitchFamily="34" charset="0"/>
              </a:rPr>
              <a:t>: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qualificação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e reciclagem dos profissionais para o atendimento aos usuários HAS e DM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sensibilização de outros profissionais da unidade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básica,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educação permanente para a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equipe,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qualificação da prática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clínica, entre outras atividades.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289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ência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ê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>
    <a:spDef>
      <a:spPr/>
      <a:bodyPr wrap="square">
        <a:spAutoFit/>
      </a:bodyPr>
      <a:lstStyle>
        <a:defPPr>
          <a:defRPr sz="1540" dirty="0"/>
        </a:defPPr>
      </a:lstStyle>
    </a:sp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866</TotalTime>
  <Words>2224</Words>
  <Application>Microsoft Office PowerPoint</Application>
  <PresentationFormat>Apresentação na tela (4:3)</PresentationFormat>
  <Paragraphs>238</Paragraphs>
  <Slides>43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43</vt:i4>
      </vt:variant>
    </vt:vector>
  </HeadingPairs>
  <TitlesOfParts>
    <vt:vector size="44" baseType="lpstr">
      <vt:lpstr>Adjacência</vt:lpstr>
      <vt:lpstr>UNIVERSIDADE ABERTA DO SUS UNIVERSIDADE FEDERAL DE PELOTAS Especialização em Saúde da Família Modalidade a Distância Turma 7</vt:lpstr>
      <vt:lpstr>INTRODUÇÃO</vt:lpstr>
      <vt:lpstr>INTRODUÇÃO</vt:lpstr>
      <vt:lpstr>Slide 4</vt:lpstr>
      <vt:lpstr>INTRODUÇÃO</vt:lpstr>
      <vt:lpstr>INTRODUÇÃO</vt:lpstr>
      <vt:lpstr>OBJETIVO</vt:lpstr>
      <vt:lpstr>OBJETIVO</vt:lpstr>
      <vt:lpstr>METODOLOGIA</vt:lpstr>
      <vt:lpstr>METODOLOGIA</vt:lpstr>
      <vt:lpstr>LOGÍSTICA</vt:lpstr>
      <vt:lpstr>Objetivos, Metas e resultados</vt:lpstr>
      <vt:lpstr>Slide 13</vt:lpstr>
      <vt:lpstr>Slide 14</vt:lpstr>
      <vt:lpstr>Slide 15</vt:lpstr>
      <vt:lpstr>RESULTADOS</vt:lpstr>
      <vt:lpstr>Meta 5. Garantir  a 100 % dos hipertensos a realização de exames complementares em dia de acordo com o protocolo.</vt:lpstr>
      <vt:lpstr>Meta 6. Garantir  a 100 % dos  diabéticos  a realização de exames complementares em dia de acordo com o protocolo</vt:lpstr>
      <vt:lpstr>Meta 6. Garantir  a 100 % dos  diabéticos  a realização de exames complementares em dia de acordo com o protocolo</vt:lpstr>
      <vt:lpstr> </vt:lpstr>
      <vt:lpstr>Meta 8 Priorizar a prescrição de medicamentos da farmácia popular para 100% dos diabéticos cadastrados na unidade de saúde.   </vt:lpstr>
      <vt:lpstr>Slide 22</vt:lpstr>
      <vt:lpstr>Slide 23</vt:lpstr>
      <vt:lpstr>Meta 11.Buscar 100% dos hipertensos faltosos  ás consultas na unidade de saúde conforme a periodicidade recomendada.  Meta 12. buscar 100% dos diabéticos faltosos ás consultas na unidade de saúde  conforme a periodicidade recomendada .</vt:lpstr>
      <vt:lpstr>Slide 25</vt:lpstr>
      <vt:lpstr>Slide 26</vt:lpstr>
      <vt:lpstr>Slide 27</vt:lpstr>
      <vt:lpstr>   Meta 15. Realizar estratificação do risco cardiovascular em 100% dos hipertensos cadastrados na unidade de saúde.  Meta 16. Realizar estratificação do risco cardiovascular em 100% dos diabéticos cadastrados na unidade de saúde.      </vt:lpstr>
      <vt:lpstr>Objetivos ,Metas e resultados .</vt:lpstr>
      <vt:lpstr>Slide 30</vt:lpstr>
      <vt:lpstr>Slide 31</vt:lpstr>
      <vt:lpstr>Slide 32</vt:lpstr>
      <vt:lpstr>Discussão </vt:lpstr>
      <vt:lpstr>Discussão 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UNIVERSIDADE ABERTA DO SUS UNIVERSIDADE FEDERAL DE PELOTAS Especialização em Saúde da Família Modalidade a Distância Turma 5</dc:title>
  <dc:creator>Lennon</dc:creator>
  <cp:lastModifiedBy>Leonardo Pozza</cp:lastModifiedBy>
  <cp:revision>101</cp:revision>
  <dcterms:created xsi:type="dcterms:W3CDTF">2015-06-09T14:00:44Z</dcterms:created>
  <dcterms:modified xsi:type="dcterms:W3CDTF">2015-09-18T21:42:54Z</dcterms:modified>
</cp:coreProperties>
</file>