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6"/>
  </p:notesMasterIdLst>
  <p:sldIdLst>
    <p:sldId id="257" r:id="rId2"/>
    <p:sldId id="259" r:id="rId3"/>
    <p:sldId id="320" r:id="rId4"/>
    <p:sldId id="261" r:id="rId5"/>
    <p:sldId id="326" r:id="rId6"/>
    <p:sldId id="263" r:id="rId7"/>
    <p:sldId id="266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321" r:id="rId19"/>
    <p:sldId id="319" r:id="rId20"/>
    <p:sldId id="291" r:id="rId21"/>
    <p:sldId id="328" r:id="rId22"/>
    <p:sldId id="322" r:id="rId23"/>
    <p:sldId id="290" r:id="rId24"/>
    <p:sldId id="323" r:id="rId25"/>
    <p:sldId id="293" r:id="rId26"/>
    <p:sldId id="295" r:id="rId27"/>
    <p:sldId id="307" r:id="rId28"/>
    <p:sldId id="308" r:id="rId29"/>
    <p:sldId id="309" r:id="rId30"/>
    <p:sldId id="318" r:id="rId31"/>
    <p:sldId id="324" r:id="rId32"/>
    <p:sldId id="313" r:id="rId33"/>
    <p:sldId id="325" r:id="rId34"/>
    <p:sldId id="316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986" autoAdjust="0"/>
  </p:normalViewPr>
  <p:slideViewPr>
    <p:cSldViewPr>
      <p:cViewPr varScale="1">
        <p:scale>
          <a:sx n="53" d="100"/>
          <a:sy n="53" d="100"/>
        </p:scale>
        <p:origin x="178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5B999-E71C-4BC8-A5C1-FAF5285C9D11}" type="datetimeFigureOut">
              <a:rPr lang="pt-BR" smtClean="0"/>
              <a:pPr/>
              <a:t>04/11/2015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D59CC-1EAF-4576-A39E-37585728BB6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426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D59CC-1EAF-4576-A39E-37585728BB64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085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8FD7E-9F3A-404C-B986-14B159581F6D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48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D59CC-1EAF-4576-A39E-37585728BB64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578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D59CC-1EAF-4576-A39E-37585728BB64}" type="slidenum">
              <a:rPr lang="pt-BR" smtClean="0"/>
              <a:pPr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5585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D59CC-1EAF-4576-A39E-37585728BB64}" type="slidenum">
              <a:rPr lang="pt-BR" smtClean="0"/>
              <a:pPr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569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AA790E-1EE7-4C73-830B-A1552ED782CD}" type="datetimeFigureOut">
              <a:rPr lang="pt-BR" smtClean="0"/>
              <a:pPr/>
              <a:t>04/11/2015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A314AD-DC75-48D7-8EEA-A91D6F9D4A3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A790E-1EE7-4C73-830B-A1552ED782CD}" type="datetimeFigureOut">
              <a:rPr lang="pt-BR" smtClean="0"/>
              <a:pPr/>
              <a:t>04/11/2015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314AD-DC75-48D7-8EEA-A91D6F9D4A3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A790E-1EE7-4C73-830B-A1552ED782CD}" type="datetimeFigureOut">
              <a:rPr lang="pt-BR" smtClean="0"/>
              <a:pPr/>
              <a:t>04/11/2015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314AD-DC75-48D7-8EEA-A91D6F9D4A3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A790E-1EE7-4C73-830B-A1552ED782CD}" type="datetimeFigureOut">
              <a:rPr lang="pt-BR" smtClean="0"/>
              <a:pPr/>
              <a:t>04/11/2015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314AD-DC75-48D7-8EEA-A91D6F9D4A3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A790E-1EE7-4C73-830B-A1552ED782CD}" type="datetimeFigureOut">
              <a:rPr lang="pt-BR" smtClean="0"/>
              <a:pPr/>
              <a:t>04/11/2015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314AD-DC75-48D7-8EEA-A91D6F9D4A3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A790E-1EE7-4C73-830B-A1552ED782CD}" type="datetimeFigureOut">
              <a:rPr lang="pt-BR" smtClean="0"/>
              <a:pPr/>
              <a:t>04/11/2015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314AD-DC75-48D7-8EEA-A91D6F9D4A3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A790E-1EE7-4C73-830B-A1552ED782CD}" type="datetimeFigureOut">
              <a:rPr lang="pt-BR" smtClean="0"/>
              <a:pPr/>
              <a:t>04/11/2015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314AD-DC75-48D7-8EEA-A91D6F9D4A3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A790E-1EE7-4C73-830B-A1552ED782CD}" type="datetimeFigureOut">
              <a:rPr lang="pt-BR" smtClean="0"/>
              <a:pPr/>
              <a:t>04/11/2015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314AD-DC75-48D7-8EEA-A91D6F9D4A3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A790E-1EE7-4C73-830B-A1552ED782CD}" type="datetimeFigureOut">
              <a:rPr lang="pt-BR" smtClean="0"/>
              <a:pPr/>
              <a:t>04/11/2015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314AD-DC75-48D7-8EEA-A91D6F9D4A3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BAA790E-1EE7-4C73-830B-A1552ED782CD}" type="datetimeFigureOut">
              <a:rPr lang="pt-BR" smtClean="0"/>
              <a:pPr/>
              <a:t>04/11/2015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314AD-DC75-48D7-8EEA-A91D6F9D4A3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AA790E-1EE7-4C73-830B-A1552ED782CD}" type="datetimeFigureOut">
              <a:rPr lang="pt-BR" smtClean="0"/>
              <a:pPr/>
              <a:t>04/11/2015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A314AD-DC75-48D7-8EEA-A91D6F9D4A3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BAA790E-1EE7-4C73-830B-A1552ED782CD}" type="datetimeFigureOut">
              <a:rPr lang="pt-BR" smtClean="0"/>
              <a:pPr/>
              <a:t>04/11/2015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A314AD-DC75-48D7-8EEA-A91D6F9D4A3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2976" y="500042"/>
            <a:ext cx="6286544" cy="1785950"/>
          </a:xfrm>
        </p:spPr>
        <p:txBody>
          <a:bodyPr>
            <a:noAutofit/>
          </a:bodyPr>
          <a:lstStyle/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latin typeface="Arial" pitchFamily="34" charset="0"/>
                <a:cs typeface="Arial" pitchFamily="34" charset="0"/>
              </a:rPr>
              <a:t>UNIVERSIDADE ABERTA DO SUS</a:t>
            </a:r>
            <a:br>
              <a:rPr lang="pt-BR" sz="1800" dirty="0" smtClean="0"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latin typeface="Arial" pitchFamily="34" charset="0"/>
                <a:cs typeface="Arial" pitchFamily="34" charset="0"/>
              </a:rPr>
              <a:t>UNIVERSIDADE FEDERAL DE PELOTAS</a:t>
            </a:r>
            <a:br>
              <a:rPr lang="pt-BR" sz="1800" dirty="0" smtClean="0"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latin typeface="Arial" pitchFamily="34" charset="0"/>
                <a:cs typeface="Arial" pitchFamily="34" charset="0"/>
              </a:rPr>
              <a:t>DEPARTAMENTO DE MEDICINA SOCIAL</a:t>
            </a:r>
            <a:br>
              <a:rPr lang="pt-BR" sz="1800" dirty="0" smtClean="0"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latin typeface="Arial" pitchFamily="34" charset="0"/>
                <a:cs typeface="Arial" pitchFamily="34" charset="0"/>
              </a:rPr>
              <a:t>CURSO DE ESPECIALIZAÇÃO EM SAÚDE DA FAMÍLIA</a:t>
            </a:r>
            <a:br>
              <a:rPr lang="pt-BR" sz="1800" dirty="0" smtClean="0"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latin typeface="Arial" pitchFamily="34" charset="0"/>
                <a:cs typeface="Arial" pitchFamily="34" charset="0"/>
              </a:rPr>
              <a:t>MODALIDADE A DISTÂNCIA</a:t>
            </a:r>
            <a:br>
              <a:rPr lang="pt-BR" sz="1800" dirty="0" smtClean="0"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latin typeface="Arial" pitchFamily="34" charset="0"/>
                <a:cs typeface="Arial" pitchFamily="34" charset="0"/>
              </a:rPr>
              <a:t>TURMA 7</a:t>
            </a:r>
            <a:br>
              <a:rPr lang="pt-BR" sz="1800" dirty="0" smtClean="0">
                <a:latin typeface="Arial" pitchFamily="34" charset="0"/>
                <a:cs typeface="Arial" pitchFamily="34" charset="0"/>
              </a:rPr>
            </a:b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142976" y="2643159"/>
            <a:ext cx="5979044" cy="4214841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Melhoria nas ações de prevenção e controle do Câncer de Colo de Útero e de Mama na UBS Maria Francina de Alencar, Alegrete do Piaui/PI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 </a:t>
            </a:r>
          </a:p>
          <a:p>
            <a:pPr marL="433388" indent="-341313">
              <a:tabLst>
                <a:tab pos="433388" algn="l"/>
                <a:tab pos="974725" algn="l"/>
                <a:tab pos="1517650" algn="l"/>
                <a:tab pos="2062163" algn="l"/>
                <a:tab pos="2605088" algn="l"/>
                <a:tab pos="3148013" algn="l"/>
                <a:tab pos="3692525" algn="l"/>
                <a:tab pos="4235450" algn="l"/>
                <a:tab pos="4778375" algn="l"/>
                <a:tab pos="5322888" algn="l"/>
                <a:tab pos="5865813" algn="l"/>
                <a:tab pos="6408738" algn="l"/>
                <a:tab pos="6951663" algn="l"/>
                <a:tab pos="7496175" algn="l"/>
                <a:tab pos="8039100" algn="l"/>
                <a:tab pos="8582025" algn="l"/>
                <a:tab pos="9126538" algn="l"/>
                <a:tab pos="9669463" algn="l"/>
                <a:tab pos="10212388" algn="l"/>
                <a:tab pos="10756900" algn="l"/>
                <a:tab pos="11299825" algn="l"/>
              </a:tabLst>
            </a:pPr>
            <a:r>
              <a:rPr lang="pt-BR" sz="2000" dirty="0" err="1" smtClean="0">
                <a:solidFill>
                  <a:schemeClr val="tx1"/>
                </a:solidFill>
              </a:rPr>
              <a:t>Especializanda</a:t>
            </a:r>
            <a:r>
              <a:rPr lang="pt-BR" sz="2000" dirty="0" smtClean="0">
                <a:solidFill>
                  <a:schemeClr val="tx1"/>
                </a:solidFill>
              </a:rPr>
              <a:t>: Yudelsi Galan Ramirez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marL="433388" indent="-341313">
              <a:tabLst>
                <a:tab pos="433388" algn="l"/>
                <a:tab pos="974725" algn="l"/>
                <a:tab pos="1517650" algn="l"/>
                <a:tab pos="2062163" algn="l"/>
                <a:tab pos="2605088" algn="l"/>
                <a:tab pos="3148013" algn="l"/>
                <a:tab pos="3692525" algn="l"/>
                <a:tab pos="4235450" algn="l"/>
                <a:tab pos="4778375" algn="l"/>
                <a:tab pos="5322888" algn="l"/>
                <a:tab pos="5865813" algn="l"/>
                <a:tab pos="6408738" algn="l"/>
                <a:tab pos="6951663" algn="l"/>
                <a:tab pos="7496175" algn="l"/>
                <a:tab pos="8039100" algn="l"/>
                <a:tab pos="8582025" algn="l"/>
                <a:tab pos="9126538" algn="l"/>
                <a:tab pos="9669463" algn="l"/>
                <a:tab pos="10212388" algn="l"/>
                <a:tab pos="10756900" algn="l"/>
                <a:tab pos="11299825" algn="l"/>
              </a:tabLst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433388" indent="-341313">
              <a:tabLst>
                <a:tab pos="433388" algn="l"/>
                <a:tab pos="974725" algn="l"/>
                <a:tab pos="1517650" algn="l"/>
                <a:tab pos="2062163" algn="l"/>
                <a:tab pos="2605088" algn="l"/>
                <a:tab pos="3148013" algn="l"/>
                <a:tab pos="3692525" algn="l"/>
                <a:tab pos="4235450" algn="l"/>
                <a:tab pos="4778375" algn="l"/>
                <a:tab pos="5322888" algn="l"/>
                <a:tab pos="5865813" algn="l"/>
                <a:tab pos="6408738" algn="l"/>
                <a:tab pos="6951663" algn="l"/>
                <a:tab pos="7496175" algn="l"/>
                <a:tab pos="8039100" algn="l"/>
                <a:tab pos="8582025" algn="l"/>
                <a:tab pos="9126538" algn="l"/>
                <a:tab pos="9669463" algn="l"/>
                <a:tab pos="10212388" algn="l"/>
                <a:tab pos="10756900" algn="l"/>
                <a:tab pos="11299825" algn="l"/>
              </a:tabLst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433388" indent="-341313">
              <a:tabLst>
                <a:tab pos="433388" algn="l"/>
                <a:tab pos="974725" algn="l"/>
                <a:tab pos="1517650" algn="l"/>
                <a:tab pos="2062163" algn="l"/>
                <a:tab pos="2605088" algn="l"/>
                <a:tab pos="3148013" algn="l"/>
                <a:tab pos="3692525" algn="l"/>
                <a:tab pos="4235450" algn="l"/>
                <a:tab pos="4778375" algn="l"/>
                <a:tab pos="5322888" algn="l"/>
                <a:tab pos="5865813" algn="l"/>
                <a:tab pos="6408738" algn="l"/>
                <a:tab pos="6951663" algn="l"/>
                <a:tab pos="7496175" algn="l"/>
                <a:tab pos="8039100" algn="l"/>
                <a:tab pos="8582025" algn="l"/>
                <a:tab pos="9126538" algn="l"/>
                <a:tab pos="9669463" algn="l"/>
                <a:tab pos="10212388" algn="l"/>
                <a:tab pos="10756900" algn="l"/>
                <a:tab pos="11299825" algn="l"/>
              </a:tabLst>
            </a:pPr>
            <a:r>
              <a:rPr lang="pt-BR" sz="1600" dirty="0" smtClean="0">
                <a:solidFill>
                  <a:schemeClr val="tx1"/>
                </a:solidFill>
              </a:rPr>
              <a:t>Orientadora: Stelita Pacheco Dourado Neta.</a:t>
            </a:r>
          </a:p>
          <a:p>
            <a:pPr marL="433388" indent="-341313">
              <a:tabLst>
                <a:tab pos="433388" algn="l"/>
                <a:tab pos="974725" algn="l"/>
                <a:tab pos="1517650" algn="l"/>
                <a:tab pos="2062163" algn="l"/>
                <a:tab pos="2605088" algn="l"/>
                <a:tab pos="3148013" algn="l"/>
                <a:tab pos="3692525" algn="l"/>
                <a:tab pos="4235450" algn="l"/>
                <a:tab pos="4778375" algn="l"/>
                <a:tab pos="5322888" algn="l"/>
                <a:tab pos="5865813" algn="l"/>
                <a:tab pos="6408738" algn="l"/>
                <a:tab pos="6951663" algn="l"/>
                <a:tab pos="7496175" algn="l"/>
                <a:tab pos="8039100" algn="l"/>
                <a:tab pos="8582025" algn="l"/>
                <a:tab pos="9126538" algn="l"/>
                <a:tab pos="9669463" algn="l"/>
                <a:tab pos="10212388" algn="l"/>
                <a:tab pos="10756900" algn="l"/>
                <a:tab pos="11299825" algn="l"/>
              </a:tabLst>
            </a:pPr>
            <a:r>
              <a:rPr lang="pt-BR" sz="1600" dirty="0" smtClean="0">
                <a:solidFill>
                  <a:schemeClr val="tx1"/>
                </a:solidFill>
              </a:rPr>
              <a:t>Apoiador: Leonardo </a:t>
            </a:r>
            <a:r>
              <a:rPr lang="pt-BR" sz="1600" dirty="0" err="1" smtClean="0">
                <a:solidFill>
                  <a:schemeClr val="tx1"/>
                </a:solidFill>
              </a:rPr>
              <a:t>Pozza</a:t>
            </a:r>
            <a:r>
              <a:rPr lang="pt-BR" sz="1600" dirty="0" smtClean="0">
                <a:solidFill>
                  <a:schemeClr val="tx1"/>
                </a:solidFill>
              </a:rPr>
              <a:t> dos Santos.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52" y="356748"/>
            <a:ext cx="1071538" cy="69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32656"/>
            <a:ext cx="1074332" cy="69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400" b="1" dirty="0" smtClean="0"/>
              <a:t>Desenvolver  ações em quatro eixos programáticos:</a:t>
            </a:r>
            <a:endParaRPr lang="pt-BR" sz="2400" dirty="0" smtClean="0">
              <a:solidFill>
                <a:srgbClr val="2B65AB"/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charset="0"/>
                <a:cs typeface="Arial" charset="0"/>
              </a:rPr>
              <a:t>Monitoramento e avaliação.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charset="0"/>
                <a:cs typeface="Arial" charset="0"/>
              </a:rPr>
              <a:t>Organização e gestão do serviço.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charset="0"/>
                <a:cs typeface="Arial" charset="0"/>
              </a:rPr>
              <a:t>Engajamento público.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charset="0"/>
                <a:cs typeface="Arial" charset="0"/>
              </a:rPr>
              <a:t>Qualificação da prática clínica.</a:t>
            </a:r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Metodologia.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7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3050"/>
            <a:ext cx="7571184" cy="448311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400" dirty="0" smtClean="0"/>
              <a:t>Protocolo o Caderno de Atenção Básica nº 13 _Controle dos cânceres do colo do útero e da mama do Departamento de Atenção Básica do Ministério da saúde publicado em 2013.</a:t>
            </a:r>
          </a:p>
          <a:p>
            <a:pPr algn="just">
              <a:buNone/>
            </a:pPr>
            <a:r>
              <a:rPr lang="pt-BR" sz="2400" dirty="0" smtClean="0"/>
              <a:t> </a:t>
            </a:r>
            <a:endParaRPr lang="pt-BR" sz="2400" dirty="0" smtClean="0">
              <a:cs typeface="Arial" charset="0"/>
            </a:endParaRPr>
          </a:p>
          <a:p>
            <a:pPr algn="just"/>
            <a:r>
              <a:rPr lang="pt-BR" sz="2400" dirty="0" smtClean="0"/>
              <a:t>Instrumentos de Registros Específicos (</a:t>
            </a:r>
            <a:r>
              <a:rPr lang="pt-BR" sz="2400" dirty="0" smtClean="0">
                <a:cs typeface="Arial" charset="0"/>
              </a:rPr>
              <a:t>Prontuários individuais,Planilha para coleta de dados, Ficha-espelho.)</a:t>
            </a:r>
          </a:p>
          <a:p>
            <a:pPr algn="just">
              <a:buNone/>
            </a:pPr>
            <a:endParaRPr lang="pt-BR" sz="2400" dirty="0" smtClean="0">
              <a:cs typeface="Arial" charset="0"/>
            </a:endParaRPr>
          </a:p>
          <a:p>
            <a:r>
              <a:rPr lang="pt-BR" sz="2400" dirty="0" smtClean="0">
                <a:cs typeface="Arial" charset="0"/>
              </a:rPr>
              <a:t>Capacitação da equipe.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Logística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7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72816"/>
            <a:ext cx="7416824" cy="4309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Objetivo 1: Objetivo 1</a:t>
            </a:r>
            <a:r>
              <a:rPr lang="pt-BR" sz="2400" dirty="0" smtClean="0"/>
              <a:t> Ampliar a cobertura de detecção precoce do câncer de colo e do câncer de mama.</a:t>
            </a:r>
          </a:p>
          <a:p>
            <a:pPr marL="0" indent="0">
              <a:buNone/>
            </a:pPr>
            <a:r>
              <a:rPr lang="pt-BR" sz="3600" b="1" dirty="0" smtClean="0"/>
              <a:t> </a:t>
            </a:r>
            <a:endParaRPr lang="pt-BR" sz="3600" dirty="0" smtClean="0"/>
          </a:p>
          <a:p>
            <a:pPr marL="0" indent="0">
              <a:buNone/>
            </a:pPr>
            <a:endParaRPr lang="pt-BR" sz="3300" dirty="0" smtClean="0">
              <a:latin typeface="Arial" pitchFamily="34" charset="0"/>
              <a:cs typeface="Arial" pitchFamily="34" charset="0"/>
            </a:endParaRPr>
          </a:p>
          <a:p>
            <a:endParaRPr lang="pt-BR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176" y="428604"/>
            <a:ext cx="7543824" cy="989034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642910" y="6000768"/>
            <a:ext cx="7286646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b="1" dirty="0"/>
              <a:t>Resultado:</a:t>
            </a:r>
          </a:p>
          <a:p>
            <a:r>
              <a:rPr lang="pt-BR" sz="1600" dirty="0"/>
              <a:t>Mês </a:t>
            </a:r>
            <a:r>
              <a:rPr lang="pt-BR" sz="1600" dirty="0" smtClean="0"/>
              <a:t>1- 27 (3.4%)        </a:t>
            </a:r>
            <a:r>
              <a:rPr lang="pt-BR" sz="1600" dirty="0"/>
              <a:t>Mês </a:t>
            </a:r>
            <a:r>
              <a:rPr lang="pt-BR" sz="1600" dirty="0" smtClean="0"/>
              <a:t>2-28 (3.5%)     Mês 3-  135(17.1%)  </a:t>
            </a:r>
            <a:endParaRPr lang="pt-BR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42910" y="332656"/>
            <a:ext cx="70009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 </a:t>
            </a:r>
            <a:r>
              <a:rPr lang="pt-BR" sz="2400" b="1" dirty="0" smtClean="0"/>
              <a:t>Meta 1.1 </a:t>
            </a:r>
            <a:r>
              <a:rPr lang="pt-BR" sz="2400" dirty="0" smtClean="0"/>
              <a:t>Ampliar a cobertura de detecção precoce do câncer de colo de útero das mulheres na faixa etária entre 25 e 64 anos para 30%.</a:t>
            </a:r>
          </a:p>
          <a:p>
            <a:endParaRPr lang="pt-BR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000232" y="4786322"/>
            <a:ext cx="55007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Figura1 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Gráfico Proporção de mulheres entre 25 e 64 anos com exame em dia para detecção precoce do câncer de colo de útero 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na UBS Maria Francina de Alencar, Alegrete do Piaui /PI.2015.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5988" y="2109788"/>
            <a:ext cx="47720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71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b="1" dirty="0" smtClean="0"/>
              <a:t> Meta 1.2 </a:t>
            </a:r>
            <a:r>
              <a:rPr lang="pt-BR" sz="2400" dirty="0" smtClean="0"/>
              <a:t>Ampliar a cobertura de detecção precoce do câncer de mama das mulheres na faixa etária entre 50 e 69 anos para 30%.</a:t>
            </a:r>
          </a:p>
          <a:p>
            <a:pPr algn="just">
              <a:defRPr/>
            </a:pPr>
            <a:endParaRPr lang="pt-BR" sz="2400" dirty="0" smtClean="0"/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755576" y="5589240"/>
            <a:ext cx="7173980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b="1" dirty="0"/>
              <a:t>Resultado:</a:t>
            </a:r>
          </a:p>
          <a:p>
            <a:r>
              <a:rPr lang="pt-BR" sz="1600" dirty="0"/>
              <a:t>Mês 1</a:t>
            </a:r>
            <a:r>
              <a:rPr lang="pt-BR" sz="1600" dirty="0" smtClean="0"/>
              <a:t>_  6  (2,4%)      </a:t>
            </a:r>
            <a:r>
              <a:rPr lang="pt-BR" sz="1600" dirty="0"/>
              <a:t>Mês 2</a:t>
            </a:r>
            <a:r>
              <a:rPr lang="pt-BR" sz="1600" dirty="0" smtClean="0"/>
              <a:t>_ 14 (5.6%)   Mês 3- 44( 17.5%)  </a:t>
            </a:r>
            <a:endParaRPr lang="pt-BR" sz="1600" dirty="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071671" y="4214818"/>
            <a:ext cx="492922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2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Gráfico Proporção de mulheres entre 50 e 69 anos com exame em dia para detecção precoce de câncer de mama 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na UBS Maria Francina de Alencar, Alegrete do Piaui /PI.2015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47625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65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72816"/>
            <a:ext cx="7416824" cy="430993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b="1" dirty="0" smtClean="0"/>
              <a:t>Objetivo 2: </a:t>
            </a:r>
            <a:r>
              <a:rPr lang="pt-BR" sz="2400" dirty="0" smtClean="0"/>
              <a:t>Melhorar a qualidade do atendimento das mulheres que realizam detecção precoce de câncer de colo de útero e de mama na unidade de saúde.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 marL="0" indent="0" algn="just">
              <a:buNone/>
            </a:pPr>
            <a:endParaRPr lang="pt-BR" sz="3600" dirty="0" smtClean="0"/>
          </a:p>
          <a:p>
            <a:pPr marL="0" indent="0" algn="just">
              <a:buNone/>
            </a:pPr>
            <a:endParaRPr lang="pt-BR" sz="33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R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esultados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14348" y="500042"/>
            <a:ext cx="7429500" cy="377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/>
              <a:t>Meta 2.1 </a:t>
            </a:r>
            <a:r>
              <a:rPr lang="pt-BR" sz="2400" dirty="0" smtClean="0"/>
              <a:t>Obter 100% de coleta de amostras satisfatórias do exame citopatológico de colo de útero.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5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14348" y="2428868"/>
            <a:ext cx="7602068" cy="1938992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Resultados:</a:t>
            </a:r>
          </a:p>
          <a:p>
            <a:pPr algn="just"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Alcançamos nos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três meses da intervenção 100%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das amostras satisfatórias do exame citopatologico de colo de útero das mulheres acompanhadas na UBS na faixa etária 25-64 anos.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596" y="1785926"/>
            <a:ext cx="77867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algn="just">
              <a:defRPr/>
            </a:pPr>
            <a:r>
              <a:rPr lang="pt-BR" sz="2400" b="1" dirty="0" smtClean="0"/>
              <a:t> Objetivo 3.</a:t>
            </a:r>
            <a:r>
              <a:rPr lang="pt-BR" sz="2400" dirty="0" smtClean="0"/>
              <a:t> Melhorar a adesão das mulheres à realização de exame citopatológico de colo de útero e mamografia.</a:t>
            </a:r>
          </a:p>
          <a:p>
            <a:pPr marL="365125" algn="just">
              <a:defRPr/>
            </a:pPr>
            <a:endParaRPr lang="pt-BR" sz="2400" dirty="0" smtClean="0"/>
          </a:p>
          <a:p>
            <a:pPr marL="365125" algn="just"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/>
              <a:t>Meta 3.1.</a:t>
            </a:r>
            <a:r>
              <a:rPr lang="pt-BR" sz="2400" dirty="0" smtClean="0"/>
              <a:t> Identificar 100% das mulheres com exame citopatológico alterado sem acompanhamento pela unidade de saúde.</a:t>
            </a:r>
          </a:p>
          <a:p>
            <a:pPr marL="365125" algn="just">
              <a:defRPr/>
            </a:pPr>
            <a:endParaRPr lang="pt-BR" sz="2400" dirty="0" smtClean="0"/>
          </a:p>
          <a:p>
            <a:pPr marL="365125" algn="just">
              <a:defRPr/>
            </a:pPr>
            <a:endParaRPr lang="pt-BR" sz="2400" dirty="0" smtClean="0"/>
          </a:p>
          <a:p>
            <a:pPr marL="365125" algn="just"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65125" algn="just"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7729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00298" y="928670"/>
            <a:ext cx="5480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139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1538" y="1285860"/>
            <a:ext cx="742955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algn="just">
              <a:defRPr/>
            </a:pPr>
            <a:r>
              <a:rPr lang="pt-BR" sz="2400" b="1" dirty="0" smtClean="0"/>
              <a:t>Meta 3.2.</a:t>
            </a:r>
            <a:r>
              <a:rPr lang="pt-BR" sz="2400" dirty="0" smtClean="0"/>
              <a:t> Identificar 100% das mulheres com mamografia alterada sem acompanhamento pela unidade de saúde.</a:t>
            </a:r>
          </a:p>
          <a:p>
            <a:pPr marL="365125" algn="just">
              <a:defRPr/>
            </a:pPr>
            <a:endParaRPr lang="pt-BR" sz="2400" dirty="0" smtClean="0"/>
          </a:p>
          <a:p>
            <a:pPr marL="365125" algn="just">
              <a:defRPr/>
            </a:pPr>
            <a:r>
              <a:rPr lang="pt-BR" sz="2400" b="1" dirty="0" smtClean="0"/>
              <a:t>Meta 3.3.</a:t>
            </a:r>
            <a:r>
              <a:rPr lang="pt-BR" sz="2400" dirty="0" smtClean="0"/>
              <a:t> Realizar busca ativa em 100% de mulheres com exame citopatológico alterado sem acompanhamento pela unidade de saúde</a:t>
            </a:r>
          </a:p>
          <a:p>
            <a:pPr marL="365125" algn="just">
              <a:defRPr/>
            </a:pPr>
            <a:endParaRPr lang="pt-BR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14348" y="571480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Resultados:</a:t>
            </a:r>
            <a:endParaRPr lang="pt-BR" sz="2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Não houve exame citopatologico de colo de útero alterado no 100% das mulheres cadastradas pelo que não foi necessário realizar busca ativa.</a:t>
            </a:r>
          </a:p>
          <a:p>
            <a:pPr>
              <a:buNone/>
            </a:pPr>
            <a:endParaRPr lang="pt-BR" sz="2400" dirty="0" smtClean="0"/>
          </a:p>
          <a:p>
            <a:r>
              <a:rPr lang="pt-BR" sz="2400" dirty="0" smtClean="0"/>
              <a:t>Tivemos uma mulher com mamografia alterada com acompanhamento pela UBS e mastologista, pelo que não foi identificada mulher com mamografia alterada sem acompanhamento pela UBS no 100% das mulheres cadastradas.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2071678"/>
            <a:ext cx="7239000" cy="2740984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Considerando a alta incidência e a mortalidade do câncer do colo do útero e da mama é responsabilidade dos gestores e dos profissionais de saúde realizar ações que visem o controle destas doenças, que possibilitem a integralidade do cuidado,aliando as ações de detecção precoce com a garantia de acesso a procedimentos diagnósticos e terapêuticos em tempo oportuno e com qualidade. (BRASIL, 2013, P.17)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7620" y="214290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14593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00100" y="2428868"/>
            <a:ext cx="73163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algn="just">
              <a:defRPr/>
            </a:pPr>
            <a:r>
              <a:rPr lang="pt-BR" sz="2400" b="1" dirty="0" smtClean="0"/>
              <a:t> Objetivo 4. </a:t>
            </a:r>
            <a:r>
              <a:rPr lang="pt-BR" sz="2400" dirty="0" smtClean="0"/>
              <a:t>Melhorar o registro das informações.</a:t>
            </a:r>
          </a:p>
          <a:p>
            <a:pPr marL="355600" algn="just">
              <a:defRPr/>
            </a:pPr>
            <a:endParaRPr lang="pt-BR" sz="2400" dirty="0" smtClean="0"/>
          </a:p>
          <a:p>
            <a:pPr marL="355600" algn="just">
              <a:defRPr/>
            </a:pPr>
            <a:endParaRPr lang="pt-BR" sz="2400" dirty="0" smtClean="0"/>
          </a:p>
          <a:p>
            <a:pPr marL="355600" algn="just">
              <a:defRPr/>
            </a:pPr>
            <a:r>
              <a:rPr lang="pt-BR" sz="2400" b="1" dirty="0" smtClean="0"/>
              <a:t> </a:t>
            </a:r>
            <a:endParaRPr lang="pt-BR" sz="2400" dirty="0" smtClean="0"/>
          </a:p>
          <a:p>
            <a:pPr marL="355600" algn="just"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857356" y="357166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708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28662" y="285728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Meta 4.1 </a:t>
            </a:r>
            <a:r>
              <a:rPr lang="pt-BR" sz="2400" dirty="0" smtClean="0"/>
              <a:t>Manter registro da coleta de exame </a:t>
            </a:r>
            <a:r>
              <a:rPr lang="pt-BR" sz="2400" dirty="0" err="1" smtClean="0"/>
              <a:t>citopatológico</a:t>
            </a:r>
            <a:r>
              <a:rPr lang="pt-BR" sz="2400" dirty="0" smtClean="0"/>
              <a:t> do colo do útero em registro especifico no 100% das mulheres cadastrada</a:t>
            </a:r>
            <a:endParaRPr lang="pt-BR" sz="2400" dirty="0"/>
          </a:p>
        </p:txBody>
      </p:sp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755576" y="5589240"/>
            <a:ext cx="7173980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b="1" dirty="0"/>
              <a:t>Resultado:</a:t>
            </a:r>
          </a:p>
          <a:p>
            <a:r>
              <a:rPr lang="pt-BR" sz="1600" dirty="0"/>
              <a:t>Mês 1</a:t>
            </a:r>
            <a:r>
              <a:rPr lang="pt-BR" sz="1600" dirty="0" smtClean="0"/>
              <a:t>_  27  (57,4%)      </a:t>
            </a:r>
            <a:r>
              <a:rPr lang="pt-BR" sz="1600" dirty="0"/>
              <a:t>Mês 2</a:t>
            </a:r>
            <a:r>
              <a:rPr lang="pt-BR" sz="1600" dirty="0" smtClean="0"/>
              <a:t>_ 27 (26,5%)   Mês 3- 135( 100%)  </a:t>
            </a:r>
            <a:endParaRPr lang="pt-BR" sz="16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00232" y="4786322"/>
            <a:ext cx="55007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9750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3 </a:t>
            </a:r>
            <a:r>
              <a:rPr lang="pt-BR" sz="1000" dirty="0" smtClean="0"/>
              <a:t>Gráfico Proporção de mulheres com registro adequado do exame </a:t>
            </a:r>
            <a:r>
              <a:rPr lang="pt-BR" sz="1000" dirty="0" err="1" smtClean="0"/>
              <a:t>citopatológico</a:t>
            </a:r>
            <a:r>
              <a:rPr lang="pt-BR" sz="1000" dirty="0" smtClean="0"/>
              <a:t> de colo de útero na UBS Maria </a:t>
            </a:r>
            <a:r>
              <a:rPr lang="pt-BR" sz="1000" dirty="0" err="1" smtClean="0"/>
              <a:t>Francina</a:t>
            </a:r>
            <a:r>
              <a:rPr lang="pt-BR" sz="1000" dirty="0" smtClean="0"/>
              <a:t> de Alencar, </a:t>
            </a:r>
            <a:r>
              <a:rPr lang="pt-BR" sz="1000" dirty="0" err="1" smtClean="0"/>
              <a:t>Alegrete</a:t>
            </a:r>
            <a:r>
              <a:rPr lang="pt-BR" sz="1000" dirty="0" smtClean="0"/>
              <a:t> do </a:t>
            </a:r>
            <a:r>
              <a:rPr lang="pt-BR" sz="1000" dirty="0" err="1" smtClean="0"/>
              <a:t>Piaui</a:t>
            </a:r>
            <a:r>
              <a:rPr lang="pt-BR" sz="1000" dirty="0" smtClean="0"/>
              <a:t> /PI.2015</a:t>
            </a:r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5680" y="2227897"/>
            <a:ext cx="4612640" cy="240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1472" y="928670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Meta 4.2 </a:t>
            </a:r>
            <a:r>
              <a:rPr lang="pt-BR" sz="2400" dirty="0" smtClean="0"/>
              <a:t>Manter registro da realização da mamografia em registros específicos no 100% das mulheres cadastradas.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 </a:t>
            </a:r>
            <a:endParaRPr lang="pt-BR" sz="2400" dirty="0"/>
          </a:p>
        </p:txBody>
      </p:sp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755576" y="5589240"/>
            <a:ext cx="7173980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b="1" dirty="0"/>
              <a:t>Resultado:</a:t>
            </a:r>
          </a:p>
          <a:p>
            <a:r>
              <a:rPr lang="pt-BR" sz="1600" dirty="0"/>
              <a:t>Mês 1</a:t>
            </a:r>
            <a:r>
              <a:rPr lang="pt-BR" sz="1600" dirty="0" smtClean="0"/>
              <a:t>_  6  (100%)      </a:t>
            </a:r>
            <a:r>
              <a:rPr lang="pt-BR" sz="1600" dirty="0"/>
              <a:t>Mês 2</a:t>
            </a:r>
            <a:r>
              <a:rPr lang="pt-BR" sz="1600" dirty="0" smtClean="0"/>
              <a:t>_ 14 (45,2%)   Mês 3- 44( 100%)  </a:t>
            </a:r>
            <a:endParaRPr lang="pt-BR" sz="16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00232" y="4786322"/>
            <a:ext cx="55007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9750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Figura4  </a:t>
            </a:r>
            <a:r>
              <a:rPr lang="pt-BR" sz="1000" dirty="0" smtClean="0"/>
              <a:t>Gráfico Proporção de mulheres com registro adequado da mamografia na UBS Maria </a:t>
            </a:r>
            <a:r>
              <a:rPr lang="pt-BR" sz="1000" dirty="0" err="1" smtClean="0"/>
              <a:t>Francina</a:t>
            </a:r>
            <a:r>
              <a:rPr lang="pt-BR" sz="1000" dirty="0" smtClean="0"/>
              <a:t> de Alencar, </a:t>
            </a:r>
            <a:r>
              <a:rPr lang="pt-BR" sz="1000" dirty="0" err="1" smtClean="0"/>
              <a:t>Alegrete</a:t>
            </a:r>
            <a:r>
              <a:rPr lang="pt-BR" sz="1000" dirty="0" smtClean="0"/>
              <a:t> do </a:t>
            </a:r>
            <a:r>
              <a:rPr lang="pt-BR" sz="1000" dirty="0" err="1" smtClean="0"/>
              <a:t>Piaui</a:t>
            </a:r>
            <a:r>
              <a:rPr lang="pt-BR" sz="1000" dirty="0" smtClean="0"/>
              <a:t> /PI.2015</a:t>
            </a:r>
          </a:p>
          <a:p>
            <a:pPr indent="539750" fontAlgn="base">
              <a:spcBef>
                <a:spcPct val="0"/>
              </a:spcBef>
              <a:spcAft>
                <a:spcPct val="0"/>
              </a:spcAft>
            </a:pPr>
            <a:endParaRPr lang="pt-BR" sz="1000" dirty="0" smtClean="0"/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2347" y="2214245"/>
            <a:ext cx="4599305" cy="242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14414" y="2285992"/>
            <a:ext cx="70723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algn="just">
              <a:defRPr/>
            </a:pPr>
            <a:r>
              <a:rPr lang="pt-BR" sz="2400" b="1" dirty="0" smtClean="0"/>
              <a:t> Objetivo 5.</a:t>
            </a:r>
            <a:r>
              <a:rPr lang="pt-BR" sz="2400" dirty="0" smtClean="0"/>
              <a:t> Mapear as mulheres de risco para câncer de colo de útero e de mama.</a:t>
            </a:r>
          </a:p>
          <a:p>
            <a:pPr marL="355600" algn="just"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55600" algn="just">
              <a:defRPr/>
            </a:pPr>
            <a:r>
              <a:rPr lang="pt-BR" sz="2400" b="1" dirty="0" smtClean="0"/>
              <a:t>Meta: 5.1 </a:t>
            </a:r>
            <a:r>
              <a:rPr lang="pt-BR" sz="2400" dirty="0" smtClean="0"/>
              <a:t>Pesquisar sinais de alerta para câncer de colo de útero em 100% das mulheres entre 25 e 64 anos.</a:t>
            </a:r>
          </a:p>
          <a:p>
            <a:pPr marL="355600" algn="just">
              <a:defRPr/>
            </a:pPr>
            <a:endParaRPr lang="pt-BR" sz="2400" dirty="0" smtClean="0"/>
          </a:p>
          <a:p>
            <a:pPr marL="355600" algn="just"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55600" algn="just"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7729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28728" y="857232"/>
            <a:ext cx="6302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63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57224" y="1000108"/>
            <a:ext cx="7286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algn="just">
              <a:defRPr/>
            </a:pPr>
            <a:r>
              <a:rPr lang="pt-BR" sz="2400" b="1" dirty="0" smtClean="0"/>
              <a:t>Meta 5.2 </a:t>
            </a:r>
            <a:r>
              <a:rPr lang="pt-BR" sz="2400" dirty="0" smtClean="0"/>
              <a:t>Realizar avaliação de risco para câncer de mama em 100% das mulheres entre 50 e 69 anos.</a:t>
            </a:r>
          </a:p>
          <a:p>
            <a:pPr marL="355600" algn="just">
              <a:defRPr/>
            </a:pPr>
            <a:endParaRPr lang="pt-BR" sz="2400" dirty="0" smtClean="0"/>
          </a:p>
          <a:p>
            <a:pPr marL="355600" algn="just">
              <a:defRPr/>
            </a:pPr>
            <a:endParaRPr lang="pt-BR" sz="2400" dirty="0" smtClean="0"/>
          </a:p>
          <a:p>
            <a:pPr marL="355600" algn="just">
              <a:defRPr/>
            </a:pPr>
            <a:endParaRPr lang="pt-BR" sz="2400" dirty="0" smtClean="0"/>
          </a:p>
        </p:txBody>
      </p:sp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755576" y="5589240"/>
            <a:ext cx="7173980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b="1" dirty="0"/>
              <a:t>Resultado:</a:t>
            </a:r>
          </a:p>
          <a:p>
            <a:r>
              <a:rPr lang="pt-BR" sz="1600" dirty="0"/>
              <a:t>Mês 1</a:t>
            </a:r>
            <a:r>
              <a:rPr lang="pt-BR" sz="1600" dirty="0" smtClean="0"/>
              <a:t>_  6  (100%)      </a:t>
            </a:r>
            <a:r>
              <a:rPr lang="pt-BR" sz="1600" dirty="0"/>
              <a:t>Mês 2</a:t>
            </a:r>
            <a:r>
              <a:rPr lang="pt-BR" sz="1600" dirty="0" smtClean="0"/>
              <a:t>_ 30 (96,8%)   Mês 3- 44( 100%)  </a:t>
            </a:r>
            <a:endParaRPr lang="pt-BR" sz="16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00232" y="4786322"/>
            <a:ext cx="550072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9750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5 </a:t>
            </a:r>
            <a:r>
              <a:rPr lang="pt-BR" sz="1000" dirty="0" smtClean="0"/>
              <a:t>Gráfico Proporção de mulheres entre 50 e 69 anos com avaliação de risco para câncer de mama na UBS Maria </a:t>
            </a:r>
            <a:r>
              <a:rPr lang="pt-BR" sz="1000" dirty="0" err="1" smtClean="0"/>
              <a:t>Francina</a:t>
            </a:r>
            <a:r>
              <a:rPr lang="pt-BR" sz="1000" dirty="0" smtClean="0"/>
              <a:t> de Alencar, </a:t>
            </a:r>
            <a:r>
              <a:rPr lang="pt-BR" sz="1000" dirty="0" err="1" smtClean="0"/>
              <a:t>Alegrete</a:t>
            </a:r>
            <a:r>
              <a:rPr lang="pt-BR" sz="1000" dirty="0" smtClean="0"/>
              <a:t> do </a:t>
            </a:r>
            <a:r>
              <a:rPr lang="pt-BR" sz="1000" dirty="0" err="1" smtClean="0"/>
              <a:t>Piaui</a:t>
            </a:r>
            <a:r>
              <a:rPr lang="pt-BR" sz="1000" dirty="0" smtClean="0"/>
              <a:t> /PI.2015</a:t>
            </a:r>
          </a:p>
          <a:p>
            <a:pPr indent="539750" fontAlgn="base">
              <a:spcBef>
                <a:spcPct val="0"/>
              </a:spcBef>
              <a:spcAft>
                <a:spcPct val="0"/>
              </a:spcAft>
            </a:pPr>
            <a:endParaRPr lang="pt-BR" sz="1000" dirty="0" smtClean="0"/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5680" y="2091372"/>
            <a:ext cx="4612640" cy="267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1928802"/>
            <a:ext cx="8001056" cy="35718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3600" b="1" dirty="0" smtClean="0"/>
              <a:t> </a:t>
            </a:r>
            <a:r>
              <a:rPr lang="pt-BR" sz="2400" b="1" dirty="0" smtClean="0"/>
              <a:t>Objetivo 6.</a:t>
            </a:r>
            <a:r>
              <a:rPr lang="pt-BR" sz="2400" dirty="0" smtClean="0"/>
              <a:t> Promover a saúde das mulheres que realizam detecção precoce de câncer de colo de útero e de mama na unidade de saúde</a:t>
            </a:r>
          </a:p>
          <a:p>
            <a:pPr algn="just">
              <a:buNone/>
            </a:pPr>
            <a:endParaRPr lang="pt-BR" sz="2400" dirty="0" smtClean="0"/>
          </a:p>
          <a:p>
            <a:r>
              <a:rPr lang="pt-BR" sz="2400" b="1" dirty="0" smtClean="0"/>
              <a:t>Meta 6.1. </a:t>
            </a:r>
            <a:r>
              <a:rPr lang="pt-BR" sz="2400" dirty="0" smtClean="0"/>
              <a:t>Orientar 100% das mulheres cadastradas sobre doenças sexualmente transmissíveis (DST) e fatores de risco para câncer de colo de útero.</a:t>
            </a:r>
          </a:p>
          <a:p>
            <a:endParaRPr lang="pt-BR" sz="3600" dirty="0" smtClean="0"/>
          </a:p>
          <a:p>
            <a:pPr marL="0" indent="0">
              <a:buNone/>
            </a:pPr>
            <a:endParaRPr lang="pt-BR" sz="3600" dirty="0" smtClean="0"/>
          </a:p>
          <a:p>
            <a:pPr marL="0" indent="0">
              <a:buNone/>
            </a:pPr>
            <a:endParaRPr lang="pt-BR" sz="3300" dirty="0" smtClean="0">
              <a:latin typeface="Arial" pitchFamily="34" charset="0"/>
              <a:cs typeface="Arial" pitchFamily="34" charset="0"/>
            </a:endParaRPr>
          </a:p>
          <a:p>
            <a:endParaRPr lang="pt-BR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28794" y="1000108"/>
            <a:ext cx="5445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92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48" y="2928934"/>
            <a:ext cx="8064896" cy="2739211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Resultados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Nos três meses da intervenção alcançamos que 100% das mulheres cadastradas receberam orientações sobre doenças sexualmente transmissíveis e fatores de riscos de câncer de colo de útero e de câncer de mama.</a:t>
            </a:r>
          </a:p>
          <a:p>
            <a:pPr algn="just"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55355" y="1225941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Meta 6.2. </a:t>
            </a:r>
            <a:r>
              <a:rPr lang="pt-BR" sz="2400" dirty="0" smtClean="0"/>
              <a:t>Orientar 100% das mulheres cadastradas sobre doenças sexualmente transmissíveis (DST) e fatores de risco para câncer de mama.</a:t>
            </a:r>
          </a:p>
        </p:txBody>
      </p:sp>
    </p:spTree>
    <p:extLst>
      <p:ext uri="{BB962C8B-B14F-4D97-AF65-F5344CB8AC3E}">
        <p14:creationId xmlns:p14="http://schemas.microsoft.com/office/powerpoint/2010/main" val="18283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000364" y="285728"/>
            <a:ext cx="7239000" cy="9143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Discussão.</a:t>
            </a:r>
            <a:endParaRPr kumimoji="0" lang="pt-BR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571472" y="1285860"/>
            <a:ext cx="7888390" cy="46085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R</a:t>
            </a:r>
            <a:r>
              <a:rPr kumimoji="0" lang="pt-BR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esultados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obtidos para a equipe.</a:t>
            </a:r>
          </a:p>
          <a:p>
            <a:pPr marL="342900" indent="-342900" algn="just">
              <a:spcBef>
                <a:spcPts val="600"/>
              </a:spcBef>
              <a:buClr>
                <a:schemeClr val="tx2"/>
              </a:buClr>
              <a:buSzPct val="73000"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para seguir as recomendações do Ministério da Saúde relativas ao rastreamento, diagnóstico, tratamento e monitoramento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prevenção do câncer do colo do útero e da mama.</a:t>
            </a:r>
          </a:p>
          <a:p>
            <a:pPr marL="342900" indent="-342900" algn="just">
              <a:spcBef>
                <a:spcPts val="600"/>
              </a:spcBef>
              <a:buClr>
                <a:schemeClr val="tx2"/>
              </a:buClr>
              <a:buSzPct val="73000"/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600"/>
              </a:spcBef>
              <a:buClr>
                <a:schemeClr val="tx2"/>
              </a:buClr>
              <a:buSzPct val="73000"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Identificação das deficiências e capacidades da equipe no momento da  integração</a:t>
            </a:r>
          </a:p>
          <a:p>
            <a:pPr marL="342900" indent="-342900" algn="just">
              <a:spcBef>
                <a:spcPts val="600"/>
              </a:spcBef>
              <a:buClr>
                <a:schemeClr val="tx2"/>
              </a:buClr>
              <a:buSzPct val="73000"/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73000"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Promoção de reconhecimento, prestigio e  confiança, frente aos gestores e a população 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000364" y="214290"/>
            <a:ext cx="7084640" cy="5715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Discussão</a:t>
            </a:r>
            <a:endParaRPr kumimoji="0" lang="pt-BR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57158" y="1071546"/>
            <a:ext cx="793122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R</a:t>
            </a:r>
            <a:r>
              <a:rPr kumimoji="0" lang="pt-BR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esultados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obtidos para o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serviço:</a:t>
            </a: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</a:pPr>
            <a:endParaRPr kumimoji="0" lang="pt-BR" sz="24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600"/>
              </a:spcBef>
              <a:buClr>
                <a:schemeClr val="tx2"/>
              </a:buClr>
              <a:buSzPct val="73000"/>
              <a:buFont typeface="Arial" pitchFamily="34" charset="0"/>
              <a:buChar char="•"/>
            </a:pPr>
            <a:r>
              <a:rPr lang="pt-BR" sz="2400" dirty="0" smtClean="0"/>
              <a:t>Conseguimos identificar a população alvo para a qual deveríamos ampliar a cobertura.</a:t>
            </a:r>
          </a:p>
          <a:p>
            <a:pPr marL="342900" indent="-342900" algn="just">
              <a:spcBef>
                <a:spcPts val="600"/>
              </a:spcBef>
              <a:buClr>
                <a:schemeClr val="tx2"/>
              </a:buClr>
              <a:buSzPct val="73000"/>
              <a:buFont typeface="Arial" pitchFamily="34" charset="0"/>
              <a:buChar char="•"/>
            </a:pPr>
            <a:endParaRPr lang="pt-BR" sz="2400" dirty="0" smtClean="0"/>
          </a:p>
          <a:p>
            <a:pPr marL="342900" indent="-342900" algn="just">
              <a:spcBef>
                <a:spcPts val="600"/>
              </a:spcBef>
              <a:buClr>
                <a:schemeClr val="tx2"/>
              </a:buClr>
              <a:buSzPct val="73000"/>
              <a:buFont typeface="Arial" pitchFamily="34" charset="0"/>
              <a:buChar char="•"/>
            </a:pPr>
            <a:r>
              <a:rPr lang="pt-BR" sz="2400" dirty="0" smtClean="0"/>
              <a:t>Uso racional dos materiais utilizados na coleta do citopatologico.</a:t>
            </a:r>
          </a:p>
          <a:p>
            <a:pPr marL="342900" indent="-342900" algn="just">
              <a:spcBef>
                <a:spcPts val="600"/>
              </a:spcBef>
              <a:buClr>
                <a:schemeClr val="tx2"/>
              </a:buClr>
              <a:buSzPct val="73000"/>
              <a:buFont typeface="Arial" pitchFamily="34" charset="0"/>
              <a:buChar char="•"/>
            </a:pPr>
            <a:endParaRPr lang="pt-BR" sz="2400" dirty="0" smtClean="0"/>
          </a:p>
          <a:p>
            <a:pPr marL="342900" indent="-342900" algn="just">
              <a:spcBef>
                <a:spcPts val="600"/>
              </a:spcBef>
              <a:buClr>
                <a:schemeClr val="tx2"/>
              </a:buClr>
              <a:buSzPct val="73000"/>
              <a:buFont typeface="Arial" pitchFamily="34" charset="0"/>
              <a:buChar char="•"/>
            </a:pPr>
            <a:r>
              <a:rPr lang="pt-BR" sz="2400" dirty="0" smtClean="0"/>
              <a:t>Agendamento da população alvo com prioridade para as mulheres com riscos .</a:t>
            </a:r>
          </a:p>
          <a:p>
            <a:pPr marL="342900" indent="-342900" algn="just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pt-BR" sz="2400" dirty="0" smtClean="0"/>
              <a:t> </a:t>
            </a:r>
          </a:p>
          <a:p>
            <a:pPr marL="342900" indent="-342900" algn="just">
              <a:spcBef>
                <a:spcPts val="600"/>
              </a:spcBef>
              <a:buClr>
                <a:schemeClr val="tx2"/>
              </a:buClr>
              <a:buSzPct val="73000"/>
              <a:buFont typeface="Arial" pitchFamily="34" charset="0"/>
              <a:buChar char="•"/>
            </a:pPr>
            <a:r>
              <a:rPr lang="pt-BR" sz="2400" dirty="0" smtClean="0"/>
              <a:t>Diminuiu o fluxo de atendimentos de demanda espontânea.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600"/>
              </a:spcBef>
              <a:buClr>
                <a:schemeClr val="tx2"/>
              </a:buClr>
              <a:buSzPct val="73000"/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3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643174" y="285728"/>
            <a:ext cx="7929618" cy="5715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Discussão.</a:t>
            </a:r>
            <a:endParaRPr kumimoji="0" lang="pt-BR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642910" y="1071546"/>
            <a:ext cx="7888390" cy="42702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R</a:t>
            </a:r>
            <a:r>
              <a:rPr kumimoji="0" lang="pt-BR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esultados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obtidos para comunidade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:</a:t>
            </a: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Identificação  de lideres comunitários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Atividades de educação em saúde nas comunidades.</a:t>
            </a: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.Aumento da satisfação da população.</a:t>
            </a: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Atendimento diferenciado do grupo alvo de risco.</a:t>
            </a: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</a:pPr>
            <a:endParaRPr lang="pt-BR" sz="32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</a:pPr>
            <a:endParaRPr lang="pt-BR" sz="3100" b="1" baseline="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</a:pPr>
            <a:endParaRPr kumimoji="0" lang="pt-BR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</a:pPr>
            <a:endParaRPr kumimoji="0" lang="pt-BR" sz="3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pt-BR" sz="3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pt-BR" sz="3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8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 O controle dos cânceres do colo de útero e da mama depende de uma atenção básica qualificada e organizada, integrada com os demais níveis de atenção.Somente dessa forma é possível combater essas doenças e diminuir a mortalidade por elas. (BRASIL, 1013, P.18)</a:t>
            </a: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00430" y="214290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Introdução</a:t>
            </a:r>
            <a:endParaRPr lang="pt-BR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43240" y="357166"/>
            <a:ext cx="5072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2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Discussão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20" y="1412777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pt-B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A intervenção está incorporada à rotina do serviço.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683568" y="234888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Pretendemos dar continuidade às ações desenvolvidas para ampliar a cobertura nesta ação programática.</a:t>
            </a:r>
          </a:p>
        </p:txBody>
      </p:sp>
    </p:spTree>
    <p:extLst>
      <p:ext uri="{BB962C8B-B14F-4D97-AF65-F5344CB8AC3E}">
        <p14:creationId xmlns:p14="http://schemas.microsoft.com/office/powerpoint/2010/main" val="26899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00100" y="1142984"/>
            <a:ext cx="7643866" cy="767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 que precisa mudar para viabilizar a continuidade da intervenção após o término?</a:t>
            </a: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Procurar mais integração com o Conselho de Saúde e com outros setores sociais .</a:t>
            </a: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Desenvolver atividades de engajamento público levando para a comunidade a sua co-responsabilidade e importância de sua participação  na prevenção das doenças.</a:t>
            </a: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  <a:buFontTx/>
              <a:buChar char="-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  <a:buFontTx/>
              <a:buChar char="-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  <a:buFontTx/>
              <a:buChar char="-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  <a:buFontTx/>
              <a:buChar char="-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48" y="1714488"/>
            <a:ext cx="7715304" cy="4143404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 da comunicação no idioma Português.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Conhecimento da constituição do Sistema de Saúde Brasileiro.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Domínio dos protocolos das doenças mais freqüentes assistidas no nível primário.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Qualificação da prática clínica.</a:t>
            </a:r>
          </a:p>
          <a:p>
            <a:pPr algn="just">
              <a:buNone/>
            </a:pPr>
            <a:r>
              <a:rPr lang="pt-B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43890" cy="1452776"/>
          </a:xfrm>
        </p:spPr>
        <p:txBody>
          <a:bodyPr>
            <a:noAutofit/>
          </a:bodyPr>
          <a:lstStyle/>
          <a:p>
            <a:r>
              <a:rPr lang="pt-BR" sz="2800" dirty="0">
                <a:latin typeface="Arial" pitchFamily="34" charset="0"/>
                <a:cs typeface="Arial" pitchFamily="34" charset="0"/>
              </a:rPr>
              <a:t>Reflexão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crítica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sobre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processo pessoal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aprendizagem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/>
          <a:lstStyle/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Analise Situacional de nossa UBS e sua área de abrangência.</a:t>
            </a:r>
          </a:p>
          <a:p>
            <a:pPr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Engajamento entres os profissionais da UBS, gestores e população.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Reflexão crítica sobre  processo pessoal de aprendizagem</a:t>
            </a:r>
            <a:endParaRPr lang="pt-BR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dows\Pictures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000363" cy="3000372"/>
          </a:xfrm>
          <a:prstGeom prst="rect">
            <a:avLst/>
          </a:prstGeom>
          <a:noFill/>
        </p:spPr>
      </p:pic>
      <p:pic>
        <p:nvPicPr>
          <p:cNvPr id="2051" name="Picture 3" descr="C:\Users\Windows\Pictures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1827" y="2402292"/>
            <a:ext cx="3031783" cy="2624920"/>
          </a:xfrm>
          <a:prstGeom prst="rect">
            <a:avLst/>
          </a:prstGeom>
          <a:noFill/>
        </p:spPr>
      </p:pic>
      <p:pic>
        <p:nvPicPr>
          <p:cNvPr id="2052" name="Picture 4" descr="C:\Users\Windows\Pictures\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2"/>
            <a:ext cx="3071802" cy="3143248"/>
          </a:xfrm>
          <a:prstGeom prst="rect">
            <a:avLst/>
          </a:prstGeom>
          <a:noFill/>
        </p:spPr>
      </p:pic>
      <p:pic>
        <p:nvPicPr>
          <p:cNvPr id="2053" name="Picture 5" descr="C:\Users\Windows\Pictures\Saúde\DSC04656.JPG"/>
          <p:cNvPicPr>
            <a:picLocks noChangeAspect="1" noChangeArrowheads="1"/>
          </p:cNvPicPr>
          <p:nvPr/>
        </p:nvPicPr>
        <p:blipFill>
          <a:blip r:embed="rId6" cstate="print"/>
          <a:srcRect l="26471" t="1961" r="5882" b="11765"/>
          <a:stretch>
            <a:fillRect/>
          </a:stretch>
        </p:blipFill>
        <p:spPr bwMode="auto">
          <a:xfrm>
            <a:off x="6215074" y="0"/>
            <a:ext cx="2928926" cy="2928934"/>
          </a:xfrm>
          <a:prstGeom prst="rect">
            <a:avLst/>
          </a:prstGeom>
          <a:noFill/>
        </p:spPr>
      </p:pic>
      <p:pic>
        <p:nvPicPr>
          <p:cNvPr id="2054" name="Picture 6" descr="C:\Users\Windows\Pictures\Saúde\DSC04634.JPG"/>
          <p:cNvPicPr>
            <a:picLocks noChangeAspect="1" noChangeArrowheads="1"/>
          </p:cNvPicPr>
          <p:nvPr/>
        </p:nvPicPr>
        <p:blipFill>
          <a:blip r:embed="rId7" cstate="print"/>
          <a:srcRect l="17500" b="7142"/>
          <a:stretch>
            <a:fillRect/>
          </a:stretch>
        </p:blipFill>
        <p:spPr bwMode="auto">
          <a:xfrm>
            <a:off x="6286512" y="3857627"/>
            <a:ext cx="2857488" cy="3000373"/>
          </a:xfrm>
          <a:prstGeom prst="rect">
            <a:avLst/>
          </a:prstGeom>
          <a:noFill/>
        </p:spPr>
      </p:pic>
      <p:pic>
        <p:nvPicPr>
          <p:cNvPr id="13" name="Image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"/>
            <a:ext cx="3214710" cy="280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957372" y="5424773"/>
            <a:ext cx="34435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2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9476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Alegrete do Piauí - PI .</a:t>
            </a:r>
          </a:p>
          <a:p>
            <a:pPr>
              <a:defRPr/>
            </a:pPr>
            <a:r>
              <a:rPr lang="pt-BR" sz="2800" dirty="0" smtClean="0"/>
              <a:t>384 km de Teresina-PI 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População estimada 5.248 habitantes (IBGE 2012).</a:t>
            </a:r>
          </a:p>
          <a:p>
            <a:pPr marL="0" indent="0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latin typeface="Arial" pitchFamily="34" charset="0"/>
                <a:cs typeface="Arial" pitchFamily="34" charset="0"/>
              </a:rPr>
              <a:t>Caracterização do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Município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agem Alegret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071810"/>
            <a:ext cx="5929322" cy="312177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286380" y="5572141"/>
            <a:ext cx="3857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Figura 1 Mapa localização de </a:t>
            </a:r>
            <a:r>
              <a:rPr lang="pt-BR" sz="1400" dirty="0" err="1" smtClean="0"/>
              <a:t>Alegrete</a:t>
            </a:r>
            <a:r>
              <a:rPr lang="pt-BR" sz="1400" dirty="0" smtClean="0"/>
              <a:t> do Piauí/PI</a:t>
            </a:r>
          </a:p>
          <a:p>
            <a:r>
              <a:rPr lang="pt-BR" sz="1400" dirty="0" smtClean="0"/>
              <a:t>Fonte: https://pt.wikipedia</a:t>
            </a:r>
            <a:r>
              <a:rPr lang="pt-BR" dirty="0" smtClean="0"/>
              <a:t>.org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23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Sistema de Saúde:</a:t>
            </a:r>
          </a:p>
          <a:p>
            <a:pPr marL="0" indent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- três UBS:</a:t>
            </a:r>
          </a:p>
          <a:p>
            <a:pPr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UBS “Maria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Francina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de Alencar”-Zona Urbana.</a:t>
            </a:r>
          </a:p>
          <a:p>
            <a:pPr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UBS “Luis Severo Rodriguez”-Zona Rural.</a:t>
            </a:r>
          </a:p>
          <a:p>
            <a:pPr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UBS “Justina Manoel de Oliveira”-Zona Rural.</a:t>
            </a:r>
          </a:p>
          <a:p>
            <a:pPr marL="365760" lvl="8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-NASF (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 assistente social , 1 fisioterapeuta , 1 psicólogo, 1 nutricionista, 1 educador físico, 1 fonoaudiólogo)</a:t>
            </a:r>
          </a:p>
          <a:p>
            <a:pPr>
              <a:buFont typeface="Wingdings" pitchFamily="2" charset="2"/>
              <a:buChar char="ü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-Não temos Hospital (fica a 80 Km)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Caracterização do Município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35612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 UBS “Maria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Francina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de Alencar”: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UBS Mista (Pronto Atendimento de Atenção Básica e Urgências + ESF).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Tem três turnos de atendimento .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Apresenta uma área de abrangência definida com população vinculada de 3.038 usuários. 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Está em funcionamento há 10 anos 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>
                <a:latin typeface="Arial" pitchFamily="34" charset="0"/>
                <a:cs typeface="Arial" pitchFamily="34" charset="0"/>
              </a:rPr>
              <a:t>Caracterização da Unidade Básica de Saúde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1 Equipe de ESF composta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por :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1 médico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1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odontólogo.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1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enfermeiro.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1técnico de higiene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bucal.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1 técnico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enfermagem.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5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agentes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comunitários de saúde.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 recepcionista.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1 auxiliar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farmácia.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Arial" pitchFamily="34" charset="0"/>
                <a:cs typeface="Arial" pitchFamily="34" charset="0"/>
              </a:rPr>
              <a:t>Caracterização da Unidade Básica de Saúde.</a:t>
            </a:r>
          </a:p>
        </p:txBody>
      </p:sp>
      <p:pic>
        <p:nvPicPr>
          <p:cNvPr id="8" name="Imagem 7" descr="DSC03876.JPG"/>
          <p:cNvPicPr>
            <a:picLocks noChangeAspect="1"/>
          </p:cNvPicPr>
          <p:nvPr/>
        </p:nvPicPr>
        <p:blipFill>
          <a:blip r:embed="rId2" cstate="print"/>
          <a:srcRect l="10937" t="6250" r="15625"/>
          <a:stretch>
            <a:fillRect/>
          </a:stretch>
        </p:blipFill>
        <p:spPr>
          <a:xfrm>
            <a:off x="5357818" y="2143116"/>
            <a:ext cx="3282959" cy="31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1285860"/>
            <a:ext cx="7312896" cy="4840303"/>
          </a:xfrm>
        </p:spPr>
        <p:txBody>
          <a:bodyPr>
            <a:noAutofit/>
          </a:bodyPr>
          <a:lstStyle/>
          <a:p>
            <a:pPr marL="0" indent="0" algn="just"/>
            <a:endParaRPr lang="pt-BR" altLang="pt-BR" sz="2800" dirty="0" smtClean="0">
              <a:latin typeface="Arial" charset="0"/>
              <a:cs typeface="Arial" charset="0"/>
            </a:endParaRPr>
          </a:p>
          <a:p>
            <a:pPr marL="0" indent="0" algn="just"/>
            <a:r>
              <a:rPr lang="pt-BR" altLang="pt-BR" sz="2400" dirty="0" smtClean="0">
                <a:latin typeface="Arial" charset="0"/>
                <a:cs typeface="Arial" charset="0"/>
              </a:rPr>
              <a:t>Desconhecia-se o total do grupo alvo. </a:t>
            </a:r>
          </a:p>
          <a:p>
            <a:pPr marL="0" indent="0" algn="just">
              <a:buNone/>
            </a:pPr>
            <a:endParaRPr lang="pt-BR" altLang="pt-BR" sz="2400" dirty="0" smtClean="0">
              <a:latin typeface="Arial" charset="0"/>
              <a:cs typeface="Arial" charset="0"/>
            </a:endParaRPr>
          </a:p>
          <a:p>
            <a:pPr marL="0" indent="0" algn="just"/>
            <a:r>
              <a:rPr lang="pt-BR" altLang="pt-BR" sz="2400" dirty="0" smtClean="0">
                <a:latin typeface="Arial" charset="0"/>
                <a:cs typeface="Arial" charset="0"/>
              </a:rPr>
              <a:t> Não se cumpriam os protocolos específicos.</a:t>
            </a:r>
          </a:p>
          <a:p>
            <a:pPr marL="0" indent="0" algn="just">
              <a:buNone/>
            </a:pPr>
            <a:endParaRPr lang="pt-BR" altLang="pt-BR" sz="2400" dirty="0" smtClean="0">
              <a:latin typeface="Arial" charset="0"/>
              <a:cs typeface="Arial" charset="0"/>
            </a:endParaRPr>
          </a:p>
          <a:p>
            <a:pPr marL="0" indent="0" algn="just"/>
            <a:r>
              <a:rPr lang="pt-BR" altLang="pt-BR" sz="2400" dirty="0" smtClean="0">
                <a:latin typeface="Arial" charset="0"/>
                <a:cs typeface="Arial" charset="0"/>
              </a:rPr>
              <a:t> Não existia registro dos resultados das mamografias feitas .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Situação da ação programática antes da intervenção.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94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00808"/>
            <a:ext cx="7499176" cy="3921299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Melhorar as ações de prevenção e controle do câncer de colo de útero e de mama na  UBS Maria Francina de Alencar, Alegrete do Piaui /PI.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Objetivo Geral 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4125</TotalTime>
  <Words>1623</Words>
  <Application>Microsoft Office PowerPoint</Application>
  <PresentationFormat>Apresentação na tela (4:3)</PresentationFormat>
  <Paragraphs>207</Paragraphs>
  <Slides>34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3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Concurso</vt:lpstr>
      <vt:lpstr> UNIVERSIDADE ABERTA DO SUS UNIVERSIDADE FEDERAL DE PELOTAS DEPARTAMENTO DE MEDICINA SOCIAL CURSO DE ESPECIALIZAÇÃO EM SAÚDE DA FAMÍLIA MODALIDADE A DISTÂNCIA TURMA 7 </vt:lpstr>
      <vt:lpstr>Introdução</vt:lpstr>
      <vt:lpstr>Introdução</vt:lpstr>
      <vt:lpstr>Caracterização do Município</vt:lpstr>
      <vt:lpstr>Caracterização do Município</vt:lpstr>
      <vt:lpstr>Caracterização da Unidade Básica de Saúde.</vt:lpstr>
      <vt:lpstr>Caracterização da Unidade Básica de Saúde.</vt:lpstr>
      <vt:lpstr>Situação da ação programática antes da intervenção.</vt:lpstr>
      <vt:lpstr>Objetivo Geral </vt:lpstr>
      <vt:lpstr>Metodologia.</vt:lpstr>
      <vt:lpstr>Logística.</vt:lpstr>
      <vt:lpstr>Objetivos, Metas e Resultados.</vt:lpstr>
      <vt:lpstr>Apresentação do PowerPoint</vt:lpstr>
      <vt:lpstr>Apresentação do PowerPoint</vt:lpstr>
      <vt:lpstr>Objetivos, Metas e Resultados.</vt:lpstr>
      <vt:lpstr>Apresentação do PowerPoint</vt:lpstr>
      <vt:lpstr>Apresentação do PowerPoint</vt:lpstr>
      <vt:lpstr>Apresentação do PowerPoint</vt:lpstr>
      <vt:lpstr>Resultados: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Reflexão crítica sobre  processo pessoal de aprendizagem </vt:lpstr>
      <vt:lpstr>Reflexão crítica sobre  processo pessoal de aprendizagem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MICHELE</dc:creator>
  <cp:lastModifiedBy>User</cp:lastModifiedBy>
  <cp:revision>46</cp:revision>
  <dcterms:created xsi:type="dcterms:W3CDTF">2015-07-21T23:35:52Z</dcterms:created>
  <dcterms:modified xsi:type="dcterms:W3CDTF">2015-11-04T22:13:28Z</dcterms:modified>
</cp:coreProperties>
</file>