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6" r:id="rId29"/>
    <p:sldId id="285" r:id="rId30"/>
    <p:sldId id="28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DC4A66C3-33B3-4840-BEA5-30EFAEE35395}">
          <p14:sldIdLst>
            <p14:sldId id="256"/>
            <p14:sldId id="257"/>
            <p14:sldId id="258"/>
            <p14:sldId id="259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2"/>
            <p14:sldId id="284"/>
            <p14:sldId id="286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7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8781-B6E2-40A3-8631-FC7AEF7870C1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AC71-0038-483B-A834-92B2187D7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40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2AC71-0038-483B-A834-92B2187D7DA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4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2AC71-0038-483B-A834-92B2187D7DA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5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2AC71-0038-483B-A834-92B2187D7DA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1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16/08/2015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97" y="329112"/>
            <a:ext cx="3167406" cy="166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357158" y="404666"/>
            <a:ext cx="1429882" cy="1033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9" y="2763208"/>
            <a:ext cx="7520942" cy="12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41859" y="3319443"/>
            <a:ext cx="75905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s-ES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Aluna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Dra. Yudiset Lubin Goulbonne</a:t>
            </a:r>
            <a:endParaRPr lang="es-V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Orientadora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Cristiane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Diniz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Félix </a:t>
            </a:r>
            <a:endParaRPr lang="es-V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Pelotas, 2015</a:t>
            </a:r>
          </a:p>
        </p:txBody>
      </p:sp>
      <p:pic>
        <p:nvPicPr>
          <p:cNvPr id="8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1"/>
            <a:ext cx="1252460" cy="9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0" algn="just">
              <a:lnSpc>
                <a:spcPct val="150000"/>
              </a:lnSpc>
              <a:spcBef>
                <a:spcPts val="600"/>
              </a:spcBef>
              <a:buClr>
                <a:srgbClr val="2DA2BF"/>
              </a:buClr>
              <a:buSzPct val="80000"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s-E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  <a:r>
              <a:rPr lang="es-ES" sz="3600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Metas e Resultados </a:t>
            </a:r>
            <a:r>
              <a:rPr lang="es-ES" sz="3600" dirty="0">
                <a:solidFill>
                  <a:srgbClr val="464646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</a:t>
            </a:r>
            <a:r>
              <a:rPr lang="es-ES" sz="2400" dirty="0">
                <a:solidFill>
                  <a:srgbClr val="464646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 	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374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758" y="1630052"/>
            <a:ext cx="8856984" cy="506916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</a:rPr>
              <a:t>Meta 1.1 Ampliar para 95% a cobertura de detecção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 precoce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do câncer de colo de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útero das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mulheres na faixa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etária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entre 25 e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64 anos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idade.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Mês 1: 47 </a:t>
            </a:r>
            <a:r>
              <a:rPr lang="pt-BR" sz="2000" dirty="0" smtClean="0"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None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Mês 2: 98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lvl="0" indent="0" algn="just">
              <a:lnSpc>
                <a:spcPct val="150000"/>
              </a:lnSpc>
              <a:buNone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Mês 3: 199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 </a:t>
            </a:r>
            <a:endParaRPr lang="es-ES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None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Mês 4: 238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es-ES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pPr algn="just"/>
            <a:r>
              <a:rPr lang="pt-BR" sz="2400" b="0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Objetivo </a:t>
            </a:r>
            <a:r>
              <a:rPr lang="pt-BR" sz="2400" b="0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1 </a:t>
            </a:r>
            <a:r>
              <a:rPr lang="pt-BR" sz="2400" b="0" dirty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Ampliar a cobertura </a:t>
            </a:r>
            <a:r>
              <a:rPr lang="pt-BR" sz="2400" b="0" dirty="0" smtClean="0">
                <a:solidFill>
                  <a:srgbClr val="002060"/>
                </a:solidFill>
                <a:effectLst/>
                <a:latin typeface="Arial"/>
              </a:rPr>
              <a:t> </a:t>
            </a:r>
            <a:r>
              <a:rPr lang="pt-BR" sz="2400" b="0" dirty="0">
                <a:solidFill>
                  <a:srgbClr val="002060"/>
                </a:solidFill>
                <a:effectLst/>
                <a:latin typeface="Arial"/>
              </a:rPr>
              <a:t>de detecção precoce do câncer de colo e do câncer de </a:t>
            </a:r>
            <a:r>
              <a:rPr lang="pt-BR" sz="2400" b="0" dirty="0" smtClean="0">
                <a:solidFill>
                  <a:srgbClr val="002060"/>
                </a:solidFill>
                <a:effectLst/>
                <a:latin typeface="Arial"/>
              </a:rPr>
              <a:t>mama</a:t>
            </a:r>
            <a:endParaRPr lang="pt-BR" sz="24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204864"/>
            <a:ext cx="5546521" cy="449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7" y="1490666"/>
            <a:ext cx="8784976" cy="4781128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1.2 Ampliar para 100% a cobertura de detecção precoce do câncer de mama das mulheres na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faixa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etária entre 50 e 69 anos de idade.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    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Objetivo </a:t>
            </a: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1 </a:t>
            </a: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Ampliar a cobertura </a:t>
            </a: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 de detecção precoce do câncer de colo e do câncer de </a:t>
            </a: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mama</a:t>
            </a:r>
            <a:endParaRPr lang="pt-BR" sz="24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49" y="3140968"/>
            <a:ext cx="59766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3645024"/>
            <a:ext cx="6318448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2000" dirty="0">
                <a:latin typeface="Arial" pitchFamily="34" charset="0"/>
                <a:ea typeface="Calibri"/>
                <a:cs typeface="Arial" pitchFamily="34" charset="0"/>
              </a:rPr>
              <a:t>Mês 1: </a:t>
            </a: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8 mulheres</a:t>
            </a:r>
            <a:endParaRPr lang="es-ES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None/>
            </a:pPr>
            <a:r>
              <a:rPr lang="es-ES" sz="2000" dirty="0">
                <a:latin typeface="Arial" pitchFamily="34" charset="0"/>
                <a:ea typeface="Calibri"/>
                <a:cs typeface="Arial" pitchFamily="34" charset="0"/>
              </a:rPr>
              <a:t>Mês 2</a:t>
            </a: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: 20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  <a:endParaRPr lang="es-ES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None/>
            </a:pPr>
            <a:r>
              <a:rPr lang="es-ES" sz="2000" dirty="0"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3: 64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es-ES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None/>
            </a:pPr>
            <a:r>
              <a:rPr lang="es-ES" sz="2000" dirty="0"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4: 81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es-ES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00808"/>
            <a:ext cx="8712968" cy="4392488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0000"/>
              </a:lnSpc>
              <a:spcAft>
                <a:spcPts val="800"/>
              </a:spcAft>
              <a:buClr>
                <a:schemeClr val="tx1"/>
              </a:buClr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2.1 Obter 100% de coleta de amostras satisfatórias do exame citopatológico de colo de útero.  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alcançadas em 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</a:t>
            </a:r>
            <a:r>
              <a:rPr lang="es-ES" sz="22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1: 47 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	 </a:t>
            </a:r>
            <a:r>
              <a:rPr lang="es-ES" sz="22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2: 98 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	 Mês 3: 199 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	 Mês 4: 238 mulheres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43408"/>
            <a:ext cx="9036496" cy="2232248"/>
          </a:xfrm>
        </p:spPr>
        <p:txBody>
          <a:bodyPr>
            <a:norm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Objetivo 2 </a:t>
            </a: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Melhorar a qualidade do atendimento das mulheres que realizam </a:t>
            </a: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detecção precoce de câncer de colo</a:t>
            </a: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Times New Roman"/>
              </a:rPr>
            </a:br>
            <a:endParaRPr lang="pt-BR" sz="2400" b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49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31" y="2060848"/>
            <a:ext cx="8867328" cy="436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Meta 3.1 Identificar 100% das mulheres com exame citopatológico alterado que não retornaram para receber 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resultado.</a:t>
            </a:r>
          </a:p>
          <a:p>
            <a:pPr marL="0" indent="0"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 1: 2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0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0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0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715" y="332656"/>
            <a:ext cx="8928992" cy="1343148"/>
          </a:xfrm>
        </p:spPr>
        <p:txBody>
          <a:bodyPr>
            <a:no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Objetivo específico 3 Melhorar a adesão das mulheres à realização de exame citopatológico de colo de útero e </a:t>
            </a: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mamografia</a:t>
            </a:r>
            <a:endParaRPr lang="pt-BR" sz="2400" b="0" dirty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579613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721499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3.2 Identificar 100% das mulheres com mamografia alterada sem acompanhamento pela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indent="0" algn="just">
              <a:spcAft>
                <a:spcPts val="800"/>
              </a:spcAft>
              <a:buClrTx/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indent="0" algn="just">
              <a:spcAft>
                <a:spcPts val="800"/>
              </a:spcAft>
              <a:buClrTx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Não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houve nenhuma mulher com resultado de mamografia alterado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</a:p>
          <a:p>
            <a:pPr indent="0" algn="just">
              <a:spcAft>
                <a:spcPts val="800"/>
              </a:spcAft>
              <a:buClrTx/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Mês 1: 0 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Mês 2: 0 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Mês 3: 0 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Mês 4: 0 mulheres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4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272" y="2564904"/>
            <a:ext cx="6373216" cy="340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Meta 3.3 Realizar busca ativa em 100% de mulheres com exame citopatológico alterado que não retornaram para conhecer o </a:t>
            </a: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resultado</a:t>
            </a:r>
            <a:endParaRPr lang="pt-BR" sz="2400" b="0" dirty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274838"/>
            <a:ext cx="6462464" cy="197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0 mulheres       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0 mulheres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0 mulheres</a:t>
            </a:r>
          </a:p>
        </p:txBody>
      </p:sp>
    </p:spTree>
    <p:extLst>
      <p:ext uri="{BB962C8B-B14F-4D97-AF65-F5344CB8AC3E}">
        <p14:creationId xmlns:p14="http://schemas.microsoft.com/office/powerpoint/2010/main" val="4143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544616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3.4 Realizar busca ativa em 100% de mulheres com mamografia alterada sem acompanhamento pela unidade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saúde.</a:t>
            </a:r>
            <a:endParaRPr lang="pt-BR" sz="24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ClrTx/>
              <a:buNone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ClrTx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Não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houve nenhuma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mulher que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não retornou para avaliação do resultado de mamografia, nem com mamografia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alterada. </a:t>
            </a:r>
          </a:p>
          <a:p>
            <a:pPr indent="0" algn="just">
              <a:spcAft>
                <a:spcPts val="0"/>
              </a:spcAft>
              <a:buClrTx/>
              <a:buNone/>
            </a:pPr>
            <a:endParaRPr lang="pt-BR" sz="28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0 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Mês 2: 0 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Mês 3: 0 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Mês 4: 0 mulheres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630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400600"/>
          </a:xfrm>
        </p:spPr>
        <p:txBody>
          <a:bodyPr/>
          <a:lstStyle/>
          <a:p>
            <a:pPr indent="0" algn="just">
              <a:spcAft>
                <a:spcPts val="800"/>
              </a:spcAft>
              <a:buClrTx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4.1 Manter registro da coleta de exame citopatológico de colo de útero em registro específico em 100% das mulheres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cadastradas.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Meta alcançada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100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41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101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202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238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</a:rPr>
              <a:t>Objetivo </a:t>
            </a: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</a:rPr>
              <a:t> </a:t>
            </a: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</a:rPr>
              <a:t>4 Melhorar o registro das informações </a:t>
            </a:r>
            <a:endParaRPr lang="pt-BR" sz="2400" b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48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Aft>
                <a:spcPts val="800"/>
              </a:spcAft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4.2 Manter registro da realização da mamografia em registro específico em 100% das mulheres cadastradas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Metas alcançada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100%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9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23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67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84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8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1556792"/>
            <a:ext cx="7632848" cy="4525963"/>
          </a:xfrm>
        </p:spPr>
        <p:txBody>
          <a:bodyPr>
            <a:normAutofit lnSpcReduction="10000"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Os cânceres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 mama e de colo de útero são considerados relativamente de bom prognóstico se diagnosticados e tratados precocemente.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axas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de mortalidade por câncer de mama continuam elevadas no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Brasil. </a:t>
            </a:r>
          </a:p>
          <a:p>
            <a:pPr marL="109728" indent="0" algn="just">
              <a:buClrTx/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oença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ainda é diagnosticada em estágios avançados e por pouca eficiência dos programas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rastreamento.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INTRODUÇÃO</a:t>
            </a:r>
            <a:br>
              <a:rPr lang="pt-BR" sz="4000" dirty="0" smtClean="0">
                <a:latin typeface="Arial" pitchFamily="34" charset="0"/>
                <a:cs typeface="Arial" pitchFamily="34" charset="0"/>
              </a:rPr>
            </a:b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525963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5.1 Pesquisar sinais de alerta para câncer de colo de útero em 100% das mulheres entre 25 e 64 anos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indent="0" algn="just">
              <a:spcAft>
                <a:spcPts val="800"/>
              </a:spcAft>
              <a:buClrTx/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Meta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alcançada em 100%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47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101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202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238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pt-BR" sz="20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Objetivo 5 </a:t>
            </a: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Mapear as mulheres de risco para câncer de colo de útero e de </a:t>
            </a: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mama</a:t>
            </a:r>
            <a:endParaRPr lang="pt-BR" sz="2400" b="0" dirty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8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8600" y="692696"/>
            <a:ext cx="91440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5.2 Realizar avaliação de risco para câncer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mama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em 100% das mulheres entre 50 e 69 anos.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  <a:buClrTx/>
            </a:pPr>
            <a:endParaRPr lang="pt-BR" sz="2400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Meta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alcançada em 100%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9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23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67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84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pt-BR" sz="20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85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916832"/>
            <a:ext cx="9144000" cy="4525963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6.1 Orientar 100% das mulheres cadastradas sobre doenças sexualmente transmissíveis (DST) e fatores de risco para câncer de colo de útero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indent="0" algn="just">
              <a:spcAft>
                <a:spcPts val="800"/>
              </a:spcAft>
              <a:buClrTx/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Meta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alcançada em 100%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47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101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202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238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sz="24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Objetivo 6 </a:t>
            </a:r>
            <a:r>
              <a:rPr lang="pt-BR" sz="2400" b="0" dirty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Calibri"/>
                <a:cs typeface="Arial"/>
              </a:rPr>
              <a:t>Promover a saúde das mulheres que realizam detecção precoce de câncer de colo de útero e de mama na unidade de saúde.</a:t>
            </a:r>
            <a:endParaRPr lang="pt-BR" sz="2400" b="0" dirty="0">
              <a:solidFill>
                <a:schemeClr val="accent5">
                  <a:lumMod val="75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18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35" y="1196752"/>
            <a:ext cx="9036496" cy="4525963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6.2 Orientar 100% das mulheres cadastradas sobre doenças sexualmente transmissíveis (DST) e fatores de risco para câncer de mama.</a:t>
            </a: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alcançada em 100%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1: 9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		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23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      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	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67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	 Mês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4: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84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mulheres</a:t>
            </a:r>
            <a:endParaRPr lang="pt-B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2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813995"/>
          </a:xfrm>
        </p:spPr>
        <p:txBody>
          <a:bodyPr>
            <a:normAutofit/>
          </a:bodyPr>
          <a:lstStyle/>
          <a:p>
            <a:pPr marL="109728" indent="0" algn="just">
              <a:buClrTx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Importância para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equipe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17220" lvl="1" indent="-342900">
              <a:lnSpc>
                <a:spcPct val="170000"/>
              </a:lnSpc>
              <a:buClrTx/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Capacitação segundo o Protocolo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do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Ministério da Saúde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relativos ao programa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de prevenção de câncer de colo de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útero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e de mama.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17220" lvl="1" indent="-342900">
              <a:lnSpc>
                <a:spcPct val="170000"/>
              </a:lnSpc>
              <a:buClrTx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Treinamento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 equipe para o registro adequado</a:t>
            </a:r>
          </a:p>
          <a:p>
            <a:pPr marL="617220" lvl="1" indent="-342900">
              <a:lnSpc>
                <a:spcPct val="170000"/>
              </a:lnSpc>
              <a:buClrTx/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Promoveu o trabalho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integrado em equipe</a:t>
            </a:r>
          </a:p>
          <a:p>
            <a:pPr marL="1275588" lvl="4" indent="-342900" algn="just">
              <a:buClrTx/>
              <a:buFont typeface="Wingdings" pitchFamily="2" charset="2"/>
              <a:buChar char="§"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Discussão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121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01824" y="980728"/>
            <a:ext cx="7830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Importância para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s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erviço</a:t>
            </a:r>
          </a:p>
          <a:p>
            <a:pPr algn="just"/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Revisão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das atribuições da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equipe.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Rotina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diária da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UBS.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registro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agendamento.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Otimização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 agenda para a atenção à demanda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espontânea.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Classificação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risco das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mulheres.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Autofit/>
          </a:bodyPr>
          <a:lstStyle/>
          <a:p>
            <a:pPr marL="429768" indent="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Importância para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comunidade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964692" lvl="1" indent="-342900" algn="just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Satisfação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 a qualidade do    atendimento.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964692" lvl="1" indent="-342900" algn="just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Esclarecimentos.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964692" lvl="1" indent="-342900" algn="just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do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conhecimento.</a:t>
            </a:r>
          </a:p>
          <a:p>
            <a:pPr>
              <a:lnSpc>
                <a:spcPct val="150000"/>
              </a:lnSpc>
              <a:buClrTx/>
              <a:buBlip>
                <a:blip r:embed="rId2"/>
              </a:buBlip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Tx/>
              <a:buBlip>
                <a:blip r:embed="rId2"/>
              </a:buBlip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incorporadas à rotina do serviço.</a:t>
            </a:r>
          </a:p>
          <a:p>
            <a:pPr>
              <a:lnSpc>
                <a:spcPct val="150000"/>
              </a:lnSpc>
              <a:buClr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Arial"/>
              </a:rPr>
              <a:t>Continuar ampliando o trabalho de conscientização e engajamento da comunidade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.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indent="0" algn="just">
              <a:lnSpc>
                <a:spcPct val="150000"/>
              </a:lnSpc>
            </a:pPr>
            <a:endParaRPr lang="es-ES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/>
              <a:t>       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72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600" b="0" dirty="0">
              <a:effectLst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Qualificação profissional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pontos que precisam ser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portunidades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aliança com a comunidade e com os gestores.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25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3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5"/>
            <a:ext cx="4932040" cy="392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4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4911"/>
            <a:ext cx="8856985" cy="289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61" y="2924945"/>
            <a:ext cx="5236320" cy="39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9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6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085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2021"/>
            <a:ext cx="486003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28396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484784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unicípio Bonfim está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localizada ao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Nordeste da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Capital do estado de Roraima, na fronteira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 República Cooperativista da Guiana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Guiana Inglesa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Limites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: ao Norte município de Normandia,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Sul o município de Caracaraí, ao Leste a República Cooperativista da Guiana e a Oeste os Municípios de Boa Vista e Cantá. </a:t>
            </a:r>
          </a:p>
        </p:txBody>
      </p:sp>
    </p:spTree>
    <p:extLst>
      <p:ext uri="{BB962C8B-B14F-4D97-AF65-F5344CB8AC3E}">
        <p14:creationId xmlns:p14="http://schemas.microsoft.com/office/powerpoint/2010/main" val="14908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rot="19993992">
            <a:off x="1265864" y="2061367"/>
            <a:ext cx="6684282" cy="15696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50800" dir="21540000" algn="ctr" rotWithShape="0">
              <a:schemeClr val="tx1"/>
            </a:outerShdw>
          </a:effectLst>
          <a:scene3d>
            <a:camera prst="orthographicFront"/>
            <a:lightRig rig="sunset" dir="t"/>
          </a:scene3d>
          <a:sp3d contourW="12700">
            <a:bevelT prst="relaxedInset"/>
            <a:bevelB w="165100" prst="coolSlant"/>
            <a:contourClr>
              <a:schemeClr val="tx1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OBRIGADO</a:t>
            </a:r>
            <a:endParaRPr lang="pt-BR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1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55679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Habitantes: 11525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 com ESF: 5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UBS tradicionais: 16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NASF:1 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SAMU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Hospital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Área rural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Equipe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de saúde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completa</a:t>
            </a:r>
            <a:endParaRPr lang="pt-BR" sz="24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 População adstrita: 1013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habitantes </a:t>
            </a: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 Familias: 315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UBS</a:t>
            </a:r>
            <a:r>
              <a:rPr lang="pt-BR" sz="2400" dirty="0">
                <a:solidFill>
                  <a:srgbClr val="000000"/>
                </a:solidFill>
                <a:effectLst/>
                <a:latin typeface="Arial"/>
              </a:rPr>
              <a:t> ¨Vila São Francisco¨ 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8214" y="620688"/>
            <a:ext cx="8424936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Situação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ação programática antes da intervenção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ClrTx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Tx/>
            </a:pPr>
            <a:r>
              <a:rPr lang="pt-BR" sz="2400" dirty="0" smtClean="0">
                <a:latin typeface="Arial" pitchFamily="34" charset="0"/>
                <a:ea typeface="Tahoma"/>
                <a:cs typeface="Arial" pitchFamily="34" charset="0"/>
              </a:rPr>
              <a:t>▪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Câncer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colo de útero      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88% de cobertura          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189 mulheres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Programa  de Controle do Câncer da Mama: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93% de cobertura                43 mulheres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4221251" y="2492896"/>
            <a:ext cx="773503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3849512" y="4293096"/>
            <a:ext cx="773503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7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51216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8064896" cy="292988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Arial"/>
              </a:rPr>
              <a:t>Melhorar a atenção do Programa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de Prevenção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do Câncer de Colo de Útero e do Câncer de Mama, na UBS São Francisco, Bonfim/RR.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583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ClrTx/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quatro eixos de atuação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semanas 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duração:</a:t>
            </a:r>
          </a:p>
          <a:p>
            <a:pPr marL="1371600" lvl="3" indent="0">
              <a:lnSpc>
                <a:spcPct val="150000"/>
              </a:lnSpc>
              <a:buClrTx/>
              <a:buNone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3" indent="0">
              <a:lnSpc>
                <a:spcPct val="150000"/>
              </a:lnSpc>
              <a:buClrTx/>
              <a:buNone/>
            </a:pPr>
            <a:r>
              <a:rPr lang="pt-BR" sz="2400" dirty="0" smtClean="0">
                <a:latin typeface="Tahoma"/>
                <a:ea typeface="Tahoma"/>
                <a:cs typeface="Tahoma"/>
              </a:rPr>
              <a:t>▪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Monitoramento e avalição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14400" lvl="3" indent="0">
              <a:lnSpc>
                <a:spcPct val="150000"/>
              </a:lnSpc>
              <a:buClrTx/>
              <a:buNone/>
            </a:pPr>
            <a:r>
              <a:rPr lang="pt-BR" sz="2400" dirty="0">
                <a:latin typeface="Tahoma"/>
                <a:ea typeface="Tahoma"/>
                <a:cs typeface="Tahoma"/>
              </a:rPr>
              <a:t>▪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 Organização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e gestão do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serviço.</a:t>
            </a:r>
          </a:p>
          <a:p>
            <a:pPr marL="914400" lvl="3" indent="0">
              <a:lnSpc>
                <a:spcPct val="150000"/>
              </a:lnSpc>
              <a:buClrTx/>
              <a:buNone/>
            </a:pPr>
            <a:r>
              <a:rPr lang="pt-BR" sz="2400" dirty="0">
                <a:latin typeface="Tahoma"/>
                <a:ea typeface="Tahoma"/>
                <a:cs typeface="Tahoma"/>
              </a:rPr>
              <a:t>▪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Qualificação </a:t>
            </a:r>
            <a:r>
              <a:rPr lang="pt-BR" sz="2400" dirty="0">
                <a:solidFill>
                  <a:srgbClr val="000000"/>
                </a:solidFill>
                <a:latin typeface="Arial"/>
              </a:rPr>
              <a:t>da prática 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clínica. </a:t>
            </a:r>
          </a:p>
          <a:p>
            <a:pPr marL="914400" lvl="3" indent="0">
              <a:lnSpc>
                <a:spcPct val="150000"/>
              </a:lnSpc>
              <a:buClrTx/>
              <a:buNone/>
            </a:pPr>
            <a:r>
              <a:rPr lang="pt-BR" sz="2400" dirty="0">
                <a:latin typeface="Tahoma"/>
                <a:ea typeface="Tahoma"/>
                <a:cs typeface="Tahoma"/>
              </a:rPr>
              <a:t>▪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público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Metodologia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Planilha de Objetivos, Metas, Indicadores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</a:t>
            </a:r>
          </a:p>
          <a:p>
            <a:pPr>
              <a:buClrTx/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Ficha espelho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Planilha de coleta de dados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Logística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1246</TotalTime>
  <Words>1166</Words>
  <Application>Microsoft Office PowerPoint</Application>
  <PresentationFormat>Apresentação na tela (4:3)</PresentationFormat>
  <Paragraphs>175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Concurso</vt:lpstr>
      <vt:lpstr>Apresentação do PowerPoint</vt:lpstr>
      <vt:lpstr>                  INTRODUÇÃO </vt:lpstr>
      <vt:lpstr>Apresentação do PowerPoint</vt:lpstr>
      <vt:lpstr>Apresentação do PowerPoint</vt:lpstr>
      <vt:lpstr> UBS ¨Vila São Francisco¨ </vt:lpstr>
      <vt:lpstr>Apresentação do PowerPoint</vt:lpstr>
      <vt:lpstr>Objetivo</vt:lpstr>
      <vt:lpstr>                     Metodologia </vt:lpstr>
      <vt:lpstr>                      Logística</vt:lpstr>
      <vt:lpstr>Objetivos, Metas e Resultados       </vt:lpstr>
      <vt:lpstr>Objetivo 1 Ampliar a cobertura  de detecção precoce do câncer de colo e do câncer de mama</vt:lpstr>
      <vt:lpstr>Objetivo 1 Ampliar a cobertura  de detecção precoce do câncer de colo e do câncer de mama</vt:lpstr>
      <vt:lpstr>Objetivo 2 Melhorar a qualidade do atendimento das mulheres que realizam detecção precoce de câncer de colo </vt:lpstr>
      <vt:lpstr>Objetivo específico 3 Melhorar a adesão das mulheres à realização de exame citopatológico de colo de útero e mamografia</vt:lpstr>
      <vt:lpstr>Apresentação do PowerPoint</vt:lpstr>
      <vt:lpstr>Meta 3.3 Realizar busca ativa em 100% de mulheres com exame citopatológico alterado que não retornaram para conhecer o resultado</vt:lpstr>
      <vt:lpstr>Apresentação do PowerPoint</vt:lpstr>
      <vt:lpstr>Objetivo  4 Melhorar o registro das informações </vt:lpstr>
      <vt:lpstr>Apresentação do PowerPoint</vt:lpstr>
      <vt:lpstr>Objetivo 5 Mapear as mulheres de risco para câncer de colo de útero e de mama</vt:lpstr>
      <vt:lpstr>Apresentação do PowerPoint</vt:lpstr>
      <vt:lpstr>Objetivo 6 Promover a saúde das mulheres que realizam detecção precoce de câncer de colo de útero e de mama na unidade de saúde.</vt:lpstr>
      <vt:lpstr>Apresentação do PowerPoint</vt:lpstr>
      <vt:lpstr>                    Discussão </vt:lpstr>
      <vt:lpstr>Apresentação do PowerPoint</vt:lpstr>
      <vt:lpstr>Apresentação do PowerPoint</vt:lpstr>
      <vt:lpstr>Reflexão crítica sobre o processo pessoal de aprendizagem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Philco</dc:creator>
  <cp:lastModifiedBy>ADAILTON SILVA</cp:lastModifiedBy>
  <cp:revision>92</cp:revision>
  <dcterms:created xsi:type="dcterms:W3CDTF">2015-08-12T00:38:30Z</dcterms:created>
  <dcterms:modified xsi:type="dcterms:W3CDTF">2015-08-16T15:13:29Z</dcterms:modified>
</cp:coreProperties>
</file>