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81" r:id="rId4"/>
    <p:sldId id="282" r:id="rId5"/>
    <p:sldId id="258" r:id="rId6"/>
    <p:sldId id="259" r:id="rId7"/>
    <p:sldId id="260" r:id="rId8"/>
    <p:sldId id="261" r:id="rId9"/>
    <p:sldId id="262" r:id="rId10"/>
    <p:sldId id="283" r:id="rId11"/>
    <p:sldId id="284" r:id="rId12"/>
    <p:sldId id="285" r:id="rId13"/>
    <p:sldId id="287" r:id="rId14"/>
    <p:sldId id="288" r:id="rId15"/>
    <p:sldId id="271" r:id="rId16"/>
    <p:sldId id="289" r:id="rId17"/>
    <p:sldId id="290" r:id="rId18"/>
    <p:sldId id="274" r:id="rId19"/>
    <p:sldId id="291" r:id="rId20"/>
    <p:sldId id="278" r:id="rId21"/>
    <p:sldId id="280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03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Planilha%20de%20coleta%20de%20dados%20fina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Planilha%20de%20coleta%20de%20dados%20fina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Yulis\Unidade%203%20Interven&#231;&#227;o\rev%20Tomasi%20Panilha%20Coleta%20de%20dados%20HAS%20e%20DM%20Yulis%20Rolando%20Castillo%20Hidalgo%20Semana%201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Planilha%20de%20coleta%20de%20dados%20fi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Planilha%20de%20coleta%20de%20dados%20fi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Planilha%20de%20coleta%20de%20dados%20fin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Yulis\Unidade%203%20Interven&#231;&#227;o\rev%20Tomasi%20Panilha%20Coleta%20de%20dados%20HAS%20e%20DM%20Yulis%20Rolando%20Castillo%20Hidalgo%20Semana%201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Planilha%20de%20coleta%20de%20dados%20fina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Planilha%20de%20coleta%20de%20dados%20fina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Planilha%20de%20coleta%20de%20dados%20fina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Yulis\Unidade%203%20Interven&#231;&#227;o\rev%20Tomasi%20Panilha%20Coleta%20de%20dados%20HAS%20e%20DM%20Yulis%20Rolando%20Castillo%20Hidalgo%20Semana%201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Yulis\Unidade%203%20Interven&#231;&#227;o\rev%20Tomasi%20Panilha%20Coleta%20de%20dados%20HAS%20e%20DM%20Yulis%20Rolando%20Castillo%20Hidalgo%20Semana%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37031742087267E-2"/>
          <c:y val="8.0363392032251763E-2"/>
          <c:w val="0.91907356786367367"/>
          <c:h val="0.726913823272091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0.16736401673640311</c:v>
                </c:pt>
                <c:pt idx="1">
                  <c:v>0.31799163179916573</c:v>
                </c:pt>
                <c:pt idx="2">
                  <c:v>0.45606694560669458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2441184"/>
        <c:axId val="1132454784"/>
      </c:barChart>
      <c:catAx>
        <c:axId val="113244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2454784"/>
        <c:crossesAt val="0"/>
        <c:auto val="1"/>
        <c:lblAlgn val="ctr"/>
        <c:lblOffset val="100"/>
        <c:noMultiLvlLbl val="0"/>
      </c:catAx>
      <c:valAx>
        <c:axId val="1132454784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1132441184"/>
        <c:crosses val="autoZero"/>
        <c:crossBetween val="between"/>
        <c:majorUnit val="0.1"/>
        <c:minorUnit val="4.000000000000011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102770465137E-2"/>
          <c:y val="0.10686009959505857"/>
          <c:w val="0.91845255715823104"/>
          <c:h val="0.734259978450639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Indicadores!$D$36:$F$36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Indicadores!$D$37:$F$37</c:f>
              <c:numCache>
                <c:formatCode>0.0%</c:formatCode>
                <c:ptCount val="3"/>
                <c:pt idx="0">
                  <c:v>0.97500000000000064</c:v>
                </c:pt>
                <c:pt idx="1">
                  <c:v>0.98684210526315752</c:v>
                </c:pt>
                <c:pt idx="2">
                  <c:v>0.9908256880733991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5424176"/>
        <c:axId val="1135431792"/>
      </c:barChart>
      <c:catAx>
        <c:axId val="113542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5431792"/>
        <c:crosses val="autoZero"/>
        <c:auto val="1"/>
        <c:lblAlgn val="ctr"/>
        <c:lblOffset val="100"/>
        <c:noMultiLvlLbl val="0"/>
      </c:catAx>
      <c:valAx>
        <c:axId val="1135431792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1135424176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95527954920914E-2"/>
          <c:y val="0.12746861004091051"/>
          <c:w val="0.90879007366813003"/>
          <c:h val="0.68217518364498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Indicadores!$S$9:$U$9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Indicadores!$S$10:$U$10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5432880"/>
        <c:axId val="1135422544"/>
      </c:barChart>
      <c:catAx>
        <c:axId val="113543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5422544"/>
        <c:crosses val="autoZero"/>
        <c:auto val="1"/>
        <c:lblAlgn val="ctr"/>
        <c:lblOffset val="100"/>
        <c:noMultiLvlLbl val="0"/>
      </c:catAx>
      <c:valAx>
        <c:axId val="1135422544"/>
        <c:scaling>
          <c:orientation val="minMax"/>
          <c:max val="1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11354328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553774230308098E-2"/>
          <c:y val="8.1278655832814684E-2"/>
          <c:w val="0.91656081350669827"/>
          <c:h val="0.7671923823295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Indicadores!$D$43:$F$43</c:f>
              <c:numCache>
                <c:formatCode>0.0%</c:formatCode>
                <c:ptCount val="3"/>
                <c:pt idx="0">
                  <c:v>0.95000000000000062</c:v>
                </c:pt>
                <c:pt idx="1">
                  <c:v>0.9736842105263217</c:v>
                </c:pt>
                <c:pt idx="2">
                  <c:v>0.98165137614679165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5423088"/>
        <c:axId val="1135427440"/>
      </c:barChart>
      <c:catAx>
        <c:axId val="113542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5427440"/>
        <c:crosses val="autoZero"/>
        <c:auto val="1"/>
        <c:lblAlgn val="ctr"/>
        <c:lblOffset val="100"/>
        <c:noMultiLvlLbl val="0"/>
      </c:catAx>
      <c:valAx>
        <c:axId val="1135427440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1135423088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045314249308793E-2"/>
          <c:y val="5.6993108488626869E-2"/>
          <c:w val="0.90837639403479908"/>
          <c:h val="0.770539663699170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0.33898305084746216</c:v>
                </c:pt>
                <c:pt idx="1">
                  <c:v>0.67796610169491522</c:v>
                </c:pt>
                <c:pt idx="2">
                  <c:v>0.91525423728814126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2446624"/>
        <c:axId val="1132453152"/>
      </c:barChart>
      <c:catAx>
        <c:axId val="113244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2453152"/>
        <c:crosses val="autoZero"/>
        <c:auto val="1"/>
        <c:lblAlgn val="ctr"/>
        <c:lblOffset val="100"/>
        <c:noMultiLvlLbl val="0"/>
      </c:catAx>
      <c:valAx>
        <c:axId val="1132453152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1132446624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793707619546444E-2"/>
          <c:y val="0.12315684855914809"/>
          <c:w val="0.91984283899660113"/>
          <c:h val="0.687963136234438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0.92500000000000004</c:v>
                </c:pt>
                <c:pt idx="1">
                  <c:v>0.96052631578947367</c:v>
                </c:pt>
                <c:pt idx="2">
                  <c:v>0.97247706422018365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2446080"/>
        <c:axId val="1132455872"/>
      </c:barChart>
      <c:catAx>
        <c:axId val="113244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2455872"/>
        <c:crosses val="autoZero"/>
        <c:auto val="1"/>
        <c:lblAlgn val="ctr"/>
        <c:lblOffset val="100"/>
        <c:noMultiLvlLbl val="0"/>
      </c:catAx>
      <c:valAx>
        <c:axId val="1132455872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1132446080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95527954920817E-2"/>
          <c:y val="0.13202688824022599"/>
          <c:w val="0.90879007366812881"/>
          <c:h val="0.677616659864055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Indicadores!$S$9:$U$9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Indicadores!$S$10:$U$10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2448256"/>
        <c:axId val="1132443360"/>
      </c:barChart>
      <c:catAx>
        <c:axId val="113244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2443360"/>
        <c:crosses val="autoZero"/>
        <c:auto val="1"/>
        <c:lblAlgn val="ctr"/>
        <c:lblOffset val="100"/>
        <c:noMultiLvlLbl val="0"/>
      </c:catAx>
      <c:valAx>
        <c:axId val="1132443360"/>
        <c:scaling>
          <c:orientation val="minMax"/>
          <c:max val="1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113244825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553774230308098E-2"/>
          <c:y val="8.5086508250875867E-2"/>
          <c:w val="0.91656081350669827"/>
          <c:h val="0.741345899598626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0.8</c:v>
                </c:pt>
                <c:pt idx="1">
                  <c:v>0.89473684210526316</c:v>
                </c:pt>
                <c:pt idx="2">
                  <c:v>0.92660550458715663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2445536"/>
        <c:axId val="1132448800"/>
      </c:barChart>
      <c:catAx>
        <c:axId val="113244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2448800"/>
        <c:crosses val="autoZero"/>
        <c:auto val="1"/>
        <c:lblAlgn val="ctr"/>
        <c:lblOffset val="100"/>
        <c:noMultiLvlLbl val="0"/>
      </c:catAx>
      <c:valAx>
        <c:axId val="1132448800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1132445536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08644716739552E-2"/>
          <c:y val="0.11314679290705412"/>
          <c:w val="0.92729357769791743"/>
          <c:h val="0.72953754276288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Indicadores!$S$15:$U$15</c:f>
              <c:numCache>
                <c:formatCode>0.0%</c:formatCode>
                <c:ptCount val="3"/>
                <c:pt idx="0">
                  <c:v>0.95000000000000062</c:v>
                </c:pt>
                <c:pt idx="1">
                  <c:v>0.97500000000000064</c:v>
                </c:pt>
                <c:pt idx="2">
                  <c:v>0.98148148148148151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2450432"/>
        <c:axId val="1135435600"/>
      </c:barChart>
      <c:catAx>
        <c:axId val="113245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5435600"/>
        <c:crosses val="autoZero"/>
        <c:auto val="1"/>
        <c:lblAlgn val="ctr"/>
        <c:lblOffset val="100"/>
        <c:noMultiLvlLbl val="0"/>
      </c:catAx>
      <c:valAx>
        <c:axId val="1135435600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1132450432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553774230308098E-2"/>
          <c:y val="0.10026984130402478"/>
          <c:w val="0.91656081350669827"/>
          <c:h val="0.71569322080254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Indicadores!$D$26:$F$26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Indicadores!$D$27:$F$27</c:f>
              <c:numCache>
                <c:formatCode>0.0%</c:formatCode>
                <c:ptCount val="3"/>
                <c:pt idx="0">
                  <c:v>0.87500000000000466</c:v>
                </c:pt>
                <c:pt idx="1">
                  <c:v>0.9342105263157896</c:v>
                </c:pt>
                <c:pt idx="2">
                  <c:v>0.95412844036697264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5429616"/>
        <c:axId val="1135437232"/>
      </c:barChart>
      <c:catAx>
        <c:axId val="113542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5437232"/>
        <c:crosses val="autoZero"/>
        <c:auto val="1"/>
        <c:lblAlgn val="ctr"/>
        <c:lblOffset val="100"/>
        <c:noMultiLvlLbl val="0"/>
      </c:catAx>
      <c:valAx>
        <c:axId val="1135437232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1135429616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95527954920858E-2"/>
          <c:y val="0.12746861004091051"/>
          <c:w val="0.90879007366812925"/>
          <c:h val="0.68217518364498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Indicadores!$S$9:$U$9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Indicadores!$S$10:$U$10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5431248"/>
        <c:axId val="1135425808"/>
      </c:barChart>
      <c:catAx>
        <c:axId val="113543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5425808"/>
        <c:crosses val="autoZero"/>
        <c:auto val="1"/>
        <c:lblAlgn val="ctr"/>
        <c:lblOffset val="100"/>
        <c:noMultiLvlLbl val="0"/>
      </c:catAx>
      <c:valAx>
        <c:axId val="1135425808"/>
        <c:scaling>
          <c:orientation val="minMax"/>
          <c:max val="1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11354312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955279549209E-2"/>
          <c:y val="0.12746861004091051"/>
          <c:w val="0.90879007366812981"/>
          <c:h val="0.68217518364498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Indicadores!$S$9:$U$9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Indicadores!$S$10:$U$10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5429072"/>
        <c:axId val="1135436144"/>
      </c:barChart>
      <c:catAx>
        <c:axId val="113542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5436144"/>
        <c:crosses val="autoZero"/>
        <c:auto val="1"/>
        <c:lblAlgn val="ctr"/>
        <c:lblOffset val="100"/>
        <c:noMultiLvlLbl val="0"/>
      </c:catAx>
      <c:valAx>
        <c:axId val="1135436144"/>
        <c:scaling>
          <c:orientation val="minMax"/>
          <c:max val="1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crossAx val="11354290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3C323-EC5B-4C48-9B92-FDDE6D7E51D3}" type="datetimeFigureOut">
              <a:rPr lang="pt-BR" smtClean="0"/>
              <a:pPr/>
              <a:t>16/08/2015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CD511-A7A8-43AF-B0C5-22A9223152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49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EA5121C-38AD-4B96-8CE8-CDA7AA8F58E1}" type="datetimeFigureOut">
              <a:rPr lang="pt-BR" smtClean="0"/>
              <a:pPr/>
              <a:t>16/08/2015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5121C-38AD-4B96-8CE8-CDA7AA8F58E1}" type="datetimeFigureOut">
              <a:rPr lang="pt-BR" smtClean="0"/>
              <a:pPr/>
              <a:t>16/08/2015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5121C-38AD-4B96-8CE8-CDA7AA8F58E1}" type="datetimeFigureOut">
              <a:rPr lang="pt-BR" smtClean="0"/>
              <a:pPr/>
              <a:t>16/08/2015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5121C-38AD-4B96-8CE8-CDA7AA8F58E1}" type="datetimeFigureOut">
              <a:rPr lang="pt-BR" smtClean="0"/>
              <a:pPr/>
              <a:t>16/08/2015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5121C-38AD-4B96-8CE8-CDA7AA8F58E1}" type="datetimeFigureOut">
              <a:rPr lang="pt-BR" smtClean="0"/>
              <a:pPr/>
              <a:t>16/08/2015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5121C-38AD-4B96-8CE8-CDA7AA8F58E1}" type="datetimeFigureOut">
              <a:rPr lang="pt-BR" smtClean="0"/>
              <a:pPr/>
              <a:t>16/08/2015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5121C-38AD-4B96-8CE8-CDA7AA8F58E1}" type="datetimeFigureOut">
              <a:rPr lang="pt-BR" smtClean="0"/>
              <a:pPr/>
              <a:t>16/08/2015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5121C-38AD-4B96-8CE8-CDA7AA8F58E1}" type="datetimeFigureOut">
              <a:rPr lang="pt-BR" smtClean="0"/>
              <a:pPr/>
              <a:t>16/08/2015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5121C-38AD-4B96-8CE8-CDA7AA8F58E1}" type="datetimeFigureOut">
              <a:rPr lang="pt-BR" smtClean="0"/>
              <a:pPr/>
              <a:t>16/08/2015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EA5121C-38AD-4B96-8CE8-CDA7AA8F58E1}" type="datetimeFigureOut">
              <a:rPr lang="pt-BR" smtClean="0"/>
              <a:pPr/>
              <a:t>16/08/2015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EA5121C-38AD-4B96-8CE8-CDA7AA8F58E1}" type="datetimeFigureOut">
              <a:rPr lang="pt-BR" smtClean="0"/>
              <a:pPr/>
              <a:t>16/08/2015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EA5121C-38AD-4B96-8CE8-CDA7AA8F58E1}" type="datetimeFigureOut">
              <a:rPr lang="pt-BR" smtClean="0"/>
              <a:pPr/>
              <a:t>16/08/2015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8728" y="285728"/>
            <a:ext cx="6286544" cy="257176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b="1" dirty="0" smtClean="0"/>
              <a:t>UNIVERSIDADE ABERTA DO SUS</a:t>
            </a:r>
            <a:br>
              <a:rPr lang="pt-BR" sz="2700" b="1" dirty="0" smtClean="0"/>
            </a:br>
            <a:r>
              <a:rPr lang="pt-BR" sz="2700" b="1" dirty="0" smtClean="0"/>
              <a:t>UNIVERSIDADE FEDERAL DE PELOTAS</a:t>
            </a:r>
            <a:br>
              <a:rPr lang="pt-BR" sz="2700" b="1" dirty="0" smtClean="0"/>
            </a:br>
            <a:r>
              <a:rPr lang="pt-BR" sz="2700" dirty="0" smtClean="0"/>
              <a:t>Especialização em Saúde da Família</a:t>
            </a:r>
            <a:br>
              <a:rPr lang="pt-BR" sz="2700" dirty="0" smtClean="0"/>
            </a:br>
            <a:r>
              <a:rPr lang="pt-BR" sz="2700" dirty="0" smtClean="0"/>
              <a:t>Modalidade a Distância</a:t>
            </a:r>
            <a:br>
              <a:rPr lang="pt-BR" sz="2700" dirty="0" smtClean="0"/>
            </a:br>
            <a:r>
              <a:rPr lang="pt-BR" sz="2700" dirty="0" smtClean="0"/>
              <a:t>Turma 8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44" y="3176598"/>
            <a:ext cx="8786842" cy="895344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Melhoria da Atenção à saúde da pessoa com hipertensão e/ou com diabetes mellitus da UBS/ESF Antônio Pereira, Alto Alegre/RR</a:t>
            </a:r>
          </a:p>
        </p:txBody>
      </p:sp>
      <p:pic>
        <p:nvPicPr>
          <p:cNvPr id="4" name="Imagem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42844" y="71414"/>
            <a:ext cx="1428760" cy="13573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7307" y="142852"/>
            <a:ext cx="1303849" cy="1000132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928662" y="5669837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 smtClean="0"/>
              <a:t>Yulis</a:t>
            </a:r>
            <a:r>
              <a:rPr lang="pt-BR" sz="2000" b="1" dirty="0" smtClean="0"/>
              <a:t> Rolando </a:t>
            </a:r>
            <a:r>
              <a:rPr lang="pt-BR" sz="2000" b="1" dirty="0" err="1" smtClean="0"/>
              <a:t>Castillo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Hidalgo</a:t>
            </a:r>
            <a:endParaRPr lang="pt-BR" sz="2000" b="1" dirty="0" smtClean="0"/>
          </a:p>
          <a:p>
            <a:pPr algn="ctr"/>
            <a:r>
              <a:rPr lang="pt-BR" sz="2000" b="1" dirty="0" smtClean="0"/>
              <a:t>Orientadora: Niviane Genz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Objetivo1 – Ampliar a cobertura a hipertensos e/ou diabéticos</a:t>
            </a: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667396"/>
            <a:ext cx="4040188" cy="762000"/>
          </a:xfrm>
        </p:spPr>
        <p:txBody>
          <a:bodyPr>
            <a:normAutofit fontScale="47500" lnSpcReduction="20000"/>
          </a:bodyPr>
          <a:lstStyle/>
          <a:p>
            <a:endParaRPr lang="pt-BR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500" b="1" dirty="0" smtClean="0">
                <a:solidFill>
                  <a:schemeClr val="tx1"/>
                </a:solidFill>
              </a:rPr>
              <a:t>Figura 1: c</a:t>
            </a:r>
            <a:r>
              <a:rPr lang="pt-BR" sz="2500" dirty="0" smtClean="0">
                <a:solidFill>
                  <a:schemeClr val="tx1"/>
                </a:solidFill>
              </a:rPr>
              <a:t>obertura do programa de atenção ao hipertenso na unidade de saúde na UBS Antônio Pereira do Município de Alto Alegre/RR, 2015.</a:t>
            </a:r>
          </a:p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667396"/>
            <a:ext cx="4041775" cy="762000"/>
          </a:xfrm>
        </p:spPr>
        <p:txBody>
          <a:bodyPr>
            <a:normAutofit fontScale="25000" lnSpcReduction="20000"/>
          </a:bodyPr>
          <a:lstStyle/>
          <a:p>
            <a:pPr algn="just"/>
            <a:endParaRPr lang="pt-BR" sz="37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4400" b="1" dirty="0" smtClean="0">
                <a:solidFill>
                  <a:schemeClr val="tx1"/>
                </a:solidFill>
              </a:rPr>
              <a:t>Figura 2: </a:t>
            </a:r>
            <a:r>
              <a:rPr lang="pt-BR" sz="4400" dirty="0" smtClean="0">
                <a:solidFill>
                  <a:schemeClr val="tx1"/>
                </a:solidFill>
              </a:rPr>
              <a:t>cobertura do programa de atenção ao diabético na unidade de saúde na UBS Antônio Pereira do Município de Alto Alegre/RR, 2015.</a:t>
            </a:r>
          </a:p>
          <a:p>
            <a:endParaRPr lang="pt-BR" dirty="0"/>
          </a:p>
        </p:txBody>
      </p:sp>
      <p:graphicFrame>
        <p:nvGraphicFramePr>
          <p:cNvPr id="7" name="Image1"/>
          <p:cNvGraphicFramePr>
            <a:graphicFrameLocks noGrp="1"/>
          </p:cNvGraphicFramePr>
          <p:nvPr>
            <p:ph sz="quarter" idx="2"/>
          </p:nvPr>
        </p:nvGraphicFramePr>
        <p:xfrm>
          <a:off x="457200" y="2786058"/>
          <a:ext cx="404018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Image1"/>
          <p:cNvGraphicFramePr>
            <a:graphicFrameLocks noGrp="1"/>
          </p:cNvGraphicFramePr>
          <p:nvPr>
            <p:ph sz="quarter" idx="4"/>
          </p:nvPr>
        </p:nvGraphicFramePr>
        <p:xfrm>
          <a:off x="4645025" y="2786058"/>
          <a:ext cx="4041775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57158" y="1357298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14288" algn="ctr">
              <a:buNone/>
            </a:pPr>
            <a:r>
              <a:rPr lang="pt-BR" sz="2000" b="1" dirty="0" smtClean="0"/>
              <a:t>Metas 1.1 e 1.2:</a:t>
            </a:r>
            <a:r>
              <a:rPr lang="pt-BR" sz="2000" dirty="0" smtClean="0"/>
              <a:t> Cadastrar 100% dos hipertensos e dos diabéticos da área de abrangência no Programa de Atenção à Hipertensão Arterial Sistêmica e ao Diabetes Mellitus da unidade de saúde.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Objetivo 2 – Melhorar a qualidade da atenção a hipertensos e/ou diabéticos. </a:t>
            </a: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667396"/>
            <a:ext cx="4040188" cy="762000"/>
          </a:xfrm>
        </p:spPr>
        <p:txBody>
          <a:bodyPr>
            <a:normAutofit fontScale="25000" lnSpcReduction="20000"/>
          </a:bodyPr>
          <a:lstStyle/>
          <a:p>
            <a:endParaRPr lang="pt-BR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4400" b="1" dirty="0" smtClean="0">
                <a:solidFill>
                  <a:schemeClr val="tx1"/>
                </a:solidFill>
              </a:rPr>
              <a:t>Figura 3: </a:t>
            </a:r>
            <a:r>
              <a:rPr lang="pt-BR" sz="4400" dirty="0" smtClean="0">
                <a:solidFill>
                  <a:schemeClr val="tx1"/>
                </a:solidFill>
              </a:rPr>
              <a:t>proporção de hipertensos com o exame clínico em dia de acordo com o protocolo na UBS Antônio Pereira do Município de Alto Alegre/RR, 2015.</a:t>
            </a:r>
          </a:p>
          <a:p>
            <a:pPr algn="just"/>
            <a:endParaRPr lang="pt-BR" sz="25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667396"/>
            <a:ext cx="4041775" cy="762000"/>
          </a:xfrm>
        </p:spPr>
        <p:txBody>
          <a:bodyPr>
            <a:normAutofit fontScale="25000" lnSpcReduction="20000"/>
          </a:bodyPr>
          <a:lstStyle/>
          <a:p>
            <a:pPr algn="just"/>
            <a:endParaRPr lang="pt-BR" sz="37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4400" b="1" dirty="0" smtClean="0">
                <a:solidFill>
                  <a:schemeClr val="tx1"/>
                </a:solidFill>
              </a:rPr>
              <a:t>Figura 4:</a:t>
            </a:r>
            <a:r>
              <a:rPr lang="pt-BR" sz="4400" dirty="0" smtClean="0">
                <a:solidFill>
                  <a:schemeClr val="tx1"/>
                </a:solidFill>
              </a:rPr>
              <a:t> proporção de diabéticos com o exame clínico em dia de acordo com o protocolo na UBS Antônio Pereira do Município de Alto Alegre/RR, 2015.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sz="44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57158" y="1428736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Metas 2.1 e 2.2:</a:t>
            </a:r>
            <a:r>
              <a:rPr lang="pt-BR" sz="2400" dirty="0" smtClean="0"/>
              <a:t> Realizar exame clínico apropriado em 100% dos hipertensos e dos diabéticos. </a:t>
            </a:r>
          </a:p>
        </p:txBody>
      </p:sp>
      <p:graphicFrame>
        <p:nvGraphicFramePr>
          <p:cNvPr id="11" name="Image1"/>
          <p:cNvGraphicFramePr>
            <a:graphicFrameLocks noGrp="1"/>
          </p:cNvGraphicFramePr>
          <p:nvPr>
            <p:ph sz="quarter" idx="2"/>
          </p:nvPr>
        </p:nvGraphicFramePr>
        <p:xfrm>
          <a:off x="457200" y="2786058"/>
          <a:ext cx="404018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Espaço Reservado para Conteúdo 12"/>
          <p:cNvGraphicFramePr>
            <a:graphicFrameLocks noGrp="1"/>
          </p:cNvGraphicFramePr>
          <p:nvPr>
            <p:ph sz="quarter" idx="4"/>
          </p:nvPr>
        </p:nvGraphicFramePr>
        <p:xfrm>
          <a:off x="4645025" y="2786058"/>
          <a:ext cx="4041775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Objetivo2 – Melhorar a qualidade da atenção a hipertensos e/ou diabéticos. </a:t>
            </a: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667396"/>
            <a:ext cx="4040188" cy="762000"/>
          </a:xfrm>
        </p:spPr>
        <p:txBody>
          <a:bodyPr>
            <a:normAutofit fontScale="25000" lnSpcReduction="20000"/>
          </a:bodyPr>
          <a:lstStyle/>
          <a:p>
            <a:endParaRPr lang="pt-BR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4400" b="1" dirty="0" smtClean="0">
                <a:solidFill>
                  <a:schemeClr val="tx1"/>
                </a:solidFill>
              </a:rPr>
              <a:t>Figura 5: </a:t>
            </a:r>
            <a:r>
              <a:rPr lang="pt-BR" sz="4400" dirty="0" smtClean="0">
                <a:solidFill>
                  <a:schemeClr val="tx1"/>
                </a:solidFill>
              </a:rPr>
              <a:t>proporção de hipertensos com os exames complementares em dia de acordo com o protocolo na UBS Antônio Pereira, Alto Alegra, 2015.</a:t>
            </a:r>
            <a:endParaRPr lang="pt-BR" sz="25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667396"/>
            <a:ext cx="4041775" cy="762000"/>
          </a:xfrm>
        </p:spPr>
        <p:txBody>
          <a:bodyPr>
            <a:normAutofit fontScale="25000" lnSpcReduction="20000"/>
          </a:bodyPr>
          <a:lstStyle/>
          <a:p>
            <a:pPr algn="just"/>
            <a:endParaRPr lang="pt-BR" sz="37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sz="44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4400" b="1" dirty="0" smtClean="0">
                <a:solidFill>
                  <a:schemeClr val="tx1"/>
                </a:solidFill>
              </a:rPr>
              <a:t>Figura 6: </a:t>
            </a:r>
            <a:r>
              <a:rPr lang="pt-BR" sz="4400" dirty="0" smtClean="0">
                <a:solidFill>
                  <a:schemeClr val="tx1"/>
                </a:solidFill>
              </a:rPr>
              <a:t>proporção de hipertensos com os exames complementares em dia de acordo com o protocolo na UBS Antônio Pereira, Alto Alegra, 2015.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sz="44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57158" y="1428736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Metas 2.3 e 2.4:</a:t>
            </a:r>
            <a:r>
              <a:rPr lang="pt-BR" sz="2400" dirty="0" smtClean="0"/>
              <a:t> Garantir a 100% dos hipertensos e dos diabéticos a realização de exames complementares em dia de acordo com o protocolo.</a:t>
            </a:r>
          </a:p>
        </p:txBody>
      </p:sp>
      <p:graphicFrame>
        <p:nvGraphicFramePr>
          <p:cNvPr id="10" name="Image1"/>
          <p:cNvGraphicFramePr>
            <a:graphicFrameLocks noGrp="1"/>
          </p:cNvGraphicFramePr>
          <p:nvPr>
            <p:ph sz="quarter" idx="2"/>
          </p:nvPr>
        </p:nvGraphicFramePr>
        <p:xfrm>
          <a:off x="457200" y="2786058"/>
          <a:ext cx="4040188" cy="26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Image1"/>
          <p:cNvGraphicFramePr>
            <a:graphicFrameLocks noGrp="1"/>
          </p:cNvGraphicFramePr>
          <p:nvPr>
            <p:ph sz="quarter" idx="4"/>
          </p:nvPr>
        </p:nvGraphicFramePr>
        <p:xfrm>
          <a:off x="4645025" y="2786058"/>
          <a:ext cx="4041775" cy="26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Objetivo 2 – Melhorar a qualidade da atenção a hipertensos e/ou diabéticos. 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57158" y="1428736"/>
            <a:ext cx="8501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/>
              <a:t>Meta 2.5:</a:t>
            </a:r>
            <a:r>
              <a:rPr lang="pt-BR" sz="2400" dirty="0" smtClean="0"/>
              <a:t> Priorizar a prescrição de medicamentos da farmácia popular para 100% dos hipertensos cadastrados na unidade de saúde.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b="1" dirty="0" smtClean="0"/>
              <a:t>Meta 2.6:</a:t>
            </a:r>
            <a:r>
              <a:rPr lang="pt-BR" sz="2400" dirty="0" smtClean="0"/>
              <a:t> Priorizar a prescrição de medicamentos da farmácia popular para 100% dos diabéticos cadastrados na unidade de saúde. </a:t>
            </a:r>
          </a:p>
          <a:p>
            <a:pPr algn="ctr"/>
            <a:endParaRPr lang="pt-BR" sz="2400" dirty="0" smtClean="0"/>
          </a:p>
        </p:txBody>
      </p:sp>
      <p:sp>
        <p:nvSpPr>
          <p:cNvPr id="15" name="Retângulo 14"/>
          <p:cNvSpPr/>
          <p:nvPr/>
        </p:nvSpPr>
        <p:spPr>
          <a:xfrm>
            <a:off x="3428992" y="4572008"/>
            <a:ext cx="2500330" cy="17859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 smtClean="0"/>
              <a:t>100%</a:t>
            </a:r>
            <a:endParaRPr lang="pt-BR" sz="6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Objetivo 2 – Melhorar a qualidade da atenção a hipertensos e/ou diabéticos. </a:t>
            </a: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667396"/>
            <a:ext cx="4040188" cy="762000"/>
          </a:xfrm>
        </p:spPr>
        <p:txBody>
          <a:bodyPr>
            <a:normAutofit fontScale="25000" lnSpcReduction="20000"/>
          </a:bodyPr>
          <a:lstStyle/>
          <a:p>
            <a:endParaRPr lang="pt-BR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4400" b="1" dirty="0" smtClean="0">
                <a:solidFill>
                  <a:schemeClr val="tx1"/>
                </a:solidFill>
              </a:rPr>
              <a:t>Figura 7: </a:t>
            </a:r>
            <a:r>
              <a:rPr lang="pt-BR" sz="4400" dirty="0" smtClean="0">
                <a:solidFill>
                  <a:schemeClr val="tx1"/>
                </a:solidFill>
              </a:rPr>
              <a:t>proporção de hipertensos com avaliação da necessidade de atendimento odontológico na UBS Antônio Pereira do Município de Alto Alegre/RR, 2015.</a:t>
            </a:r>
            <a:endParaRPr lang="pt-BR" sz="25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667396"/>
            <a:ext cx="4041775" cy="762000"/>
          </a:xfrm>
        </p:spPr>
        <p:txBody>
          <a:bodyPr>
            <a:normAutofit fontScale="25000" lnSpcReduction="20000"/>
          </a:bodyPr>
          <a:lstStyle/>
          <a:p>
            <a:pPr algn="just"/>
            <a:endParaRPr lang="pt-BR" sz="37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sz="44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4400" b="1" dirty="0" smtClean="0">
                <a:solidFill>
                  <a:schemeClr val="tx1"/>
                </a:solidFill>
              </a:rPr>
              <a:t>Figura 8:</a:t>
            </a:r>
            <a:r>
              <a:rPr lang="pt-BR" sz="4400" dirty="0" smtClean="0">
                <a:solidFill>
                  <a:schemeClr val="tx1"/>
                </a:solidFill>
              </a:rPr>
              <a:t> proporção de diabéticos com avaliação da necessidade de atendimento odontológico na UBS Antônio Pereira do Município de Alto Alegre/RR, 2015.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sz="44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57158" y="1428736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Metas 2.7 e 2.8:</a:t>
            </a:r>
            <a:r>
              <a:rPr lang="pt-BR" sz="2400" dirty="0" smtClean="0"/>
              <a:t> Realizar avaliação da necessidade de atendimento odontológico em 100% dos hipertensos e dos diabéticos.</a:t>
            </a:r>
          </a:p>
        </p:txBody>
      </p:sp>
      <p:graphicFrame>
        <p:nvGraphicFramePr>
          <p:cNvPr id="11" name="Image1"/>
          <p:cNvGraphicFramePr>
            <a:graphicFrameLocks noGrp="1"/>
          </p:cNvGraphicFramePr>
          <p:nvPr>
            <p:ph sz="quarter" idx="2"/>
          </p:nvPr>
        </p:nvGraphicFramePr>
        <p:xfrm>
          <a:off x="457200" y="2714620"/>
          <a:ext cx="404018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Espaço Reservado para Conteúdo 12"/>
          <p:cNvGraphicFramePr>
            <a:graphicFrameLocks noGrp="1"/>
          </p:cNvGraphicFramePr>
          <p:nvPr>
            <p:ph sz="quarter" idx="4"/>
          </p:nvPr>
        </p:nvGraphicFramePr>
        <p:xfrm>
          <a:off x="4645025" y="2714620"/>
          <a:ext cx="4041775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06" y="1600200"/>
            <a:ext cx="8858312" cy="4757758"/>
          </a:xfrm>
        </p:spPr>
        <p:txBody>
          <a:bodyPr/>
          <a:lstStyle/>
          <a:p>
            <a:pPr algn="just"/>
            <a:r>
              <a:rPr lang="pt-BR" sz="2800" b="1" dirty="0" smtClean="0"/>
              <a:t>Meta 3.1:</a:t>
            </a:r>
            <a:r>
              <a:rPr lang="pt-BR" sz="2800" dirty="0" smtClean="0"/>
              <a:t> Buscar 100% dos hipertensos faltosos às consultas na unidade de saúde conforme a periodicidade recomendada.</a:t>
            </a:r>
          </a:p>
          <a:p>
            <a:pPr algn="just">
              <a:buNone/>
            </a:pPr>
            <a:endParaRPr lang="pt-BR" sz="2800" dirty="0" smtClean="0"/>
          </a:p>
          <a:p>
            <a:pPr algn="just"/>
            <a:r>
              <a:rPr lang="pt-BR" sz="2800" b="1" dirty="0" smtClean="0"/>
              <a:t>Meta 3.2:</a:t>
            </a:r>
            <a:r>
              <a:rPr lang="pt-BR" sz="2800" dirty="0" smtClean="0"/>
              <a:t> Buscar 100% dos diabéticos faltosos às consultas na unidade de saúde conforme a periodicidade recomendada.</a:t>
            </a:r>
          </a:p>
          <a:p>
            <a:pPr marL="0" indent="0" algn="ctr">
              <a:buNone/>
            </a:pPr>
            <a:endParaRPr lang="pt-BR" sz="2800" dirty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Objetivo 3 –</a:t>
            </a:r>
            <a:r>
              <a:rPr lang="pt-BR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Melhorar a adesão de hipertensos e/ou diabéticos ao programa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000760" y="4786322"/>
            <a:ext cx="2286016" cy="15001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 smtClean="0"/>
              <a:t>100%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41003618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Objetivo 4 – Melhorar o registro das informações</a:t>
            </a: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667396"/>
            <a:ext cx="4040188" cy="762000"/>
          </a:xfrm>
        </p:spPr>
        <p:txBody>
          <a:bodyPr>
            <a:normAutofit fontScale="25000" lnSpcReduction="20000"/>
          </a:bodyPr>
          <a:lstStyle/>
          <a:p>
            <a:endParaRPr lang="pt-BR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4400" b="1" dirty="0" smtClean="0">
                <a:solidFill>
                  <a:schemeClr val="tx1"/>
                </a:solidFill>
              </a:rPr>
              <a:t>Figura 9: </a:t>
            </a:r>
            <a:r>
              <a:rPr lang="pt-BR" sz="4400" dirty="0" smtClean="0">
                <a:solidFill>
                  <a:schemeClr val="tx1"/>
                </a:solidFill>
              </a:rPr>
              <a:t>Proporção de hipertensos com registro adequado na ficha de acompanhamento na UBS Antônio Pereira do Município de Alto Alegre/RR, 2015.</a:t>
            </a:r>
          </a:p>
          <a:p>
            <a:pPr algn="just"/>
            <a:endParaRPr lang="pt-BR" sz="25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667396"/>
            <a:ext cx="4041775" cy="762000"/>
          </a:xfrm>
        </p:spPr>
        <p:txBody>
          <a:bodyPr>
            <a:normAutofit fontScale="25000" lnSpcReduction="20000"/>
          </a:bodyPr>
          <a:lstStyle/>
          <a:p>
            <a:pPr algn="just"/>
            <a:endParaRPr lang="pt-BR" sz="37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4400" b="1" dirty="0" smtClean="0">
                <a:solidFill>
                  <a:schemeClr val="tx1"/>
                </a:solidFill>
              </a:rPr>
              <a:t>Figura 10:</a:t>
            </a:r>
            <a:r>
              <a:rPr lang="pt-BR" sz="4400" dirty="0" smtClean="0">
                <a:solidFill>
                  <a:schemeClr val="tx1"/>
                </a:solidFill>
              </a:rPr>
              <a:t> proporção de diabéticos com registro adequado na ficha de acompanhamento na UBS Antônio Pereira do Município de Alto Alegre/RR, 2015.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57158" y="1214422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Metas 4.1 e 4.2 </a:t>
            </a:r>
            <a:r>
              <a:rPr lang="pt-BR" sz="2400" dirty="0" smtClean="0"/>
              <a:t> Manter ficha de acompanhamento de 100% dos hipertensos e dos diabéticos cadastrados na unidade de saúde.</a:t>
            </a:r>
          </a:p>
          <a:p>
            <a:pPr algn="ctr"/>
            <a:endParaRPr lang="pt-BR" sz="2400" dirty="0" smtClean="0"/>
          </a:p>
        </p:txBody>
      </p:sp>
      <p:graphicFrame>
        <p:nvGraphicFramePr>
          <p:cNvPr id="13" name="Espaço Reservado para Conteúdo 12"/>
          <p:cNvGraphicFramePr>
            <a:graphicFrameLocks noGrp="1"/>
          </p:cNvGraphicFramePr>
          <p:nvPr>
            <p:ph sz="quarter" idx="4"/>
          </p:nvPr>
        </p:nvGraphicFramePr>
        <p:xfrm>
          <a:off x="4645025" y="2714620"/>
          <a:ext cx="4041775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Image1"/>
          <p:cNvGraphicFramePr>
            <a:graphicFrameLocks noGrp="1"/>
          </p:cNvGraphicFramePr>
          <p:nvPr>
            <p:ph sz="quarter" idx="2"/>
          </p:nvPr>
        </p:nvGraphicFramePr>
        <p:xfrm>
          <a:off x="457200" y="2714620"/>
          <a:ext cx="404018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Objetivo 5 – Mapear hipertensos e diabéticos de risco para doença cardiovascular </a:t>
            </a: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667396"/>
            <a:ext cx="4040188" cy="762000"/>
          </a:xfrm>
        </p:spPr>
        <p:txBody>
          <a:bodyPr>
            <a:noAutofit/>
          </a:bodyPr>
          <a:lstStyle/>
          <a:p>
            <a:pPr algn="just"/>
            <a:r>
              <a:rPr lang="pt-BR" sz="1100" b="1" dirty="0" smtClean="0">
                <a:solidFill>
                  <a:schemeClr val="tx1"/>
                </a:solidFill>
              </a:rPr>
              <a:t>Figura 10: </a:t>
            </a:r>
            <a:r>
              <a:rPr lang="pt-BR" sz="1100" dirty="0" smtClean="0">
                <a:solidFill>
                  <a:schemeClr val="tx1"/>
                </a:solidFill>
              </a:rPr>
              <a:t>proporção hipertensos com estratificação de risco cardiovascular por exame clínico em dia na UBS Antônio Pereira do Município de Alto Alegre/RR, 2015.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667396"/>
            <a:ext cx="4041775" cy="762000"/>
          </a:xfrm>
        </p:spPr>
        <p:txBody>
          <a:bodyPr>
            <a:normAutofit fontScale="25000" lnSpcReduction="20000"/>
          </a:bodyPr>
          <a:lstStyle/>
          <a:p>
            <a:pPr algn="just"/>
            <a:endParaRPr lang="pt-BR" sz="37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4400" b="1" dirty="0" smtClean="0">
                <a:solidFill>
                  <a:schemeClr val="tx1"/>
                </a:solidFill>
              </a:rPr>
              <a:t>Figura 11:</a:t>
            </a:r>
            <a:r>
              <a:rPr lang="pt-BR" sz="4400" dirty="0" smtClean="0">
                <a:solidFill>
                  <a:schemeClr val="tx1"/>
                </a:solidFill>
              </a:rPr>
              <a:t> proporção de diabéticos com estratificação de risco cardiovascular por exame clínico em dia na UBS Antônio Pereira do Município de Alto Alegre/RR, 2015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57158" y="1214422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Metas  5.1 e 5.2 : </a:t>
            </a:r>
            <a:r>
              <a:rPr lang="pt-BR" sz="2400" dirty="0" smtClean="0"/>
              <a:t>Realizar estratificação do risco cardiovascular em 100% dos hipertensos e dos diabéticos cadastrado na unidade de saúde. </a:t>
            </a:r>
          </a:p>
          <a:p>
            <a:pPr algn="ctr"/>
            <a:endParaRPr lang="pt-BR" sz="2400" dirty="0" smtClean="0"/>
          </a:p>
        </p:txBody>
      </p:sp>
      <p:graphicFrame>
        <p:nvGraphicFramePr>
          <p:cNvPr id="13" name="Espaço Reservado para Conteúdo 12"/>
          <p:cNvGraphicFramePr>
            <a:graphicFrameLocks noGrp="1"/>
          </p:cNvGraphicFramePr>
          <p:nvPr>
            <p:ph sz="quarter" idx="4"/>
          </p:nvPr>
        </p:nvGraphicFramePr>
        <p:xfrm>
          <a:off x="4645025" y="2643182"/>
          <a:ext cx="4041775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Image1"/>
          <p:cNvGraphicFramePr>
            <a:graphicFrameLocks noGrp="1"/>
          </p:cNvGraphicFramePr>
          <p:nvPr>
            <p:ph sz="quarter" idx="2"/>
          </p:nvPr>
        </p:nvGraphicFramePr>
        <p:xfrm>
          <a:off x="457200" y="2643182"/>
          <a:ext cx="404018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06" y="1285860"/>
            <a:ext cx="8858280" cy="5572140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 smtClean="0"/>
              <a:t>Meta 6.1 e 6.2:</a:t>
            </a:r>
            <a:r>
              <a:rPr lang="pt-BR" sz="2400" dirty="0" smtClean="0"/>
              <a:t> Garantir orientação nutricional sobre alimentação saudável a 100% dos hipertensos e dos diabéticos.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b="1" dirty="0" smtClean="0"/>
              <a:t>Meta 6.3 e 6.4:</a:t>
            </a:r>
            <a:r>
              <a:rPr lang="pt-BR" sz="2400" dirty="0" smtClean="0"/>
              <a:t> Garantir orientação em relação à prática regular de atividade física a 100% dos hipertensos e dos diabéticos.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b="1" dirty="0" smtClean="0"/>
              <a:t>Meta 6.5 e 6.6:</a:t>
            </a:r>
            <a:r>
              <a:rPr lang="pt-BR" sz="2400" dirty="0" smtClean="0"/>
              <a:t> Garantir orientação sobre os riscos do tabagismo a 100% dos hipertensos e dos diabéticos.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b="1" dirty="0" smtClean="0"/>
              <a:t>Meta 6.7 e 6.8:</a:t>
            </a:r>
            <a:r>
              <a:rPr lang="pt-BR" sz="2400" dirty="0" smtClean="0"/>
              <a:t> Garantir orientação sobre higiene bucal a 100% dos hipertensos e dos diabéticos.</a:t>
            </a:r>
          </a:p>
          <a:p>
            <a:pPr marL="114300" indent="0" algn="ctr">
              <a:buNone/>
            </a:pPr>
            <a:endParaRPr lang="pt-BR" sz="2800" dirty="0"/>
          </a:p>
          <a:p>
            <a:pPr marL="114300" indent="0" algn="just">
              <a:buNone/>
            </a:pPr>
            <a:endParaRPr lang="pt-BR" sz="2800" dirty="0"/>
          </a:p>
          <a:p>
            <a:pPr>
              <a:buNone/>
            </a:pPr>
            <a:endParaRPr lang="pt-BR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</a:rPr>
              <a:t>Objetivo 6 – Promover a saúde de hipertensos e diabéticos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dirty="0">
                <a:solidFill>
                  <a:schemeClr val="accent1">
                    <a:lumMod val="75000"/>
                  </a:schemeClr>
                </a:solidFill>
              </a:rPr>
            </a:b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428860" y="1928802"/>
            <a:ext cx="4143404" cy="30003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00" dirty="0" smtClean="0"/>
              <a:t>100%</a:t>
            </a:r>
            <a:endParaRPr lang="pt-BR" sz="8800" dirty="0"/>
          </a:p>
        </p:txBody>
      </p:sp>
    </p:spTree>
    <p:extLst>
      <p:ext uri="{BB962C8B-B14F-4D97-AF65-F5344CB8AC3E}">
        <p14:creationId xmlns:p14="http://schemas.microsoft.com/office/powerpoint/2010/main" val="21707142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400" dirty="0" smtClean="0">
                <a:solidFill>
                  <a:schemeClr val="accent1">
                    <a:lumMod val="75000"/>
                  </a:schemeClr>
                </a:solidFill>
              </a:rPr>
              <a:t>Importância da intervenção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8596" y="1071546"/>
            <a:ext cx="4040188" cy="76200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Equipe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14876" y="1071546"/>
            <a:ext cx="4041775" cy="76200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Serviço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28596" y="1928802"/>
            <a:ext cx="4040188" cy="3941763"/>
          </a:xfrm>
        </p:spPr>
        <p:txBody>
          <a:bodyPr/>
          <a:lstStyle/>
          <a:p>
            <a:pPr algn="ctr"/>
            <a:r>
              <a:rPr lang="pt-BR" sz="2800" dirty="0" smtClean="0"/>
              <a:t>Bem integrada e Qualificada</a:t>
            </a:r>
          </a:p>
          <a:p>
            <a:pPr algn="ctr"/>
            <a:endParaRPr lang="pt-BR" sz="2800" dirty="0" smtClean="0"/>
          </a:p>
          <a:p>
            <a:pPr algn="ctr"/>
            <a:r>
              <a:rPr lang="pt-BR" sz="2800" dirty="0" smtClean="0"/>
              <a:t>Coesão em um mesmo Objetivo</a:t>
            </a:r>
          </a:p>
          <a:p>
            <a:pPr algn="ctr"/>
            <a:endParaRPr lang="pt-BR" sz="2800" dirty="0" smtClean="0"/>
          </a:p>
          <a:p>
            <a:pPr algn="ctr"/>
            <a:r>
              <a:rPr lang="pt-BR" sz="2800" dirty="0" smtClean="0"/>
              <a:t>Mais Capacitada</a:t>
            </a:r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4876" y="1928802"/>
            <a:ext cx="4041775" cy="39417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Melhor organização e planejamento do trabalho</a:t>
            </a:r>
          </a:p>
          <a:p>
            <a:endParaRPr lang="pt-BR" dirty="0" smtClean="0"/>
          </a:p>
          <a:p>
            <a:r>
              <a:rPr lang="pt-BR" dirty="0" smtClean="0"/>
              <a:t>Registro de dados organizados</a:t>
            </a:r>
          </a:p>
          <a:p>
            <a:endParaRPr lang="pt-BR" dirty="0" smtClean="0"/>
          </a:p>
          <a:p>
            <a:r>
              <a:rPr lang="pt-BR" dirty="0" smtClean="0"/>
              <a:t>Visão de trabalhar para melhorar todos os programas deficientes na unidade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8596" y="1928802"/>
            <a:ext cx="8286808" cy="42780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Comunidade</a:t>
            </a:r>
          </a:p>
          <a:p>
            <a:pPr algn="ctr"/>
            <a:r>
              <a:rPr lang="pt-BR" sz="2400" dirty="0" smtClean="0"/>
              <a:t>Maior cobertura e qualidade de atendimentos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Ações da intervenção incorporadas a rotina do trabalho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Mais conhecimento para a equipe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Maior engajamento UBS - Comunidade</a:t>
            </a:r>
          </a:p>
          <a:p>
            <a:endParaRPr lang="pt-BR" sz="4000" b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Qualificar o atendimento ao grupo de pessoas com hipertensão e/ou com diabetes mellitus;</a:t>
            </a:r>
          </a:p>
          <a:p>
            <a:pPr algn="just"/>
            <a:endParaRPr lang="pt-BR" sz="2800" dirty="0" smtClean="0"/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Controle e acompanhamento adequado e monitorado de ambas patologias.</a:t>
            </a:r>
          </a:p>
          <a:p>
            <a:pPr algn="just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Introdução</a:t>
            </a:r>
            <a:endParaRPr lang="pt-B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78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575120"/>
            <a:ext cx="8643998" cy="4997152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2800" b="1" u="sng" dirty="0"/>
              <a:t>No </a:t>
            </a:r>
            <a:r>
              <a:rPr lang="pt-BR" sz="2800" b="1" u="sng" dirty="0" smtClean="0"/>
              <a:t>inicio</a:t>
            </a:r>
            <a:endParaRPr lang="pt-BR" sz="2800" b="1" u="sng" dirty="0"/>
          </a:p>
          <a:p>
            <a:r>
              <a:rPr lang="pt-BR" sz="2400" dirty="0" smtClean="0"/>
              <a:t>Achava </a:t>
            </a:r>
            <a:r>
              <a:rPr lang="pt-BR" sz="2400" dirty="0"/>
              <a:t>cansativo, um </a:t>
            </a:r>
            <a:r>
              <a:rPr lang="pt-BR" sz="2400" dirty="0" smtClean="0"/>
              <a:t>castigo e que não precisava de muito estudo.</a:t>
            </a:r>
          </a:p>
          <a:p>
            <a:endParaRPr lang="pt-BR" sz="2800" dirty="0" smtClean="0"/>
          </a:p>
          <a:p>
            <a:pPr>
              <a:buNone/>
            </a:pPr>
            <a:r>
              <a:rPr lang="pt-BR" sz="2800" b="1" u="sng" dirty="0" smtClean="0"/>
              <a:t>Após a intervenção</a:t>
            </a:r>
            <a:endParaRPr lang="pt-BR" sz="2800" dirty="0" smtClean="0"/>
          </a:p>
          <a:p>
            <a:r>
              <a:rPr lang="pt-BR" sz="2400" dirty="0" smtClean="0"/>
              <a:t>Serviu para “refrescar” alguns temas e para aprender um pouco mais sobre outros;</a:t>
            </a:r>
          </a:p>
          <a:p>
            <a:r>
              <a:rPr lang="pt-BR" sz="2400" dirty="0" smtClean="0"/>
              <a:t>Por mais que fosse cansativo se tornou interessante;</a:t>
            </a:r>
          </a:p>
          <a:p>
            <a:r>
              <a:rPr lang="pt-BR" sz="2400" dirty="0" smtClean="0"/>
              <a:t>Ajudo-me a diagnosticar as deficiências da UBS além de aportar as ferramentas para a solução;</a:t>
            </a:r>
          </a:p>
          <a:p>
            <a:r>
              <a:rPr lang="en-US" sz="2400" dirty="0" err="1" smtClean="0"/>
              <a:t>Excelente</a:t>
            </a:r>
            <a:r>
              <a:rPr lang="en-US" sz="2400" dirty="0" smtClean="0"/>
              <a:t> </a:t>
            </a:r>
            <a:r>
              <a:rPr lang="en-US" sz="2400" dirty="0" err="1" smtClean="0"/>
              <a:t>instrumento</a:t>
            </a:r>
            <a:r>
              <a:rPr lang="en-US" sz="2400" dirty="0" smtClean="0"/>
              <a:t> de </a:t>
            </a:r>
            <a:r>
              <a:rPr lang="en-US" sz="2400" dirty="0" err="1" smtClean="0"/>
              <a:t>trabalho</a:t>
            </a:r>
            <a:r>
              <a:rPr lang="en-US" sz="2400" dirty="0" smtClean="0"/>
              <a:t>.</a:t>
            </a:r>
            <a:endParaRPr lang="pt-BR" sz="24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pPr>
              <a:buNone/>
            </a:pPr>
            <a:endParaRPr lang="pt-BR" sz="2800" b="1" u="sng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Reflexão crítica sobre o processo pessoal de aprendizagem</a:t>
            </a:r>
          </a:p>
        </p:txBody>
      </p:sp>
    </p:spTree>
    <p:extLst>
      <p:ext uri="{BB962C8B-B14F-4D97-AF65-F5344CB8AC3E}">
        <p14:creationId xmlns:p14="http://schemas.microsoft.com/office/powerpoint/2010/main" val="153043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				Muito</a:t>
            </a:r>
            <a:r>
              <a:rPr lang="pt-BR" dirty="0" smtClean="0">
                <a:cs typeface="Arial" pitchFamily="34" charset="0"/>
              </a:rPr>
              <a:t>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obrigado!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85020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71414"/>
            <a:ext cx="9144000" cy="24288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O município de Alto Alegre, localizado no estado de Roraima, com aproximadamente 17.000 habitantes, possui 4 Unidades de Saúde.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 l="15922" t="34179" r="56076" b="13086"/>
          <a:stretch>
            <a:fillRect/>
          </a:stretch>
        </p:blipFill>
        <p:spPr bwMode="auto">
          <a:xfrm>
            <a:off x="5500693" y="2928934"/>
            <a:ext cx="364333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 l="21449" t="42815" r="58785" b="22657"/>
          <a:stretch>
            <a:fillRect/>
          </a:stretch>
        </p:blipFill>
        <p:spPr bwMode="auto">
          <a:xfrm>
            <a:off x="1500166" y="2500306"/>
            <a:ext cx="400052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72547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cs typeface="Arial" pitchFamily="34" charset="0"/>
              </a:rPr>
              <a:t/>
            </a:r>
            <a:br>
              <a:rPr lang="pt-BR" dirty="0" smtClean="0">
                <a:cs typeface="Arial" pitchFamily="34" charset="0"/>
              </a:rPr>
            </a:br>
            <a:r>
              <a:rPr lang="pt-BR" dirty="0" smtClean="0">
                <a:solidFill>
                  <a:schemeClr val="bg1"/>
                </a:solidFill>
                <a:cs typeface="Arial" pitchFamily="34" charset="0"/>
              </a:rPr>
              <a:t>UBS/ESF Antônio Pereira </a:t>
            </a:r>
            <a:r>
              <a:rPr lang="pt-BR" dirty="0" smtClean="0">
                <a:cs typeface="Arial" pitchFamily="34" charset="0"/>
              </a:rPr>
              <a:t/>
            </a:r>
            <a:br>
              <a:rPr lang="pt-BR" dirty="0" smtClean="0"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214678" y="5072074"/>
            <a:ext cx="571504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solidFill>
                  <a:schemeClr val="bg1"/>
                </a:solidFill>
                <a:cs typeface="Arial" pitchFamily="34" charset="0"/>
              </a:rPr>
              <a:t>3.500 usuários,</a:t>
            </a:r>
          </a:p>
          <a:p>
            <a:pPr algn="just"/>
            <a:r>
              <a:rPr lang="pt-BR" sz="3200" dirty="0" smtClean="0">
                <a:solidFill>
                  <a:schemeClr val="bg1"/>
                </a:solidFill>
                <a:cs typeface="Arial" pitchFamily="34" charset="0"/>
              </a:rPr>
              <a:t>Estratégia Saúde da Família, </a:t>
            </a:r>
          </a:p>
          <a:p>
            <a:pPr algn="just"/>
            <a:r>
              <a:rPr lang="pt-BR" sz="3200" dirty="0" smtClean="0">
                <a:solidFill>
                  <a:schemeClr val="bg1"/>
                </a:solidFill>
                <a:cs typeface="Arial" pitchFamily="34" charset="0"/>
              </a:rPr>
              <a:t>Equipe completa.</a:t>
            </a:r>
            <a:endParaRPr lang="pt-BR" sz="3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/>
          <a:srcRect l="27329" t="45000" r="38356" b="15652"/>
          <a:stretch>
            <a:fillRect/>
          </a:stretch>
        </p:blipFill>
        <p:spPr bwMode="auto">
          <a:xfrm>
            <a:off x="1785918" y="1285860"/>
            <a:ext cx="548670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48" y="200024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Baixa </a:t>
            </a:r>
            <a:r>
              <a:rPr lang="pt-BR" sz="2800" dirty="0" smtClean="0"/>
              <a:t>cobertura</a:t>
            </a:r>
            <a:endParaRPr lang="pt-BR" sz="2800" dirty="0"/>
          </a:p>
          <a:p>
            <a:r>
              <a:rPr lang="pt-BR" sz="2800" dirty="0" smtClean="0"/>
              <a:t>Qualidade de atendimento inadequado</a:t>
            </a:r>
          </a:p>
          <a:p>
            <a:r>
              <a:rPr lang="pt-BR" sz="2800" dirty="0" smtClean="0"/>
              <a:t>Trabalho não planejado e nem monitorado</a:t>
            </a:r>
          </a:p>
          <a:p>
            <a:r>
              <a:rPr lang="pt-BR" sz="2800" dirty="0" smtClean="0"/>
              <a:t>Registros inadequados</a:t>
            </a:r>
          </a:p>
          <a:p>
            <a:r>
              <a:rPr lang="pt-BR" sz="2800" dirty="0" smtClean="0"/>
              <a:t>M</a:t>
            </a:r>
            <a:r>
              <a:rPr lang="pt-BR" altLang="zh-CN" sz="2800" dirty="0" smtClean="0"/>
              <a:t>á </a:t>
            </a:r>
            <a:r>
              <a:rPr lang="pt-BR" sz="2800" dirty="0" smtClean="0"/>
              <a:t>adesão dos usuários ao serviço</a:t>
            </a:r>
          </a:p>
          <a:p>
            <a:r>
              <a:rPr lang="pt-BR" sz="2800" dirty="0" smtClean="0"/>
              <a:t>Falta de busca ativa</a:t>
            </a:r>
          </a:p>
          <a:p>
            <a:r>
              <a:rPr lang="pt-BR" sz="2800" dirty="0" smtClean="0"/>
              <a:t>Poucas atividades educativas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Situação da ação programática antes da </a:t>
            </a:r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</a:rPr>
              <a:t>intervenção</a:t>
            </a:r>
            <a:endParaRPr lang="pt-B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948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71470" y="2204864"/>
            <a:ext cx="9144000" cy="3921299"/>
          </a:xfrm>
        </p:spPr>
        <p:txBody>
          <a:bodyPr/>
          <a:lstStyle/>
          <a:p>
            <a:pPr marL="114300" indent="0" algn="ctr">
              <a:buNone/>
            </a:pPr>
            <a:endParaRPr lang="pt-BR" b="1" dirty="0">
              <a:cs typeface="Arial" pitchFamily="34" charset="0"/>
            </a:endParaRPr>
          </a:p>
          <a:p>
            <a:pPr indent="450215" algn="ctr">
              <a:buNone/>
            </a:pPr>
            <a:r>
              <a:rPr lang="pt-BR" sz="3600" b="1" kern="100" dirty="0" smtClean="0">
                <a:latin typeface="Times New Roman"/>
                <a:ea typeface="宋体"/>
                <a:cs typeface="Arial"/>
              </a:rPr>
              <a:t>Melhoria da Atenção à saúde das pessoas com hipertensão e/ou com diabetes mellitus na UBS/ESF Antônio Pereira no município de Alto Alegre, Roraima.</a:t>
            </a:r>
            <a:endParaRPr lang="pt-BR" sz="3600" b="1" kern="100" dirty="0" smtClean="0">
              <a:latin typeface="Times New Roman"/>
              <a:ea typeface="宋体"/>
            </a:endParaRPr>
          </a:p>
          <a:p>
            <a:pPr algn="just">
              <a:buNone/>
            </a:pPr>
            <a:endParaRPr lang="pt-BR" sz="3600" dirty="0"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pPr algn="ctr"/>
            <a:r>
              <a:rPr lang="pt-BR" sz="4900" dirty="0" smtClean="0">
                <a:solidFill>
                  <a:schemeClr val="accent1">
                    <a:lumMod val="75000"/>
                  </a:schemeClr>
                </a:solidFill>
              </a:rPr>
              <a:t>Objetivo </a:t>
            </a:r>
            <a:r>
              <a:rPr lang="pt-BR" sz="4900" dirty="0">
                <a:solidFill>
                  <a:schemeClr val="accent1">
                    <a:lumMod val="75000"/>
                  </a:schemeClr>
                </a:solidFill>
              </a:rPr>
              <a:t>geral</a:t>
            </a:r>
          </a:p>
        </p:txBody>
      </p:sp>
    </p:spTree>
    <p:extLst>
      <p:ext uri="{BB962C8B-B14F-4D97-AF65-F5344CB8AC3E}">
        <p14:creationId xmlns:p14="http://schemas.microsoft.com/office/powerpoint/2010/main" val="12644673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Ações</a:t>
            </a:r>
            <a:r>
              <a:rPr lang="pt-BR" b="1" dirty="0" smtClean="0"/>
              <a:t>:</a:t>
            </a:r>
          </a:p>
          <a:p>
            <a:pPr marL="114300" indent="0" algn="just">
              <a:buNone/>
            </a:pPr>
            <a:endParaRPr lang="pt-BR" b="1" dirty="0"/>
          </a:p>
          <a:p>
            <a:pPr algn="just"/>
            <a:r>
              <a:rPr lang="pt-BR" dirty="0"/>
              <a:t>Monitoramento e avaliação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Organização e gestão do serviço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Engajamento público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Qualificação da prática clínica.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9028896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885928"/>
            <a:ext cx="8643998" cy="497207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Protocolo de HAS e DM do MS (2013)</a:t>
            </a:r>
          </a:p>
          <a:p>
            <a:r>
              <a:rPr lang="pt-BR" sz="3200" dirty="0" smtClean="0"/>
              <a:t>Fichas-espelho</a:t>
            </a:r>
          </a:p>
          <a:p>
            <a:r>
              <a:rPr lang="pt-BR" sz="3200" dirty="0" smtClean="0"/>
              <a:t>Fichas de atendimento individual </a:t>
            </a:r>
          </a:p>
          <a:p>
            <a:r>
              <a:rPr lang="pt-BR" sz="3200" dirty="0" smtClean="0"/>
              <a:t>Registros no prontuário clínico</a:t>
            </a:r>
          </a:p>
          <a:p>
            <a:r>
              <a:rPr lang="pt-BR" sz="3200" dirty="0" smtClean="0"/>
              <a:t>Livro de registros</a:t>
            </a:r>
          </a:p>
          <a:p>
            <a:r>
              <a:rPr lang="pt-BR" sz="3200" dirty="0" smtClean="0"/>
              <a:t>Vídeos educativos, </a:t>
            </a:r>
            <a:r>
              <a:rPr lang="pt-BR" sz="3200" dirty="0" err="1" smtClean="0"/>
              <a:t>esfigmomanômetro</a:t>
            </a:r>
            <a:r>
              <a:rPr lang="pt-BR" sz="3200" dirty="0" smtClean="0"/>
              <a:t> e </a:t>
            </a:r>
            <a:r>
              <a:rPr lang="pt-BR" sz="3200" dirty="0" err="1" smtClean="0"/>
              <a:t>glucômetro</a:t>
            </a:r>
            <a:r>
              <a:rPr lang="pt-BR" sz="3200" dirty="0" smtClean="0"/>
              <a:t>.</a:t>
            </a:r>
          </a:p>
          <a:p>
            <a:pPr algn="just"/>
            <a:endParaRPr lang="pt-BR" sz="3000" dirty="0"/>
          </a:p>
          <a:p>
            <a:pPr algn="just"/>
            <a:endParaRPr lang="pt-BR" dirty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Logística</a:t>
            </a:r>
          </a:p>
        </p:txBody>
      </p:sp>
    </p:spTree>
    <p:extLst>
      <p:ext uri="{BB962C8B-B14F-4D97-AF65-F5344CB8AC3E}">
        <p14:creationId xmlns:p14="http://schemas.microsoft.com/office/powerpoint/2010/main" val="1881450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Objetivos</a:t>
            </a:r>
            <a:br>
              <a:rPr lang="pt-B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Metas</a:t>
            </a:r>
            <a:br>
              <a:rPr lang="pt-B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Resultados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503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767</TotalTime>
  <Words>1064</Words>
  <Application>Microsoft Office PowerPoint</Application>
  <PresentationFormat>Apresentação na tela (4:3)</PresentationFormat>
  <Paragraphs>133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1" baseType="lpstr">
      <vt:lpstr>黑体</vt:lpstr>
      <vt:lpstr>宋体</vt:lpstr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Concurso</vt:lpstr>
      <vt:lpstr>          UNIVERSIDADE ABERTA DO SUS UNIVERSIDADE FEDERAL DE PELOTAS Especialização em Saúde da Família Modalidade a Distância Turma 8 </vt:lpstr>
      <vt:lpstr>Introdução</vt:lpstr>
      <vt:lpstr>Apresentação do PowerPoint</vt:lpstr>
      <vt:lpstr> UBS/ESF Antônio Pereira  </vt:lpstr>
      <vt:lpstr>Situação da ação programática antes da intervenção</vt:lpstr>
      <vt:lpstr>Objetivo geral</vt:lpstr>
      <vt:lpstr>Metodologia</vt:lpstr>
      <vt:lpstr>Logística</vt:lpstr>
      <vt:lpstr>Objetivos Metas Resultados</vt:lpstr>
      <vt:lpstr>Objetivo1 – Ampliar a cobertura a hipertensos e/ou diabéticos</vt:lpstr>
      <vt:lpstr>Objetivo 2 – Melhorar a qualidade da atenção a hipertensos e/ou diabéticos. </vt:lpstr>
      <vt:lpstr>Objetivo2 – Melhorar a qualidade da atenção a hipertensos e/ou diabéticos. </vt:lpstr>
      <vt:lpstr>Objetivo 2 – Melhorar a qualidade da atenção a hipertensos e/ou diabéticos. </vt:lpstr>
      <vt:lpstr>Objetivo 2 – Melhorar a qualidade da atenção a hipertensos e/ou diabéticos. </vt:lpstr>
      <vt:lpstr>Objetivo 3 – Melhorar a adesão de hipertensos e/ou diabéticos ao programa</vt:lpstr>
      <vt:lpstr>Objetivo 4 – Melhorar o registro das informações</vt:lpstr>
      <vt:lpstr>Objetivo 5 – Mapear hipertensos e diabéticos de risco para doença cardiovascular </vt:lpstr>
      <vt:lpstr>  Objetivo 6 – Promover a saúde de hipertensos e diabéticos  </vt:lpstr>
      <vt:lpstr>Importância da intervenção </vt:lpstr>
      <vt:lpstr>Reflexão crítica sobre o processo pessoal de aprendizagem</vt:lpstr>
      <vt:lpstr>             Muito obrigado!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8</dc:title>
  <dc:creator>Niviane Genz</dc:creator>
  <cp:lastModifiedBy>ADAILTON SILVA</cp:lastModifiedBy>
  <cp:revision>47</cp:revision>
  <dcterms:created xsi:type="dcterms:W3CDTF">2015-07-31T02:56:35Z</dcterms:created>
  <dcterms:modified xsi:type="dcterms:W3CDTF">2015-08-16T14:49:42Z</dcterms:modified>
</cp:coreProperties>
</file>