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9" r:id="rId1"/>
  </p:sldMasterIdLst>
  <p:notesMasterIdLst>
    <p:notesMasterId r:id="rId28"/>
  </p:notesMasterIdLst>
  <p:sldIdLst>
    <p:sldId id="378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6" r:id="rId13"/>
    <p:sldId id="379" r:id="rId14"/>
    <p:sldId id="357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74" r:id="rId25"/>
    <p:sldId id="375" r:id="rId26"/>
    <p:sldId id="376" r:id="rId27"/>
  </p:sldIdLst>
  <p:sldSz cx="9144000" cy="5143500" type="screen16x9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27D"/>
    <a:srgbClr val="339933"/>
    <a:srgbClr val="CAE888"/>
    <a:srgbClr val="6BEBF1"/>
    <a:srgbClr val="080400"/>
    <a:srgbClr val="0B0F69"/>
    <a:srgbClr val="F9F9F9"/>
    <a:srgbClr val="F3F3F3"/>
    <a:srgbClr val="E47A1A"/>
    <a:srgbClr val="FFE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4" d="100"/>
          <a:sy n="84" d="100"/>
        </p:scale>
        <p:origin x="-96" y="-3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PLANILHA%20FINAL%20DE%20COLETA%20DE%20DADOS%20PRE%20NATAL%20YUNAIS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27217531543494"/>
          <c:y val="0.10788285872868056"/>
          <c:w val="0.74498138056401564"/>
          <c:h val="0.75950404048956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0.5</c:v>
                </c:pt>
                <c:pt idx="1">
                  <c:v>0.8125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209792"/>
        <c:axId val="78211328"/>
      </c:barChart>
      <c:catAx>
        <c:axId val="7820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21132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82113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209792"/>
        <c:crossesAt val="1"/>
        <c:crossBetween val="between"/>
        <c:majorUnit val="0.1"/>
        <c:minorUnit val="2.000000000000001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51EF155-C7A8-49BC-B5A4-5AF1319277FE}" type="datetimeFigureOut">
              <a:rPr lang="pt-BR" altLang="en-US"/>
              <a:pPr>
                <a:defRPr/>
              </a:pPr>
              <a:t>14/09/2015</a:t>
            </a:fld>
            <a:endParaRPr lang="pt-BR" alt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E41699F-FDFD-43FE-AA8B-55ECC2A2A4F5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45218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82B9C-6E8C-4C60-9330-2B50C9A8E699}" type="datetimeFigureOut">
              <a:rPr lang="pt-BR" altLang="en-US" smtClean="0"/>
              <a:pPr>
                <a:defRPr/>
              </a:pPr>
              <a:t>14/09/2015</a:t>
            </a:fld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1C71-5D5C-4B8E-86FF-92621A2FBDCD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985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82B9C-6E8C-4C60-9330-2B50C9A8E699}" type="datetimeFigureOut">
              <a:rPr lang="pt-BR" altLang="en-US" smtClean="0"/>
              <a:pPr>
                <a:defRPr/>
              </a:pPr>
              <a:t>14/09/2015</a:t>
            </a:fld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1C71-5D5C-4B8E-86FF-92621A2FBDCD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3599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82B9C-6E8C-4C60-9330-2B50C9A8E699}" type="datetimeFigureOut">
              <a:rPr lang="pt-BR" altLang="en-US" smtClean="0"/>
              <a:pPr>
                <a:defRPr/>
              </a:pPr>
              <a:t>14/09/2015</a:t>
            </a:fld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1C71-5D5C-4B8E-86FF-92621A2FBDCD}" type="slidenum">
              <a:rPr lang="pt-BR" altLang="en-US" smtClean="0"/>
              <a:pPr/>
              <a:t>‹nº›</a:t>
            </a:fld>
            <a:endParaRPr lang="pt-B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934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82B9C-6E8C-4C60-9330-2B50C9A8E699}" type="datetimeFigureOut">
              <a:rPr lang="pt-BR" altLang="en-US" smtClean="0"/>
              <a:pPr>
                <a:defRPr/>
              </a:pPr>
              <a:t>14/09/2015</a:t>
            </a:fld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1C71-5D5C-4B8E-86FF-92621A2FBDCD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88001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82B9C-6E8C-4C60-9330-2B50C9A8E699}" type="datetimeFigureOut">
              <a:rPr lang="pt-BR" altLang="en-US" smtClean="0"/>
              <a:pPr>
                <a:defRPr/>
              </a:pPr>
              <a:t>14/09/2015</a:t>
            </a:fld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1C71-5D5C-4B8E-86FF-92621A2FBDCD}" type="slidenum">
              <a:rPr lang="pt-BR" altLang="en-US" smtClean="0"/>
              <a:pPr/>
              <a:t>‹nº›</a:t>
            </a:fld>
            <a:endParaRPr lang="pt-B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2150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82B9C-6E8C-4C60-9330-2B50C9A8E699}" type="datetimeFigureOut">
              <a:rPr lang="pt-BR" altLang="en-US" smtClean="0"/>
              <a:pPr>
                <a:defRPr/>
              </a:pPr>
              <a:t>14/09/2015</a:t>
            </a:fld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1C71-5D5C-4B8E-86FF-92621A2FBDCD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80987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6B99E-AEDD-4E39-8B32-AC186586B745}" type="datetimeFigureOut">
              <a:rPr lang="pt-BR" altLang="en-US" smtClean="0"/>
              <a:pPr>
                <a:defRPr/>
              </a:pPr>
              <a:t>14/09/2015</a:t>
            </a:fld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6DFC-0833-4403-AF01-6CA22B05E978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8103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BD8EF8-55DB-423D-83F6-8426873672AE}" type="datetimeFigureOut">
              <a:rPr lang="pt-BR" altLang="en-US" smtClean="0"/>
              <a:pPr>
                <a:defRPr/>
              </a:pPr>
              <a:t>14/09/2015</a:t>
            </a:fld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AB13-4B3D-4935-A8B5-5140CF251DB7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15356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180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179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06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7B192-59E3-4D3B-AD3D-BD08DA382596}" type="datetimeFigureOut">
              <a:rPr lang="pt-BR" altLang="en-US" smtClean="0"/>
              <a:pPr>
                <a:defRPr/>
              </a:pPr>
              <a:t>14/09/2015</a:t>
            </a:fld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E66E-EFF9-45B9-9663-843AA41E63B9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91595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4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9571A5-3509-4FEC-9D57-A40411089816}" type="datetimeFigureOut">
              <a:rPr lang="pt-BR" altLang="en-US" smtClean="0"/>
              <a:pPr>
                <a:defRPr/>
              </a:pPr>
              <a:t>14/09/2015</a:t>
            </a:fld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A7E8-93FA-40D7-BA19-70A2F3837C2A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9068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B1A35A-0ECB-4165-90D0-DCF5372C9515}" type="datetimeFigureOut">
              <a:rPr lang="pt-BR" altLang="en-US" smtClean="0"/>
              <a:pPr>
                <a:defRPr/>
              </a:pPr>
              <a:t>14/09/2015</a:t>
            </a:fld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7899-36DA-45DD-A6FC-7150BD0FC251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1425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D3EA62-DBD6-40F2-B2D0-58516FB09F12}" type="datetimeFigureOut">
              <a:rPr lang="pt-BR" altLang="en-US" smtClean="0"/>
              <a:pPr>
                <a:defRPr/>
              </a:pPr>
              <a:t>14/09/2015</a:t>
            </a:fld>
            <a:endParaRPr lang="pt-B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B695-9661-4228-B40B-F0EE826B1180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6445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53EEF-EFB2-4DA5-9829-61EC8C162611}" type="datetimeFigureOut">
              <a:rPr lang="pt-BR" altLang="en-US" smtClean="0"/>
              <a:pPr>
                <a:defRPr/>
              </a:pPr>
              <a:t>14/09/2015</a:t>
            </a:fld>
            <a:endParaRPr lang="pt-B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EAB2-6B51-4D35-867E-0C5D56A87EB2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5310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6E0770-7A68-4D08-B363-9746C95BCB2B}" type="datetimeFigureOut">
              <a:rPr lang="pt-BR" altLang="en-US" smtClean="0"/>
              <a:pPr>
                <a:defRPr/>
              </a:pPr>
              <a:t>14/09/2015</a:t>
            </a:fld>
            <a:endParaRPr lang="pt-B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DCEC-6982-44DE-B6E1-4C55C989057F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8988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88A19-5589-4408-949C-04D56EE16985}" type="datetimeFigureOut">
              <a:rPr lang="pt-BR" altLang="en-US" smtClean="0"/>
              <a:pPr>
                <a:defRPr/>
              </a:pPr>
              <a:t>14/09/2015</a:t>
            </a:fld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4416-663E-4275-9C33-68CDA60215F3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7393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02239-2B59-417F-93FA-A29732E8754B}" type="datetimeFigureOut">
              <a:rPr lang="pt-BR" altLang="en-US" smtClean="0"/>
              <a:pPr>
                <a:defRPr/>
              </a:pPr>
              <a:t>14/09/2015</a:t>
            </a:fld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E604-B008-4308-96F5-B44FFF052E0B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6731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F82B9C-6E8C-4C60-9330-2B50C9A8E699}" type="datetimeFigureOut">
              <a:rPr lang="pt-BR" altLang="en-US" smtClean="0"/>
              <a:pPr>
                <a:defRPr/>
              </a:pPr>
              <a:t>14/09/2015</a:t>
            </a:fld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72C1C71-5D5C-4B8E-86FF-92621A2FBDCD}" type="slidenum">
              <a:rPr lang="pt-BR" altLang="en-US" smtClean="0"/>
              <a:pPr/>
              <a:t>‹nº›</a:t>
            </a:fld>
            <a:endParaRPr lang="pt-BR" altLang="en-US"/>
          </a:p>
        </p:txBody>
      </p:sp>
      <p:pic>
        <p:nvPicPr>
          <p:cNvPr id="18" name="Imagem 7"/>
          <p:cNvPicPr>
            <a:picLocks noChangeAspect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366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  <p:sldLayoutId id="2147484101" r:id="rId18"/>
    <p:sldLayoutId id="2147484102" r:id="rId19"/>
    <p:sldLayoutId id="2147484103" r:id="rId20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77885"/>
            <a:ext cx="2209454" cy="151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/>
          <p:nvPr/>
        </p:nvSpPr>
        <p:spPr>
          <a:xfrm>
            <a:off x="1979712" y="372557"/>
            <a:ext cx="43924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D12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Especialização</a:t>
            </a:r>
            <a:r>
              <a:rPr lang="en-US" sz="2800" b="1" dirty="0" smtClean="0">
                <a:solidFill>
                  <a:srgbClr val="0D12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800" b="1" dirty="0" smtClean="0">
                <a:solidFill>
                  <a:srgbClr val="0D12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em </a:t>
            </a:r>
            <a:br>
              <a:rPr lang="pt-BR" sz="2800" b="1" dirty="0" smtClean="0">
                <a:solidFill>
                  <a:srgbClr val="0D12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</a:br>
            <a:r>
              <a:rPr lang="pt-BR" sz="2800" b="1" dirty="0" smtClean="0">
                <a:solidFill>
                  <a:srgbClr val="0D12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Saúde da Família</a:t>
            </a:r>
            <a:endParaRPr lang="pt-BR" sz="2800" b="1" dirty="0">
              <a:solidFill>
                <a:srgbClr val="0D127D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2987824" y="1347614"/>
            <a:ext cx="2592288" cy="70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t-BR" sz="1800" b="1" dirty="0" smtClean="0">
                <a:latin typeface="Calibri" pitchFamily="34" charset="0"/>
                <a:ea typeface="ＭＳ Ｐゴシック" charset="0"/>
                <a:cs typeface="Arial" pitchFamily="34" charset="0"/>
              </a:rPr>
              <a:t>Universidade</a:t>
            </a:r>
            <a:r>
              <a:rPr lang="en-US" sz="1800" b="1" dirty="0" smtClean="0">
                <a:latin typeface="Calibri" pitchFamily="34" charset="0"/>
                <a:ea typeface="ＭＳ Ｐゴシック" charset="0"/>
                <a:cs typeface="Arial" pitchFamily="34" charset="0"/>
              </a:rPr>
              <a:t> Federal de Pelotas</a:t>
            </a:r>
            <a:endParaRPr lang="en-US" sz="1800" b="1" dirty="0">
              <a:latin typeface="Calibri" pitchFamily="34" charset="0"/>
              <a:ea typeface="ＭＳ Ｐゴシック" charset="0"/>
              <a:cs typeface="Arial" pitchFamily="34" charset="0"/>
            </a:endParaRPr>
          </a:p>
        </p:txBody>
      </p:sp>
      <p:pic>
        <p:nvPicPr>
          <p:cNvPr id="7" name="Picture 5" descr="logo ufpel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8805"/>
            <a:ext cx="1020817" cy="102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907628" y="2065864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1000"/>
              </a:spcAft>
            </a:pPr>
            <a:r>
              <a:rPr lang="pt-BR" b="1" kern="150" dirty="0">
                <a:solidFill>
                  <a:srgbClr val="00000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Melhoria da atenção ao pré-natal e puerpério na UBS/ESF Pinheiral, Santa Cruz do Sul/RS</a:t>
            </a:r>
            <a:endParaRPr lang="pt-BR" sz="1600" b="1" kern="15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1473672" y="3358526"/>
            <a:ext cx="576461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400" dirty="0" smtClean="0">
                <a:latin typeface="Trebuchet MS" pitchFamily="34" charset="0"/>
              </a:rPr>
              <a:t>Aluna: Yunaisi Calixto González.</a:t>
            </a:r>
          </a:p>
          <a:p>
            <a:pPr algn="ctr">
              <a:lnSpc>
                <a:spcPct val="150000"/>
              </a:lnSpc>
            </a:pPr>
            <a:r>
              <a:rPr lang="pt-BR" sz="1400" dirty="0" smtClean="0">
                <a:latin typeface="Trebuchet MS" pitchFamily="34" charset="0"/>
              </a:rPr>
              <a:t>Orientadora: Karla </a:t>
            </a:r>
            <a:r>
              <a:rPr lang="pt-BR" sz="1400" dirty="0" err="1" smtClean="0">
                <a:latin typeface="Trebuchet MS" pitchFamily="34" charset="0"/>
              </a:rPr>
              <a:t>Soliana</a:t>
            </a:r>
            <a:r>
              <a:rPr lang="pt-BR" sz="1400" dirty="0" smtClean="0">
                <a:latin typeface="Trebuchet MS" pitchFamily="34" charset="0"/>
              </a:rPr>
              <a:t> de Oliveira Pantaleão</a:t>
            </a:r>
            <a:endParaRPr lang="pt-BR" sz="1400" dirty="0">
              <a:latin typeface="Trebuchet MS" pitchFamily="34" charset="0"/>
            </a:endParaRPr>
          </a:p>
          <a:p>
            <a:pPr algn="ctr"/>
            <a:endParaRPr lang="pt-BR" sz="1400" dirty="0">
              <a:latin typeface="Trebuchet MS" pitchFamily="34" charset="0"/>
            </a:endParaRPr>
          </a:p>
          <a:p>
            <a:pPr algn="ctr"/>
            <a:endParaRPr lang="pt-BR" sz="1400" dirty="0">
              <a:latin typeface="Trebuchet MS" pitchFamily="34" charset="0"/>
            </a:endParaRPr>
          </a:p>
          <a:p>
            <a:pPr algn="ctr"/>
            <a:r>
              <a:rPr lang="pt-BR" sz="1400" dirty="0">
                <a:latin typeface="Trebuchet MS" pitchFamily="34" charset="0"/>
              </a:rPr>
              <a:t>Pelotas - 2015</a:t>
            </a:r>
          </a:p>
        </p:txBody>
      </p:sp>
    </p:spTree>
    <p:extLst>
      <p:ext uri="{BB962C8B-B14F-4D97-AF65-F5344CB8AC3E}">
        <p14:creationId xmlns:p14="http://schemas.microsoft.com/office/powerpoint/2010/main" val="121945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986016" y="394042"/>
            <a:ext cx="32403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390" indent="-226695">
              <a:lnSpc>
                <a:spcPct val="150000"/>
              </a:lnSpc>
              <a:spcAft>
                <a:spcPts val="0"/>
              </a:spcAft>
              <a:tabLst>
                <a:tab pos="2129790" algn="l"/>
              </a:tabLst>
            </a:pPr>
            <a:r>
              <a:rPr lang="pt-BR" sz="2000" b="1" kern="150" dirty="0">
                <a:solidFill>
                  <a:srgbClr val="0B0F69"/>
                </a:solidFill>
                <a:latin typeface="Arial" panose="020B0604020202020204" pitchFamily="34" charset="0"/>
                <a:ea typeface="NSimSun" panose="02010609030101010101" pitchFamily="49" charset="-122"/>
                <a:cs typeface="Liberation Mono"/>
              </a:rPr>
              <a:t>METODOLOGIA:</a:t>
            </a:r>
            <a:endParaRPr lang="pt-BR" sz="2000" kern="150" dirty="0">
              <a:solidFill>
                <a:srgbClr val="0B0F69"/>
              </a:solidFill>
              <a:effectLst/>
              <a:latin typeface="Liberation Mono"/>
              <a:ea typeface="NSimSun" panose="02010609030101010101" pitchFamily="49" charset="-122"/>
              <a:cs typeface="Liberation Mono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731269" y="1059582"/>
            <a:ext cx="3278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800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Reunião de equipe</a:t>
            </a:r>
            <a:r>
              <a:rPr lang="pt-BR" sz="2000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 </a:t>
            </a:r>
            <a:endParaRPr lang="pt-BR" sz="2000" kern="150" dirty="0">
              <a:effectLst/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</p:txBody>
      </p:sp>
      <p:pic>
        <p:nvPicPr>
          <p:cNvPr id="7" name="Imagem 6" descr="C:\Users\karla.pantaleao\Downloads\20150902_103517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82802"/>
            <a:ext cx="5616624" cy="3370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48833" y="123478"/>
            <a:ext cx="3239605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3390" indent="-226695" algn="just">
              <a:lnSpc>
                <a:spcPct val="150000"/>
              </a:lnSpc>
              <a:spcAft>
                <a:spcPts val="0"/>
              </a:spcAft>
              <a:tabLst>
                <a:tab pos="2129790" algn="l"/>
              </a:tabLst>
            </a:pPr>
            <a:r>
              <a:rPr lang="pt-BR" sz="2800" b="1" kern="150" dirty="0">
                <a:solidFill>
                  <a:srgbClr val="0D127D"/>
                </a:solidFill>
                <a:latin typeface="Arial" panose="020B0604020202020204" pitchFamily="34" charset="0"/>
                <a:ea typeface="NSimSun" panose="02010609030101010101" pitchFamily="49" charset="-122"/>
                <a:cs typeface="Liberation Mono"/>
              </a:rPr>
              <a:t>METODOLOGIA:</a:t>
            </a:r>
            <a:endParaRPr lang="pt-BR" sz="2800" kern="150" dirty="0">
              <a:solidFill>
                <a:srgbClr val="0D127D"/>
              </a:solidFill>
              <a:latin typeface="Liberation Mono"/>
              <a:ea typeface="NSimSun" panose="02010609030101010101" pitchFamily="49" charset="-122"/>
              <a:cs typeface="Liberation Mono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1287231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000" kern="150" dirty="0">
                <a:solidFill>
                  <a:srgbClr val="0804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Exame físico </a:t>
            </a:r>
            <a:r>
              <a:rPr lang="pt-BR" sz="2000" kern="150" dirty="0" smtClean="0">
                <a:solidFill>
                  <a:srgbClr val="0804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de gestantes </a:t>
            </a:r>
            <a:r>
              <a:rPr lang="pt-BR" sz="2000" kern="150" dirty="0">
                <a:solidFill>
                  <a:srgbClr val="0804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em consulta.</a:t>
            </a:r>
            <a:endParaRPr lang="pt-BR" sz="2000" kern="150" dirty="0">
              <a:solidFill>
                <a:srgbClr val="080400"/>
              </a:solidFill>
              <a:effectLst/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</p:txBody>
      </p:sp>
      <p:pic>
        <p:nvPicPr>
          <p:cNvPr id="1026" name="Picture 2" descr="C:\Users\karla.pantaleao\Pictures\yunai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94" y="2139702"/>
            <a:ext cx="408729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C:\Users\karla.pantaleao\AppData\Local\Microsoft\Windows\Temporary Internet Files\Content.Word\20150902_111522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9582"/>
            <a:ext cx="3997191" cy="3084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549003"/>
            <a:ext cx="85689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1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: Ampliar a cobertura do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pré–natal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e puerpério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Meta ( Pré-natal ):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Alcançar 60% de cobertura das gestantes e puérperas cadastradas no programa de pré- natal e puerpério.</a:t>
            </a:r>
          </a:p>
          <a:p>
            <a:pPr algn="just">
              <a:spcAft>
                <a:spcPts val="0"/>
              </a:spcAft>
            </a:pPr>
            <a:endParaRPr lang="pt-BR" sz="1400" kern="150" dirty="0">
              <a:solidFill>
                <a:srgbClr val="000000"/>
              </a:solidFill>
              <a:effectLst/>
              <a:latin typeface="Arial" panose="020B0604020202020204" pitchFamily="34" charset="0"/>
              <a:ea typeface="SimSun, 宋体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endParaRPr lang="pt-BR" sz="1400" kern="150" dirty="0">
              <a:effectLst/>
              <a:latin typeface="Arial" pitchFamily="34" charset="0"/>
              <a:ea typeface="SimSun, 宋体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11760" y="-700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D127D"/>
                </a:solidFill>
              </a:rPr>
              <a:t>Metas e Resultados</a:t>
            </a:r>
            <a:endParaRPr lang="pt-BR" sz="2800" b="1" dirty="0">
              <a:solidFill>
                <a:srgbClr val="0D127D"/>
              </a:solidFill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573154085"/>
              </p:ext>
            </p:extLst>
          </p:nvPr>
        </p:nvGraphicFramePr>
        <p:xfrm>
          <a:off x="1835696" y="1851670"/>
          <a:ext cx="4743450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668972" y="2571750"/>
            <a:ext cx="1097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D127D"/>
                </a:solidFill>
                <a:latin typeface="Arial" pitchFamily="34" charset="0"/>
                <a:cs typeface="Arial" pitchFamily="34" charset="0"/>
              </a:rPr>
              <a:t>8 gestantes</a:t>
            </a:r>
          </a:p>
          <a:p>
            <a:r>
              <a:rPr lang="pt-BR" sz="1200" b="1" dirty="0">
                <a:solidFill>
                  <a:srgbClr val="0D12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1" dirty="0" smtClean="0">
                <a:solidFill>
                  <a:srgbClr val="0D127D"/>
                </a:solidFill>
                <a:latin typeface="Arial" pitchFamily="34" charset="0"/>
                <a:cs typeface="Arial" pitchFamily="34" charset="0"/>
              </a:rPr>
              <a:t>   50%</a:t>
            </a:r>
            <a:endParaRPr lang="pt-BR" sz="1200" b="1" dirty="0">
              <a:solidFill>
                <a:srgbClr val="0D12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34308" y="194187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D127D"/>
                </a:solidFill>
                <a:latin typeface="Arial" pitchFamily="34" charset="0"/>
                <a:cs typeface="Arial" pitchFamily="34" charset="0"/>
              </a:rPr>
              <a:t>13 gestantes</a:t>
            </a:r>
          </a:p>
          <a:p>
            <a:r>
              <a:rPr lang="pt-BR" sz="1200" b="1" dirty="0">
                <a:solidFill>
                  <a:srgbClr val="0D12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1" dirty="0" smtClean="0">
                <a:solidFill>
                  <a:srgbClr val="0D127D"/>
                </a:solidFill>
                <a:latin typeface="Arial" pitchFamily="34" charset="0"/>
                <a:cs typeface="Arial" pitchFamily="34" charset="0"/>
              </a:rPr>
              <a:t>     81,3%</a:t>
            </a:r>
            <a:endParaRPr lang="pt-BR" sz="1200" b="1" dirty="0">
              <a:solidFill>
                <a:srgbClr val="0D12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958444" y="156363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D127D"/>
                </a:solidFill>
                <a:latin typeface="Arial" pitchFamily="34" charset="0"/>
                <a:cs typeface="Arial" pitchFamily="34" charset="0"/>
              </a:rPr>
              <a:t>16 gestantes</a:t>
            </a:r>
          </a:p>
          <a:p>
            <a:r>
              <a:rPr lang="pt-BR" sz="1200" b="1" dirty="0">
                <a:solidFill>
                  <a:srgbClr val="0D12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1" dirty="0" smtClean="0">
                <a:solidFill>
                  <a:srgbClr val="0D127D"/>
                </a:solidFill>
                <a:latin typeface="Arial" pitchFamily="34" charset="0"/>
                <a:cs typeface="Arial" pitchFamily="34" charset="0"/>
              </a:rPr>
              <a:t>     100%</a:t>
            </a:r>
            <a:endParaRPr lang="pt-BR" sz="1200" b="1" dirty="0">
              <a:solidFill>
                <a:srgbClr val="0D12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9552" y="4659982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Proporção de gestantes cadastradas no programa de pré-natal 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59632" y="2041861"/>
            <a:ext cx="58681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b="1" dirty="0">
                <a:solidFill>
                  <a:srgbClr val="339933"/>
                </a:solidFill>
                <a:cs typeface="Arial" pitchFamily="34" charset="0"/>
              </a:rPr>
              <a:t>1º mês – </a:t>
            </a:r>
            <a:r>
              <a:rPr lang="pt-BR" b="1" dirty="0" smtClean="0">
                <a:solidFill>
                  <a:srgbClr val="339933"/>
                </a:solidFill>
                <a:cs typeface="Arial" pitchFamily="34" charset="0"/>
              </a:rPr>
              <a:t>8 </a:t>
            </a:r>
            <a:r>
              <a:rPr lang="pt-BR" b="1" dirty="0">
                <a:solidFill>
                  <a:srgbClr val="339933"/>
                </a:solidFill>
                <a:cs typeface="Arial" pitchFamily="34" charset="0"/>
              </a:rPr>
              <a:t>novas puérperas cadastradas ( </a:t>
            </a:r>
            <a:r>
              <a:rPr lang="pt-BR" b="1" dirty="0" smtClean="0">
                <a:solidFill>
                  <a:srgbClr val="339933"/>
                </a:solidFill>
                <a:cs typeface="Arial" pitchFamily="34" charset="0"/>
              </a:rPr>
              <a:t>total-8)</a:t>
            </a:r>
            <a:endParaRPr lang="pt-BR" b="1" dirty="0">
              <a:solidFill>
                <a:srgbClr val="339933"/>
              </a:solidFill>
              <a:cs typeface="Arial" pitchFamily="34" charset="0"/>
            </a:endParaRP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b="1" dirty="0">
                <a:solidFill>
                  <a:srgbClr val="339933"/>
                </a:solidFill>
                <a:cs typeface="Arial" pitchFamily="34" charset="0"/>
              </a:rPr>
              <a:t>2º mês – </a:t>
            </a:r>
            <a:r>
              <a:rPr lang="pt-BR" b="1" dirty="0" smtClean="0">
                <a:solidFill>
                  <a:srgbClr val="339933"/>
                </a:solidFill>
                <a:cs typeface="Arial" pitchFamily="34" charset="0"/>
              </a:rPr>
              <a:t>7 </a:t>
            </a:r>
            <a:r>
              <a:rPr lang="pt-BR" b="1" dirty="0">
                <a:solidFill>
                  <a:srgbClr val="339933"/>
                </a:solidFill>
                <a:cs typeface="Arial" pitchFamily="34" charset="0"/>
              </a:rPr>
              <a:t>novas puérperas cadastradas  (</a:t>
            </a:r>
            <a:r>
              <a:rPr lang="pt-BR" b="1" dirty="0" smtClean="0">
                <a:solidFill>
                  <a:srgbClr val="339933"/>
                </a:solidFill>
                <a:cs typeface="Arial" pitchFamily="34" charset="0"/>
              </a:rPr>
              <a:t>total-15)</a:t>
            </a:r>
            <a:endParaRPr lang="pt-BR" b="1" dirty="0">
              <a:solidFill>
                <a:srgbClr val="339933"/>
              </a:solidFill>
              <a:cs typeface="Arial" pitchFamily="34" charset="0"/>
            </a:endParaRP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b="1" dirty="0">
                <a:solidFill>
                  <a:srgbClr val="339933"/>
                </a:solidFill>
                <a:cs typeface="Arial" pitchFamily="34" charset="0"/>
              </a:rPr>
              <a:t>3º mês – </a:t>
            </a:r>
            <a:r>
              <a:rPr lang="pt-BR" b="1" dirty="0" smtClean="0">
                <a:solidFill>
                  <a:srgbClr val="339933"/>
                </a:solidFill>
                <a:cs typeface="Arial" pitchFamily="34" charset="0"/>
              </a:rPr>
              <a:t>0 </a:t>
            </a:r>
            <a:r>
              <a:rPr lang="pt-BR" b="1" dirty="0">
                <a:solidFill>
                  <a:srgbClr val="339933"/>
                </a:solidFill>
                <a:cs typeface="Arial" pitchFamily="34" charset="0"/>
              </a:rPr>
              <a:t>novas puérperas cadastradas (</a:t>
            </a:r>
            <a:r>
              <a:rPr lang="pt-BR" b="1" dirty="0" smtClean="0">
                <a:solidFill>
                  <a:srgbClr val="339933"/>
                </a:solidFill>
                <a:cs typeface="Arial" pitchFamily="34" charset="0"/>
              </a:rPr>
              <a:t>total-12)</a:t>
            </a:r>
            <a:endParaRPr lang="pt-BR" b="1" dirty="0">
              <a:solidFill>
                <a:srgbClr val="339933"/>
              </a:solidFill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92926" y="3723878"/>
            <a:ext cx="7488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600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O total no último mês foi de 12 puérperas, pois 3 delas </a:t>
            </a:r>
            <a:r>
              <a:rPr lang="pt-BR" sz="16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saíram </a:t>
            </a:r>
            <a:r>
              <a:rPr lang="pt-BR" sz="1600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do programa, realizamos a consulta de puerpério para todas </a:t>
            </a:r>
            <a:r>
              <a:rPr lang="pt-BR" sz="16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elas. Alcançamos 100% da meta em todos os meses da intervenção.</a:t>
            </a:r>
            <a:endParaRPr lang="pt-BR" sz="1600" kern="150" dirty="0">
              <a:effectLst/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11760" y="12347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D127D"/>
                </a:solidFill>
              </a:rPr>
              <a:t>Metas e Resultados</a:t>
            </a:r>
            <a:endParaRPr lang="pt-BR" sz="2800" b="1" dirty="0">
              <a:solidFill>
                <a:srgbClr val="0D127D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665123"/>
            <a:ext cx="85689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1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: Ampliar a cobertura do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pré–natal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e puerpério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Meta (Puerpério):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Garantir para 60% das puérperas cadastradas no programa consulta de puerpério até 42 dias depois do parto.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endParaRPr lang="pt-BR" sz="1400" kern="150" dirty="0">
              <a:solidFill>
                <a:srgbClr val="000000"/>
              </a:solidFill>
              <a:effectLst/>
              <a:latin typeface="Arial" panose="020B0604020202020204" pitchFamily="34" charset="0"/>
              <a:ea typeface="SimSun, 宋体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endParaRPr lang="pt-BR" sz="1400" kern="150" dirty="0">
              <a:effectLst/>
              <a:latin typeface="Arial" pitchFamily="34" charset="0"/>
              <a:ea typeface="SimSun, 宋体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795220"/>
            <a:ext cx="792088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676400" algn="l"/>
              </a:tabLst>
            </a:pPr>
            <a:r>
              <a:rPr lang="pt-BR" sz="1400" b="1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OBJETIVO 2:</a:t>
            </a:r>
            <a:r>
              <a:rPr lang="pt-BR" sz="1400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 Melhorar a qualidade da atenção ao pré-natal e puerpério realizado na UBS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.</a:t>
            </a:r>
            <a:endParaRPr lang="pt-BR" sz="1400" kern="150" dirty="0"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400" b="1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 </a:t>
            </a:r>
            <a:r>
              <a:rPr lang="pt-BR" sz="1400" b="1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Metas </a:t>
            </a:r>
            <a:r>
              <a:rPr lang="pt-BR" sz="1400" b="1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Pré Natal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pt-BR" sz="1400" kern="150" dirty="0" smtClean="0">
              <a:solidFill>
                <a:srgbClr val="000000"/>
              </a:solidFill>
              <a:latin typeface="Arial" panose="020B0604020202020204" pitchFamily="34" charset="0"/>
              <a:ea typeface="SimSun, 宋体"/>
              <a:cs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Garantir a  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100% das gestantes o ingresso no 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programa pré-natal  </a:t>
            </a:r>
            <a:r>
              <a:rPr lang="pt-BR" sz="1400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no primeiro 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trimestre</a:t>
            </a:r>
            <a:r>
              <a:rPr lang="pt-BR" sz="1400" kern="150" dirty="0" smtClean="0">
                <a:latin typeface="Calibri" panose="020F0502020204030204" pitchFamily="34" charset="0"/>
                <a:ea typeface="SimSun, 宋体"/>
                <a:cs typeface="Calibri" panose="020F0502020204030204" pitchFamily="34" charset="0"/>
              </a:rPr>
              <a:t> 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de </a:t>
            </a:r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gestação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</a:p>
          <a:p>
            <a:pPr>
              <a:spcAft>
                <a:spcPts val="0"/>
              </a:spcAft>
            </a:pPr>
            <a:endParaRPr lang="es-ES" sz="1400" dirty="0" smtClean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pelo menos um exame ginecológico por trimestre em 100% das gestantes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Realizar pelo menos um exame de mamas em 100% das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gestantes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Garantir a 100% das gestantes a solicitação de exames laboratoriais de acordo com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protocolo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Garantir a 100% das gestantes a prescrição de sulfato ferroso e ácido fólico conforme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protocolo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2133799" y="12347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D127D"/>
                </a:solidFill>
              </a:rPr>
              <a:t>Metas e Resultados</a:t>
            </a:r>
            <a:endParaRPr lang="pt-BR" sz="2800" b="1" dirty="0">
              <a:solidFill>
                <a:srgbClr val="0D12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795220"/>
            <a:ext cx="792088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676400" algn="l"/>
              </a:tabLst>
            </a:pPr>
            <a:r>
              <a:rPr lang="pt-BR" sz="1400" b="1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OBJETIVO 2:</a:t>
            </a:r>
            <a:r>
              <a:rPr lang="pt-BR" sz="1400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 Melhorar a qualidade da atenção ao pré-natal e puerpério realizado na UBS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.</a:t>
            </a:r>
            <a:endParaRPr lang="pt-BR" sz="1400" kern="150" dirty="0"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400" b="1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 </a:t>
            </a:r>
            <a:r>
              <a:rPr lang="pt-BR" sz="1400" b="1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Metas </a:t>
            </a:r>
            <a:r>
              <a:rPr lang="pt-BR" sz="1400" b="1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Pré Natal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pt-BR" sz="1400" kern="150" dirty="0" smtClean="0">
              <a:solidFill>
                <a:srgbClr val="000000"/>
              </a:solidFill>
              <a:latin typeface="Arial" panose="020B0604020202020204" pitchFamily="34" charset="0"/>
              <a:ea typeface="SimSun, 宋体"/>
              <a:cs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Garantir que 100% das gestantes estejam com vacina antitetânica e contra hepatite B em dia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pt-BR" sz="1400" kern="150" dirty="0" smtClean="0">
              <a:solidFill>
                <a:srgbClr val="000000"/>
              </a:solidFill>
              <a:latin typeface="Arial" panose="020B0604020202020204" pitchFamily="34" charset="0"/>
              <a:ea typeface="SimSun, 宋体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pt-BR" sz="1400" kern="150" dirty="0" smtClean="0">
              <a:solidFill>
                <a:srgbClr val="000000"/>
              </a:solidFill>
              <a:latin typeface="Arial" panose="020B0604020202020204" pitchFamily="34" charset="0"/>
              <a:ea typeface="SimSun, 宋体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Realizar avaliação da necessidade de atendimento odontológico em 100% das gestantes durante o pré-natal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endParaRPr lang="pt-BR" sz="1400" kern="150" dirty="0">
              <a:solidFill>
                <a:srgbClr val="000000"/>
              </a:solidFill>
              <a:latin typeface="Arial" panose="020B0604020202020204" pitchFamily="34" charset="0"/>
              <a:ea typeface="SimSun, 宋体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Garantir a primeira consulta odontológica programática para 100% das gestantes cadastradas</a:t>
            </a:r>
            <a:endParaRPr lang="pt-BR" sz="1400" kern="150" dirty="0" smtClean="0">
              <a:solidFill>
                <a:srgbClr val="000000"/>
              </a:solidFill>
              <a:latin typeface="Arial" panose="020B0604020202020204" pitchFamily="34" charset="0"/>
              <a:ea typeface="SimSun, 宋体"/>
              <a:cs typeface="Arial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2133799" y="12347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D127D"/>
                </a:solidFill>
              </a:rPr>
              <a:t>Metas e Resultados</a:t>
            </a:r>
            <a:endParaRPr lang="pt-BR" sz="2800" b="1" dirty="0">
              <a:solidFill>
                <a:srgbClr val="0D127D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408391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339933"/>
                </a:solidFill>
              </a:rPr>
              <a:t>Todas as metas definidas para melhorar a qualidade da atenção  ao pré-natal foram alcançadas em 100%.</a:t>
            </a:r>
            <a:endParaRPr lang="pt-BR" sz="2000" b="1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646698"/>
            <a:ext cx="792088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676400" algn="l"/>
              </a:tabLst>
            </a:pPr>
            <a:r>
              <a:rPr lang="pt-BR" sz="1400" b="1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OBJETIVO 2:</a:t>
            </a:r>
            <a:r>
              <a:rPr lang="pt-BR" sz="1400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 Melhorar a qualidade da atenção ao 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puerpério </a:t>
            </a:r>
            <a:r>
              <a:rPr lang="pt-BR" sz="1400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realizado na UBS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.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400" kern="150" dirty="0"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400" b="1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 </a:t>
            </a:r>
            <a:r>
              <a:rPr lang="pt-BR" sz="1400" b="1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Metas Puerpério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: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Examinar as mamas em 100% das puérperas cadastradas no Programa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Examinar o abdome em 100% das puérperas cadastradas no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Programa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Realizar exame ginecológico em 100% das puérperas cadastradas no Programa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Avaliar o estado psíquico em 100% das puérperas cadastradas no Programa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Avaliar intercorrências em 100% das puérperas cadastradas no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Programa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Prescrever a 100% das puérperas um dos métodos de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anticoncepção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v"/>
            </a:pPr>
            <a:endParaRPr lang="pt-BR" sz="1400" kern="150" dirty="0" smtClean="0">
              <a:solidFill>
                <a:srgbClr val="000000"/>
              </a:solidFill>
              <a:latin typeface="Arial" panose="020B0604020202020204" pitchFamily="34" charset="0"/>
              <a:ea typeface="SimSun, 宋体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pt-BR" sz="1400" kern="150" dirty="0" smtClean="0">
              <a:solidFill>
                <a:srgbClr val="000000"/>
              </a:solidFill>
              <a:latin typeface="Arial" panose="020B0604020202020204" pitchFamily="34" charset="0"/>
              <a:ea typeface="SimSun, 宋体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2133799" y="12347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D127D"/>
                </a:solidFill>
              </a:rPr>
              <a:t>Metas e Resultados</a:t>
            </a:r>
            <a:endParaRPr lang="pt-BR" sz="2800" b="1" dirty="0">
              <a:solidFill>
                <a:srgbClr val="0D127D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429994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Todas as metas definidas para melhorar a qualidade da atenção  ao puerpério foram alcançadas em 100%.</a:t>
            </a:r>
            <a:endParaRPr lang="pt-BR" sz="2000" b="1" dirty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646698"/>
            <a:ext cx="792088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676400" algn="l"/>
              </a:tabLst>
            </a:pPr>
            <a:r>
              <a:rPr lang="pt-BR" sz="1400" b="1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OBJETIVO </a:t>
            </a:r>
            <a:r>
              <a:rPr lang="pt-BR" sz="1400" b="1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3: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 </a:t>
            </a:r>
            <a:r>
              <a:rPr lang="pt-BR" sz="1400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Melhorar a 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adesão ao pré-natal</a:t>
            </a:r>
            <a:endParaRPr lang="pt-BR" sz="1400" kern="150" dirty="0"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400" b="1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 </a:t>
            </a:r>
            <a:r>
              <a:rPr lang="pt-BR" sz="1400" b="1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Metas Pré-natal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: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kern="150" dirty="0">
                <a:latin typeface="Liberation Serif"/>
                <a:ea typeface="Times New Roman" panose="02020603050405020304" pitchFamily="18" charset="0"/>
                <a:cs typeface="Arial" panose="020B0604020202020204" pitchFamily="34" charset="0"/>
              </a:rPr>
              <a:t>Realizar busca ativa de 100% das gestantes faltosas às consultas de pré-natal</a:t>
            </a:r>
            <a:endParaRPr lang="pt-BR" sz="1400" kern="150" dirty="0"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pt-BR" sz="1400" kern="150" dirty="0" smtClean="0">
              <a:solidFill>
                <a:srgbClr val="000000"/>
              </a:solidFill>
              <a:latin typeface="Arial" panose="020B0604020202020204" pitchFamily="34" charset="0"/>
              <a:ea typeface="SimSun, 宋体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2133799" y="12347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D127D"/>
                </a:solidFill>
              </a:rPr>
              <a:t>Metas e Resultados</a:t>
            </a:r>
            <a:endParaRPr lang="pt-BR" sz="2800" b="1" dirty="0">
              <a:solidFill>
                <a:srgbClr val="0D127D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7544" y="2608918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339933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Com relação a este indicador nós tivemos gestante faltosa apenas no segundo mês, e a mesma foi buscada pelas agentes comunitárias, </a:t>
            </a:r>
            <a:r>
              <a:rPr lang="pt-BR" b="1" dirty="0" smtClean="0">
                <a:solidFill>
                  <a:srgbClr val="339933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realizou consulta e está realizando o pré-natal e todo o acompanhamento pela equip</a:t>
            </a:r>
            <a:r>
              <a:rPr lang="pt-BR" b="1" dirty="0" smtClean="0">
                <a:solidFill>
                  <a:srgbClr val="339933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 de saúde de nossa UBS. P</a:t>
            </a:r>
            <a:r>
              <a:rPr lang="pt-BR" b="1" dirty="0" smtClean="0">
                <a:solidFill>
                  <a:srgbClr val="339933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ortanto, </a:t>
            </a:r>
            <a:r>
              <a:rPr lang="pt-BR" b="1" dirty="0">
                <a:solidFill>
                  <a:srgbClr val="339933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100% das faltosas foram buscadas, garantindo 100% de nossa meta. </a:t>
            </a:r>
            <a:endParaRPr lang="pt-BR" b="1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646698"/>
            <a:ext cx="792088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676400" algn="l"/>
              </a:tabLst>
            </a:pPr>
            <a:r>
              <a:rPr lang="pt-BR" sz="1400" b="1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OBJETIVO </a:t>
            </a:r>
            <a:r>
              <a:rPr lang="pt-BR" sz="1400" b="1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3: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 </a:t>
            </a:r>
            <a:r>
              <a:rPr lang="pt-BR" sz="1400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Melhorar a 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adesão ao puerpério</a:t>
            </a:r>
            <a:endParaRPr lang="pt-BR" sz="1400" kern="150" dirty="0"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400" b="1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 </a:t>
            </a:r>
            <a:r>
              <a:rPr lang="pt-BR" sz="1400" b="1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Metas Puerpério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kern="150" dirty="0">
                <a:latin typeface="Liberation Serif"/>
                <a:ea typeface="Times New Roman" panose="02020603050405020304" pitchFamily="18" charset="0"/>
                <a:cs typeface="Arial" panose="020B0604020202020204" pitchFamily="34" charset="0"/>
              </a:rPr>
              <a:t>Realizar busca ativa em 100% das puérperas que não realizaram a consulta de puerpério até 30 dias após o parto</a:t>
            </a:r>
            <a:endParaRPr lang="pt-BR" sz="1400" kern="150" dirty="0"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endParaRPr lang="pt-BR" sz="1400" kern="150" dirty="0" smtClean="0">
              <a:solidFill>
                <a:srgbClr val="000000"/>
              </a:solidFill>
              <a:latin typeface="Arial" panose="020B0604020202020204" pitchFamily="34" charset="0"/>
              <a:ea typeface="SimSun, 宋体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2133799" y="12347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D127D"/>
                </a:solidFill>
              </a:rPr>
              <a:t>Metas e Resultados</a:t>
            </a:r>
            <a:endParaRPr lang="pt-BR" sz="2800" b="1" dirty="0">
              <a:solidFill>
                <a:srgbClr val="0D127D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2571750"/>
            <a:ext cx="82089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Com relação a este indicador nossa equipe teve no segundo mês uma puérpera faltosa à consulta, não houve consulta de revisão até 30 dias após parto, isto aconteceu porque uma puérpera chegou à nossa comunidade com 39 dias de puerpério e onde morava </a:t>
            </a:r>
            <a:r>
              <a:rPr lang="pt-BR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não houve </a:t>
            </a:r>
            <a:r>
              <a:rPr lang="pt-BR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o atendimento. Logo que chegou à nossa área foi atendida por nossa equipe, mas já estava com 39 dias. Ficamos com 0% neste </a:t>
            </a:r>
            <a:r>
              <a:rPr lang="pt-BR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indicador por este motivo.</a:t>
            </a:r>
            <a:endParaRPr lang="pt-BR" b="1" dirty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646698"/>
            <a:ext cx="792088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676400" algn="l"/>
              </a:tabLst>
            </a:pPr>
            <a:r>
              <a:rPr lang="pt-BR" sz="1400" b="1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OBJETIVO </a:t>
            </a:r>
            <a:r>
              <a:rPr lang="pt-BR" sz="1400" b="1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4: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 </a:t>
            </a:r>
            <a:r>
              <a:rPr lang="pt-BR" sz="1400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Melhorar 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os registros do programa de pré-natal e puerpério</a:t>
            </a:r>
            <a:endParaRPr lang="pt-BR" sz="1400" kern="150" dirty="0"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400" b="1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 </a:t>
            </a:r>
            <a:r>
              <a:rPr lang="pt-BR" sz="1400" b="1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Metas Pré-Natal e Puerpério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pt-BR" sz="1400" kern="150" dirty="0" smtClean="0">
              <a:solidFill>
                <a:srgbClr val="000000"/>
              </a:solidFill>
              <a:latin typeface="Arial" panose="020B0604020202020204" pitchFamily="34" charset="0"/>
              <a:ea typeface="SimSun, 宋体"/>
              <a:cs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Manter registro na ficha de acompanhamento/espelho de pré-natal em 100% das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gestantes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Manter registro na ficha de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acompanhamento/espelho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puerpério em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100% das puérperas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33799" y="12347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D127D"/>
                </a:solidFill>
              </a:rPr>
              <a:t>Metas e Resultados</a:t>
            </a:r>
            <a:endParaRPr lang="pt-BR" sz="2800" b="1" dirty="0">
              <a:solidFill>
                <a:srgbClr val="0D127D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3568" y="321982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Conseguimos alcançar a meta de melhorar os registros das informações do programa de pré-natal e puerpério em 100% em todos os meses da intervenção.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92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81985" y="267494"/>
            <a:ext cx="1749197" cy="385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b="1" kern="15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INTRODUÇÃO</a:t>
            </a:r>
            <a:endParaRPr lang="pt-BR" sz="16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43608" y="1059582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atenção ao pré-natal e puerpério é muito importante na atenção à saúde da mulher e do bebê. A assistência ao pré-natal adequada com a detecção e a intervenção precoce das situações de risco é fundamental para diminuir a mortalidade materna e infantil.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 objetivo do acompanhamento pré-natal é assegurar o desenvolvimento da gestação permitindo o nascimento de um recém-nascido saudável, sem impacto para a saúde materna, inclusive abordando aspectos psicossociais e atividades educativas e preventivas.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646698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676400" algn="l"/>
              </a:tabLst>
            </a:pPr>
            <a:r>
              <a:rPr lang="pt-BR" sz="1400" b="1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OBJETIVO </a:t>
            </a:r>
            <a:r>
              <a:rPr lang="pt-BR" sz="1400" b="1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5 Pré-natal: 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Realizar avaliação de risco </a:t>
            </a:r>
            <a:endParaRPr lang="pt-BR" sz="1400" kern="150" dirty="0"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400" b="1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 </a:t>
            </a:r>
            <a:r>
              <a:rPr lang="pt-BR" sz="1400" b="1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Meta Pré-natal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Avaliar risco gestacional em 100% das gestantes 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endParaRPr lang="pt-BR" sz="1400" kern="150" dirty="0" smtClean="0">
              <a:solidFill>
                <a:srgbClr val="000000"/>
              </a:solidFill>
              <a:latin typeface="Arial" panose="020B0604020202020204" pitchFamily="34" charset="0"/>
              <a:ea typeface="SimSun, 宋体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33799" y="12347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D127D"/>
                </a:solidFill>
              </a:rPr>
              <a:t>Metas e Resultados</a:t>
            </a:r>
            <a:endParaRPr lang="pt-BR" sz="2800" b="1" dirty="0">
              <a:solidFill>
                <a:srgbClr val="0D127D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71075" y="4459651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Alcançamos 100% da meta nos três meses da intervenção</a:t>
            </a:r>
            <a:endParaRPr lang="pt-BR" dirty="0"/>
          </a:p>
        </p:txBody>
      </p:sp>
      <p:sp>
        <p:nvSpPr>
          <p:cNvPr id="3" name="AutoShape 2" descr="Resultado de imagem para risco gestacional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 descr="C:\Users\karla.pantaleao\Pictures\Gestan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55726"/>
            <a:ext cx="297529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rla.pantaleao\Pictures\Gestante 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75606"/>
            <a:ext cx="279581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7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646698"/>
            <a:ext cx="792088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676400" algn="l"/>
              </a:tabLst>
            </a:pPr>
            <a:r>
              <a:rPr lang="pt-BR" sz="1400" b="1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OBJETIVO </a:t>
            </a:r>
            <a:r>
              <a:rPr lang="pt-BR" sz="1400" b="1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6 Pré-natal: 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Promover a saúde no pré-natal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676400" algn="l"/>
              </a:tabLst>
            </a:pPr>
            <a:r>
              <a:rPr lang="pt-BR" sz="1400" b="1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Metas Pré-natal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Garantir a 100% das gestantes orientação nutricional durante a gestação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Promover o aleitamento materno junto a 100% das gestantes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Orientar 100% das gestantes sobre os cuidados com o recém-nascido (Ver o caderno 33 do Ministério da Saúde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Orientar 100% das gestantes sobre anticoncepção após o parto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Orientar 100% das gestantes sobre os riscos do tabagismo e do uso de álcool e drogas na gestação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Orientar 100% das gestantes sobre higiene bucal. 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endParaRPr lang="pt-BR" sz="1400" kern="150" dirty="0" smtClean="0">
              <a:solidFill>
                <a:srgbClr val="000000"/>
              </a:solidFill>
              <a:latin typeface="Arial" panose="020B0604020202020204" pitchFamily="34" charset="0"/>
              <a:ea typeface="SimSun, 宋体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33799" y="12347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D127D"/>
                </a:solidFill>
              </a:rPr>
              <a:t>Metas e Resultados</a:t>
            </a:r>
            <a:endParaRPr lang="pt-BR" sz="2800" b="1" dirty="0">
              <a:solidFill>
                <a:srgbClr val="0D127D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71075" y="4459651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Alcançamos 100% das metas nos três meses da intervenção</a:t>
            </a:r>
            <a:endParaRPr lang="pt-BR" dirty="0"/>
          </a:p>
        </p:txBody>
      </p:sp>
      <p:sp>
        <p:nvSpPr>
          <p:cNvPr id="3" name="AutoShape 2" descr="Resultado de imagem para risco gestacional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8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646698"/>
            <a:ext cx="792088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676400" algn="l"/>
              </a:tabLst>
            </a:pPr>
            <a:r>
              <a:rPr lang="pt-BR" sz="1400" b="1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OBJETIVO </a:t>
            </a:r>
            <a:r>
              <a:rPr lang="pt-BR" sz="1400" b="1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5 Puerpério: 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Promover a saúde no puerpério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676400" algn="l"/>
              </a:tabLst>
            </a:pPr>
            <a:endParaRPr lang="pt-BR" sz="1400" kern="150" dirty="0" smtClean="0">
              <a:solidFill>
                <a:srgbClr val="000000"/>
              </a:solidFill>
              <a:latin typeface="Arial" panose="020B0604020202020204" pitchFamily="34" charset="0"/>
              <a:ea typeface="SimSun, 宋体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676400" algn="l"/>
              </a:tabLst>
            </a:pPr>
            <a:r>
              <a:rPr lang="pt-BR" sz="1400" b="1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Metas Puerpério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: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Arial" pitchFamily="34" charset="0"/>
              </a:rPr>
              <a:t> Orientar 100% das puérperas cadastradas no Programa sobre os cuidados do 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Arial" pitchFamily="34" charset="0"/>
              </a:rPr>
              <a:t>recém-nascido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Arial" pitchFamily="34" charset="0"/>
              </a:rPr>
              <a:t>Orientar 100% das puérperas cadastradas no Programa  sobre aleitamento materno </a:t>
            </a:r>
            <a:r>
              <a:rPr lang="pt-BR" sz="14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Arial" pitchFamily="34" charset="0"/>
              </a:rPr>
              <a:t>exclusivo</a:t>
            </a: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pt-BR" sz="1400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Arial" pitchFamily="34" charset="0"/>
              </a:rPr>
              <a:t>Orientar 100% das puérperas cadastradas no Programa  sobre planejamento familiar</a:t>
            </a:r>
            <a:endParaRPr lang="pt-BR" sz="1400" kern="150" dirty="0" smtClean="0">
              <a:solidFill>
                <a:srgbClr val="000000"/>
              </a:solidFill>
              <a:latin typeface="Arial" panose="020B0604020202020204" pitchFamily="34" charset="0"/>
              <a:ea typeface="SimSun, 宋体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33799" y="12347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D127D"/>
                </a:solidFill>
              </a:rPr>
              <a:t>Metas e Resultados</a:t>
            </a:r>
            <a:endParaRPr lang="pt-BR" sz="2800" b="1" dirty="0">
              <a:solidFill>
                <a:srgbClr val="0D127D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71075" y="343584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Alcançamos 100% das metas nos três meses da intervenção</a:t>
            </a:r>
            <a:endParaRPr lang="pt-BR" dirty="0"/>
          </a:p>
        </p:txBody>
      </p:sp>
      <p:sp>
        <p:nvSpPr>
          <p:cNvPr id="3" name="AutoShape 2" descr="Resultado de imagem para risco gestacional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6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987824" y="123478"/>
            <a:ext cx="3057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/>
          </a:p>
        </p:txBody>
      </p:sp>
      <p:sp>
        <p:nvSpPr>
          <p:cNvPr id="4" name="Fluxograma: Processo 3"/>
          <p:cNvSpPr/>
          <p:nvPr/>
        </p:nvSpPr>
        <p:spPr>
          <a:xfrm>
            <a:off x="539552" y="1507667"/>
            <a:ext cx="2232248" cy="3368339"/>
          </a:xfrm>
          <a:prstGeom prst="flowChartProcess">
            <a:avLst/>
          </a:prstGeom>
          <a:solidFill>
            <a:srgbClr val="CAE8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endParaRPr lang="pt-B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Motivação</a:t>
            </a:r>
          </a:p>
          <a:p>
            <a:endParaRPr lang="pt-B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 do relacionamento interpessoal</a:t>
            </a:r>
          </a:p>
          <a:p>
            <a:endParaRPr lang="pt-B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de educação 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</a:t>
            </a:r>
          </a:p>
          <a:p>
            <a:pPr marL="285750" lvl="1" indent="-285750">
              <a:buFont typeface="Wingdings" pitchFamily="2" charset="2"/>
              <a:buChar char="ü"/>
            </a:pP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 relação com a comunidade</a:t>
            </a:r>
          </a:p>
          <a:p>
            <a:pPr marL="285750" lvl="1" indent="-285750">
              <a:buFont typeface="Wingdings" pitchFamily="2" charset="2"/>
              <a:buChar char="ü"/>
            </a:pPr>
            <a:endPara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Fluxograma: Processo 4"/>
          <p:cNvSpPr/>
          <p:nvPr/>
        </p:nvSpPr>
        <p:spPr>
          <a:xfrm>
            <a:off x="3563888" y="1522649"/>
            <a:ext cx="2232248" cy="3402829"/>
          </a:xfrm>
          <a:prstGeom prst="flowChartProcess">
            <a:avLst/>
          </a:prstGeom>
          <a:solidFill>
            <a:srgbClr val="CAE8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>
              <a:buFont typeface="Wingdings" pitchFamily="2" charset="2"/>
              <a:buChar char="ü"/>
            </a:pPr>
            <a:endPara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de toda a equipe na atenção à saúde das gestantes e puérperas</a:t>
            </a:r>
          </a:p>
          <a:p>
            <a:pPr marL="285750" lvl="1" indent="-285750">
              <a:buFont typeface="Wingdings" pitchFamily="2" charset="2"/>
              <a:buChar char="ü"/>
            </a:pP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elhora dos registros e a programação dos agendamentos de gestantes e puérperas</a:t>
            </a:r>
          </a:p>
          <a:p>
            <a:pPr marL="285750" lvl="1" indent="-285750">
              <a:buFont typeface="Wingdings" pitchFamily="2" charset="2"/>
              <a:buChar char="ü"/>
            </a:pP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Qualificação e melhoria do serviço</a:t>
            </a:r>
          </a:p>
          <a:p>
            <a:pPr marL="285750" lvl="1" indent="-285750">
              <a:buFont typeface="Wingdings" pitchFamily="2" charset="2"/>
              <a:buChar char="ü"/>
            </a:pPr>
            <a:endParaRPr 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dirty="0"/>
          </a:p>
        </p:txBody>
      </p:sp>
      <p:sp>
        <p:nvSpPr>
          <p:cNvPr id="6" name="Fluxograma: Processo 5"/>
          <p:cNvSpPr/>
          <p:nvPr/>
        </p:nvSpPr>
        <p:spPr>
          <a:xfrm>
            <a:off x="6440016" y="1487972"/>
            <a:ext cx="2232248" cy="3407727"/>
          </a:xfrm>
          <a:prstGeom prst="flowChartProcess">
            <a:avLst/>
          </a:prstGeom>
          <a:solidFill>
            <a:srgbClr val="CAE8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endParaRPr lang="pt-B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Processo educativo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 do engajamento da comunidade às ações propostas pela 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equipe</a:t>
            </a:r>
          </a:p>
          <a:p>
            <a:pPr marL="285750" lvl="1" indent="-285750">
              <a:buFont typeface="Wingdings" pitchFamily="2" charset="2"/>
              <a:buChar char="ü"/>
            </a:pP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Aproximação da equipe e do serviço com a 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comunidade</a:t>
            </a:r>
            <a:endParaRPr lang="pt-BR" sz="1400" dirty="0">
              <a:solidFill>
                <a:schemeClr val="tx1"/>
              </a:solidFill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pt-B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8944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EQUIPE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03848" y="89258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SERVIÇO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304384" y="926452"/>
            <a:ext cx="236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COMUNIDADE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22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91880" y="411510"/>
            <a:ext cx="2417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395536" y="1131590"/>
            <a:ext cx="84252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676400" algn="l"/>
              </a:tabLst>
            </a:pPr>
            <a:r>
              <a:rPr lang="pt-BR" sz="1600" b="1" kern="150" dirty="0">
                <a:solidFill>
                  <a:srgbClr val="339933"/>
                </a:solidFill>
                <a:latin typeface="Arial" panose="020B0604020202020204" pitchFamily="34" charset="0"/>
                <a:ea typeface="NSimSun" panose="02010609030101010101" pitchFamily="49" charset="-122"/>
                <a:cs typeface="Liberation Mono"/>
              </a:rPr>
              <a:t>Viabilidade de incorporar </a:t>
            </a:r>
            <a:r>
              <a:rPr lang="pt-BR" sz="1600" b="1" kern="150" dirty="0" smtClean="0">
                <a:solidFill>
                  <a:srgbClr val="339933"/>
                </a:solidFill>
                <a:latin typeface="Arial" panose="020B0604020202020204" pitchFamily="34" charset="0"/>
                <a:ea typeface="NSimSun" panose="02010609030101010101" pitchFamily="49" charset="-122"/>
                <a:cs typeface="Liberation Mono"/>
              </a:rPr>
              <a:t>a </a:t>
            </a:r>
            <a:r>
              <a:rPr lang="pt-BR" sz="1600" b="1" kern="150" dirty="0">
                <a:solidFill>
                  <a:srgbClr val="339933"/>
                </a:solidFill>
                <a:latin typeface="Arial" panose="020B0604020202020204" pitchFamily="34" charset="0"/>
                <a:ea typeface="NSimSun" panose="02010609030101010101" pitchFamily="49" charset="-122"/>
                <a:cs typeface="Liberation Mono"/>
              </a:rPr>
              <a:t>intervenção à rotina do serviço e que melhorias pretende na intervenção</a:t>
            </a:r>
            <a:r>
              <a:rPr lang="pt-BR" sz="1600" b="1" kern="150" dirty="0" smtClean="0">
                <a:solidFill>
                  <a:srgbClr val="339933"/>
                </a:solidFill>
                <a:latin typeface="Arial" panose="020B0604020202020204" pitchFamily="34" charset="0"/>
                <a:ea typeface="NSimSun" panose="02010609030101010101" pitchFamily="49" charset="-122"/>
                <a:cs typeface="Liberation Mono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676400" algn="l"/>
              </a:tabLst>
            </a:pPr>
            <a:endParaRPr lang="pt-BR" sz="1600" kern="150" dirty="0">
              <a:latin typeface="Liberation Mono"/>
              <a:ea typeface="NSimSun" panose="02010609030101010101" pitchFamily="49" charset="-122"/>
              <a:cs typeface="Liberation Mono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676400" algn="l"/>
              </a:tabLst>
            </a:pPr>
            <a:r>
              <a:rPr lang="pt-BR" sz="1600" kern="150" dirty="0">
                <a:solidFill>
                  <a:srgbClr val="000000"/>
                </a:solidFill>
                <a:latin typeface="Arial" panose="020B0604020202020204" pitchFamily="34" charset="0"/>
                <a:ea typeface="NSimSun" panose="02010609030101010101" pitchFamily="49" charset="-122"/>
                <a:cs typeface="Liberation Mono"/>
              </a:rPr>
              <a:t>A intervenção já está incorporada à rotina da equipe e do serviço,</a:t>
            </a:r>
            <a:endParaRPr lang="pt-BR" sz="1600" kern="150" dirty="0">
              <a:latin typeface="Liberation Mono"/>
              <a:ea typeface="NSimSun" panose="02010609030101010101" pitchFamily="49" charset="-122"/>
              <a:cs typeface="Liberation Mono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676400" algn="l"/>
              </a:tabLst>
            </a:pPr>
            <a:r>
              <a:rPr lang="pt-BR" sz="1600" kern="150" dirty="0">
                <a:solidFill>
                  <a:srgbClr val="000000"/>
                </a:solidFill>
                <a:latin typeface="Arial" panose="020B0604020202020204" pitchFamily="34" charset="0"/>
                <a:ea typeface="NSimSun" panose="02010609030101010101" pitchFamily="49" charset="-122"/>
                <a:cs typeface="Liberation Mono"/>
              </a:rPr>
              <a:t> Adotamos as fichas espelhos disponibilizadas pelo curso,</a:t>
            </a:r>
            <a:endParaRPr lang="pt-BR" sz="1600" kern="150" dirty="0">
              <a:latin typeface="Liberation Mono"/>
              <a:ea typeface="NSimSun" panose="02010609030101010101" pitchFamily="49" charset="-122"/>
              <a:cs typeface="Liberation Mono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676400" algn="l"/>
              </a:tabLst>
            </a:pPr>
            <a:r>
              <a:rPr lang="pt-BR" sz="1600" kern="150" dirty="0">
                <a:solidFill>
                  <a:srgbClr val="000000"/>
                </a:solidFill>
                <a:latin typeface="Arial" panose="020B0604020202020204" pitchFamily="34" charset="0"/>
                <a:ea typeface="NSimSun" panose="02010609030101010101" pitchFamily="49" charset="-122"/>
                <a:cs typeface="Liberation Mono"/>
              </a:rPr>
              <a:t> Pretendemos dividir ainda mais as funções dos membros da equipe </a:t>
            </a:r>
            <a:endParaRPr lang="pt-BR" sz="1600" kern="150" dirty="0">
              <a:latin typeface="Liberation Mono"/>
              <a:ea typeface="NSimSun" panose="02010609030101010101" pitchFamily="49" charset="-122"/>
              <a:cs typeface="Liberation Mono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676400" algn="l"/>
              </a:tabLst>
            </a:pPr>
            <a:r>
              <a:rPr lang="pt-BR" sz="1600" kern="150" dirty="0">
                <a:solidFill>
                  <a:srgbClr val="000000"/>
                </a:solidFill>
                <a:latin typeface="Arial" panose="020B0604020202020204" pitchFamily="34" charset="0"/>
                <a:ea typeface="NSimSun" panose="02010609030101010101" pitchFamily="49" charset="-122"/>
                <a:cs typeface="Liberation Mono"/>
              </a:rPr>
              <a:t>Pretendemos solicitar apoio aos gestores e à secretaria de saúde para trazer pelo menos duas vezes ao mês uma unidade móvel de odontologia para que a população toda, incluindo as gestantes e puérperas, receba o atendimento na Unidade de Saúde.</a:t>
            </a:r>
            <a:endParaRPr lang="pt-BR" sz="1600" kern="150" dirty="0">
              <a:effectLst/>
              <a:latin typeface="Liberation Mono"/>
              <a:ea typeface="NSimSun" panose="02010609030101010101" pitchFamily="49" charset="-122"/>
              <a:cs typeface="Liberation Mono"/>
            </a:endParaRPr>
          </a:p>
        </p:txBody>
      </p:sp>
    </p:spTree>
    <p:extLst>
      <p:ext uri="{BB962C8B-B14F-4D97-AF65-F5344CB8AC3E}">
        <p14:creationId xmlns:p14="http://schemas.microsoft.com/office/powerpoint/2010/main" val="4642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85168" y="21083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D127D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Reflexão crítica sobre o processo pessoal de aprendizagem</a:t>
            </a:r>
            <a:endParaRPr lang="pt-BR" sz="2800" dirty="0">
              <a:solidFill>
                <a:srgbClr val="0D127D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5576" y="1563638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600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No início não foi fácil para mim tanto pelas dúvidas contínuas geradas pela utilização permanente das ferramentas tecnológicas </a:t>
            </a:r>
            <a:endParaRPr lang="pt-BR" sz="1600" kern="150" dirty="0"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600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Dificuldades também com o idioma. </a:t>
            </a:r>
            <a:endParaRPr lang="pt-BR" sz="1600" kern="150" dirty="0"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600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O curso teve um enorme significado em minha prática profissional, com base nos protocolos adotados no Brasil.</a:t>
            </a:r>
            <a:endParaRPr lang="pt-BR" sz="1600" kern="150" dirty="0"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600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Oportunizou também conhecer a real situação do território </a:t>
            </a:r>
            <a:endParaRPr lang="pt-BR" sz="1600" kern="150" dirty="0"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600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Ressalto que o estudo dos protocolos </a:t>
            </a:r>
            <a:r>
              <a:rPr lang="pt-BR" sz="1600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do </a:t>
            </a:r>
            <a:r>
              <a:rPr lang="pt-BR" sz="1600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programa de pré-natal e puerpério me permitiram adotar condutas alinhadas ás diretrizes e protocolos brasileiros.</a:t>
            </a:r>
            <a:endParaRPr lang="pt-BR" sz="1600" kern="150" dirty="0">
              <a:effectLst/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9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6000" y="987574"/>
            <a:ext cx="4734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1"/>
                </a:solidFill>
              </a:rPr>
              <a:t>MUITO OBRIGADA </a:t>
            </a:r>
            <a:r>
              <a:rPr lang="pt-BR" sz="3600" b="1" dirty="0" smtClean="0">
                <a:solidFill>
                  <a:schemeClr val="accent1"/>
                </a:solidFill>
              </a:rPr>
              <a:t>!</a:t>
            </a: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/>
              <a:t/>
            </a:r>
            <a:br>
              <a:rPr lang="pt-BR" sz="3600" b="1" dirty="0"/>
            </a:br>
            <a:endParaRPr lang="pt-BR" sz="3600" b="1" dirty="0"/>
          </a:p>
        </p:txBody>
      </p:sp>
      <p:sp>
        <p:nvSpPr>
          <p:cNvPr id="5" name="Retângulo 4"/>
          <p:cNvSpPr/>
          <p:nvPr/>
        </p:nvSpPr>
        <p:spPr>
          <a:xfrm>
            <a:off x="2195736" y="2248585"/>
            <a:ext cx="53285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>
              <a:lnSpc>
                <a:spcPct val="150000"/>
              </a:lnSpc>
            </a:pPr>
            <a:r>
              <a:rPr lang="en-US" dirty="0" err="1" smtClean="0">
                <a:latin typeface="Arial" panose="020B0604020202020204" pitchFamily="34" charset="0"/>
              </a:rPr>
              <a:t>Yunaisi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Calixto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González</a:t>
            </a:r>
            <a:endParaRPr lang="en-US" dirty="0" smtClean="0">
              <a:latin typeface="Arial" panose="020B0604020202020204" pitchFamily="34" charset="0"/>
            </a:endParaRPr>
          </a:p>
          <a:p>
            <a:pPr indent="450850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</a:rPr>
              <a:t>Contato: </a:t>
            </a:r>
            <a:r>
              <a:rPr lang="en-US" dirty="0">
                <a:latin typeface="Arial" panose="020B0604020202020204" pitchFamily="34" charset="0"/>
              </a:rPr>
              <a:t>yunaisi_calixto@yahoo.com.br</a:t>
            </a:r>
          </a:p>
          <a:p>
            <a:pPr lvl="0" indent="450850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</a:rPr>
              <a:t>    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9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195486"/>
            <a:ext cx="1828959" cy="167654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9168" y="3370048"/>
            <a:ext cx="1794079" cy="162010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043608" y="177780"/>
            <a:ext cx="5072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D127D"/>
                </a:solidFill>
              </a:rPr>
              <a:t>CARACTERIZAÇÃO DO </a:t>
            </a:r>
            <a:r>
              <a:rPr lang="pt-BR" sz="2000" b="1" dirty="0" smtClean="0">
                <a:solidFill>
                  <a:srgbClr val="0D127D"/>
                </a:solidFill>
              </a:rPr>
              <a:t>MUNICIPIO SANTA CRUZ DO SUL</a:t>
            </a:r>
            <a:endParaRPr lang="pt-BR" sz="2000" b="1" dirty="0">
              <a:solidFill>
                <a:srgbClr val="0D127D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7544" y="1045001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Está </a:t>
            </a:r>
            <a:r>
              <a:rPr lang="pt-BR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localizado </a:t>
            </a: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na encosta inferior nordeste </a:t>
            </a:r>
            <a:r>
              <a:rPr lang="pt-BR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do </a:t>
            </a: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Rio Grande </a:t>
            </a:r>
            <a:r>
              <a:rPr lang="pt-BR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do </a:t>
            </a: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Sul a 155 km de Porto </a:t>
            </a:r>
            <a:r>
              <a:rPr lang="pt-BR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Alegre</a:t>
            </a:r>
          </a:p>
          <a:p>
            <a:pPr algn="just">
              <a:spcAft>
                <a:spcPts val="0"/>
              </a:spcAft>
            </a:pPr>
            <a:endParaRPr lang="pt-BR" kern="150" dirty="0"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Tem uma população de 125 353 </a:t>
            </a:r>
            <a:r>
              <a:rPr lang="pt-BR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pessoas</a:t>
            </a:r>
          </a:p>
          <a:p>
            <a:pPr algn="just">
              <a:spcAft>
                <a:spcPts val="0"/>
              </a:spcAft>
            </a:pP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 </a:t>
            </a:r>
            <a:endParaRPr lang="pt-BR" kern="150" dirty="0"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Conta com 22 Unidades Básicas de Saúde, sendo 13 delas com ESF e 9 são UBS tradicionais, todas elas pertencem ao SUS</a:t>
            </a:r>
            <a:r>
              <a:rPr lang="pt-BR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pt-BR" kern="150" dirty="0"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Nosso Município possui Núcleo de Apoio a Saúde da Família (NASF) e Centro de Especialidades Odontológicas (CEO</a:t>
            </a:r>
            <a:r>
              <a:rPr lang="pt-BR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), SAMU</a:t>
            </a: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, CEMAI (Centro Materno  Infantil </a:t>
            </a:r>
            <a:r>
              <a:rPr lang="pt-BR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),CAPS (para </a:t>
            </a: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a</a:t>
            </a:r>
            <a:r>
              <a:rPr lang="pt-BR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dultos </a:t>
            </a: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) e CAPSIA (para </a:t>
            </a:r>
            <a:r>
              <a:rPr lang="pt-BR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crianças ).</a:t>
            </a:r>
          </a:p>
          <a:p>
            <a:pPr algn="just">
              <a:spcAft>
                <a:spcPts val="0"/>
              </a:spcAft>
            </a:pPr>
            <a:endParaRPr lang="pt-BR" kern="150" dirty="0">
              <a:effectLst/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6799" y="339502"/>
            <a:ext cx="512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b="1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CARACTERIZAÇÃO DA </a:t>
            </a:r>
            <a:r>
              <a:rPr lang="pt-BR" b="1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UBS/ESF </a:t>
            </a:r>
            <a:r>
              <a:rPr lang="pt-BR" b="1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PINHEIRAL</a:t>
            </a:r>
            <a:endParaRPr lang="pt-BR" sz="1600" kern="150" dirty="0">
              <a:effectLst/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</p:txBody>
      </p:sp>
      <p:pic>
        <p:nvPicPr>
          <p:cNvPr id="3" name="Imagem 2" descr="D:\UFPEL\07 12 2014\YUNAISI\UBS PINHEIRAL - YUNAIS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843558"/>
            <a:ext cx="25444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95536" y="1131590"/>
            <a:ext cx="60486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Minha Unidade Básica de Saúde (UBS) chama-se Linha Pinheiral e é localizada na área rural do </a:t>
            </a:r>
            <a:r>
              <a:rPr lang="pt-BR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município</a:t>
            </a:r>
          </a:p>
          <a:p>
            <a:pPr algn="just">
              <a:spcAft>
                <a:spcPts val="0"/>
              </a:spcAft>
            </a:pPr>
            <a:endParaRPr lang="pt-BR" kern="150" dirty="0">
              <a:solidFill>
                <a:srgbClr val="000000"/>
              </a:solidFill>
              <a:latin typeface="Arial" panose="020B0604020202020204" pitchFamily="34" charset="0"/>
              <a:ea typeface="SimSun, 宋体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pt-BR" kern="150" dirty="0"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Nossa população da área adstrita tem 1551 habitantes, com 362 famílias, o total de pessoas por sexo é de 757 homens e 794 </a:t>
            </a:r>
            <a:r>
              <a:rPr lang="pt-BR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mulheres</a:t>
            </a:r>
          </a:p>
          <a:p>
            <a:pPr algn="just">
              <a:spcAft>
                <a:spcPts val="0"/>
              </a:spcAft>
            </a:pPr>
            <a:endParaRPr lang="pt-BR" kern="150" dirty="0"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 </a:t>
            </a:r>
            <a:endParaRPr lang="pt-BR" kern="150" dirty="0"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A Equipe </a:t>
            </a:r>
            <a:r>
              <a:rPr lang="pt-BR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está </a:t>
            </a: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composta por 1 Equipe de </a:t>
            </a:r>
            <a:r>
              <a:rPr lang="pt-BR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ESF: Uma médica </a:t>
            </a: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clínica geral do </a:t>
            </a:r>
            <a:r>
              <a:rPr lang="pt-BR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PMMB, uma enfermeira, dois técnicos </a:t>
            </a: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de enfermagem e </a:t>
            </a:r>
            <a:r>
              <a:rPr lang="pt-BR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dois agentes comunitárias </a:t>
            </a: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de </a:t>
            </a:r>
            <a:r>
              <a:rPr lang="pt-BR" kern="150" dirty="0" smtClean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saúde e um </a:t>
            </a: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Pediatra .</a:t>
            </a:r>
            <a:endParaRPr lang="pt-BR" kern="150" dirty="0">
              <a:effectLst/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55576" y="339502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b="1" kern="150" dirty="0">
                <a:solidFill>
                  <a:srgbClr val="0D127D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SITUAÇÃO DA ATENÇÃO </a:t>
            </a:r>
            <a:r>
              <a:rPr lang="pt-BR" b="1" kern="150" dirty="0" smtClean="0">
                <a:solidFill>
                  <a:srgbClr val="0D127D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AO PRÉ-NATAL </a:t>
            </a:r>
            <a:r>
              <a:rPr lang="pt-BR" b="1" kern="150" dirty="0">
                <a:solidFill>
                  <a:srgbClr val="0D127D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E PUERPÉRIO ANTES DA INTERVENÇÃO</a:t>
            </a:r>
            <a:endParaRPr lang="pt-BR" sz="1600" kern="150" dirty="0">
              <a:solidFill>
                <a:srgbClr val="0D127D"/>
              </a:solidFill>
              <a:effectLst/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1851670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676400" algn="l"/>
              </a:tabLst>
            </a:pP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OpenSymbol"/>
                <a:cs typeface="OpenSymbol"/>
              </a:rPr>
              <a:t>No início da intervenção tínhamos um número estimado de gestantes residentes na área de 23 mulheres, e o total de gestantes acompanhadas na UBS era muito baixo, apenas 13% (três gestantes). Quanto às puérperas não temos registros do número de usuárias acompanhadas antes da intervenção.</a:t>
            </a:r>
            <a:endParaRPr lang="pt-BR" sz="1200" kern="150" dirty="0">
              <a:latin typeface="OpenSymbol"/>
              <a:ea typeface="OpenSymbol"/>
              <a:cs typeface="OpenSymbo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676400" algn="l"/>
              </a:tabLst>
            </a:pP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NSimSun" panose="02010609030101010101" pitchFamily="49" charset="-122"/>
                <a:cs typeface="Liberation Mono"/>
              </a:rPr>
              <a:t> </a:t>
            </a:r>
            <a:endParaRPr lang="pt-BR" sz="1200" kern="150" dirty="0">
              <a:effectLst/>
              <a:latin typeface="Liberation Mono"/>
              <a:ea typeface="NSimSun" panose="02010609030101010101" pitchFamily="49" charset="-122"/>
              <a:cs typeface="Liberation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67744" y="627534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800" b="1" kern="150" dirty="0">
                <a:solidFill>
                  <a:srgbClr val="000000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OBJETIVO GERAL:</a:t>
            </a:r>
            <a:endParaRPr lang="pt-BR" sz="2800" kern="150" dirty="0">
              <a:effectLst/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149163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676400" algn="l"/>
              </a:tabLst>
            </a:pP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NSimSun" panose="02010609030101010101" pitchFamily="49" charset="-122"/>
                <a:cs typeface="Liberation Mono"/>
              </a:rPr>
              <a:t>Qualificar a atenção ao </a:t>
            </a:r>
            <a:r>
              <a:rPr lang="pt-BR" kern="150" dirty="0" smtClean="0">
                <a:solidFill>
                  <a:srgbClr val="000000"/>
                </a:solidFill>
                <a:latin typeface="Arial" panose="020B0604020202020204" pitchFamily="34" charset="0"/>
                <a:ea typeface="NSimSun" panose="02010609030101010101" pitchFamily="49" charset="-122"/>
                <a:cs typeface="Liberation Mono"/>
              </a:rPr>
              <a:t>pré-natal </a:t>
            </a: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NSimSun" panose="02010609030101010101" pitchFamily="49" charset="-122"/>
                <a:cs typeface="Liberation Mono"/>
              </a:rPr>
              <a:t>e </a:t>
            </a:r>
            <a:r>
              <a:rPr lang="pt-BR" kern="150" dirty="0" smtClean="0">
                <a:solidFill>
                  <a:srgbClr val="000000"/>
                </a:solidFill>
                <a:latin typeface="Arial" panose="020B0604020202020204" pitchFamily="34" charset="0"/>
                <a:ea typeface="NSimSun" panose="02010609030101010101" pitchFamily="49" charset="-122"/>
                <a:cs typeface="Liberation Mono"/>
              </a:rPr>
              <a:t>puerpério </a:t>
            </a:r>
            <a:r>
              <a:rPr lang="pt-BR" kern="150" dirty="0">
                <a:solidFill>
                  <a:srgbClr val="000000"/>
                </a:solidFill>
                <a:latin typeface="Arial" panose="020B0604020202020204" pitchFamily="34" charset="0"/>
                <a:ea typeface="NSimSun" panose="02010609030101010101" pitchFamily="49" charset="-122"/>
                <a:cs typeface="Liberation Mono"/>
              </a:rPr>
              <a:t>na UBS Pinheiral em Santa Cruz do Sul, Rio Grande do Sul.</a:t>
            </a:r>
            <a:endParaRPr lang="pt-BR" sz="1200" kern="150" dirty="0">
              <a:effectLst/>
              <a:latin typeface="Liberation Mono"/>
              <a:ea typeface="NSimSun" panose="02010609030101010101" pitchFamily="49" charset="-122"/>
              <a:cs typeface="Liberation Mono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7694"/>
            <a:ext cx="2520280" cy="28986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27784" y="627534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000" b="1" kern="150" dirty="0" smtClean="0">
                <a:solidFill>
                  <a:srgbClr val="0D127D"/>
                </a:solidFill>
                <a:latin typeface="Arial" panose="020B0604020202020204" pitchFamily="34" charset="0"/>
                <a:ea typeface="SimSun, 宋体"/>
                <a:cs typeface="Calibri" panose="020F0502020204030204" pitchFamily="34" charset="0"/>
              </a:rPr>
              <a:t>OBJETIVOS ESPECIFICOS</a:t>
            </a:r>
            <a:endParaRPr lang="pt-BR" sz="2000" kern="150" dirty="0">
              <a:solidFill>
                <a:srgbClr val="0D127D"/>
              </a:solidFill>
              <a:effectLst/>
              <a:latin typeface="Calibri" panose="020F0502020204030204" pitchFamily="34" charset="0"/>
              <a:ea typeface="SimSun, 宋体"/>
              <a:cs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1491630"/>
            <a:ext cx="8136904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Ampliar a cobertura do pré-natal e puerpério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Melhorar a qualidade da atenção ao pré-natal e puerpério realizado na UBS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Melhorar a adesão ao pré-natal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Melhorar o registro do programa de pré-natal e puerpério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Realizar avaliação de risco das gestantes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Promover a saúde das gestantes e puérperas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67544" y="1131590"/>
            <a:ext cx="3138026" cy="291057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80400"/>
                </a:solidFill>
              </a:rPr>
              <a:t> </a:t>
            </a:r>
            <a:r>
              <a:rPr lang="pt-BR" sz="2000" dirty="0" smtClean="0">
                <a:solidFill>
                  <a:srgbClr val="080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de intervenção com delineamento longitudinal realizado em 12 semanas</a:t>
            </a:r>
            <a:r>
              <a:rPr lang="es-ES" sz="2000" dirty="0" smtClean="0">
                <a:solidFill>
                  <a:srgbClr val="080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000" dirty="0">
              <a:solidFill>
                <a:srgbClr val="080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495800" cy="3747863"/>
          </a:xfrm>
        </p:spPr>
        <p:txBody>
          <a:bodyPr/>
          <a:lstStyle/>
          <a:p>
            <a:pPr>
              <a:buNone/>
            </a:pPr>
            <a:r>
              <a:rPr lang="pt-B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trabalho foi desenvolvido dentro dos quatro eixos pedagógicos</a:t>
            </a:r>
            <a:r>
              <a:rPr lang="pt-BR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000" dirty="0">
                <a:solidFill>
                  <a:srgbClr val="080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e monitoramento das ações, </a:t>
            </a:r>
          </a:p>
          <a:p>
            <a:pPr lvl="0"/>
            <a:r>
              <a:rPr lang="pt-BR" sz="2000" dirty="0">
                <a:solidFill>
                  <a:srgbClr val="080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e gestão do serviço,</a:t>
            </a:r>
          </a:p>
          <a:p>
            <a:pPr lvl="0"/>
            <a:r>
              <a:rPr lang="pt-BR" sz="2000" dirty="0">
                <a:solidFill>
                  <a:srgbClr val="080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Engajamento </a:t>
            </a:r>
            <a:r>
              <a:rPr lang="pt-BR" sz="2000" dirty="0" smtClean="0">
                <a:solidFill>
                  <a:srgbClr val="080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 e  </a:t>
            </a:r>
            <a:endParaRPr lang="pt-BR" sz="2000" dirty="0">
              <a:solidFill>
                <a:srgbClr val="080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000" dirty="0">
                <a:solidFill>
                  <a:srgbClr val="080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</a:t>
            </a:r>
          </a:p>
          <a:p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4283968" y="1203598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enção ao Pré-Natal de Baixo Risc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7614"/>
            <a:ext cx="160176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9" descr="Macintosh HD:Users:alexandre:Desktop:Captura de Tela 2015-07-27 às 14.07.5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71550"/>
            <a:ext cx="3157113" cy="2053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1" descr="Macintosh HD:Users:alexandre:Desktop:Captura de Tela 2015-07-27 às 14.07.5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03798"/>
            <a:ext cx="3307482" cy="205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8" descr="Macintosh HD:Users:alexandre:Desktop:Captura de Tela 2015-07-27 às 14.06.1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0972"/>
            <a:ext cx="3672408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1187624" y="12347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mtClean="0">
                <a:solidFill>
                  <a:srgbClr val="0D127D"/>
                </a:solidFill>
              </a:rPr>
              <a:t>Metodologia</a:t>
            </a:r>
            <a:endParaRPr lang="pt-BR" sz="2400" b="1">
              <a:solidFill>
                <a:srgbClr val="0D127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8746</TotalTime>
  <Words>1573</Words>
  <Application>Microsoft Office PowerPoint</Application>
  <PresentationFormat>Apresentação na tela (16:9)</PresentationFormat>
  <Paragraphs>232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METODOLOGIA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 Departamento de Medicina Social  Especialização em Saúde da Família  http://www.unasus-ufpel.net</dc:title>
  <dc:creator>Fernando</dc:creator>
  <cp:lastModifiedBy>Karla Soliana de o Pantaleao</cp:lastModifiedBy>
  <cp:revision>484</cp:revision>
  <dcterms:created xsi:type="dcterms:W3CDTF">2011-06-02T13:04:44Z</dcterms:created>
  <dcterms:modified xsi:type="dcterms:W3CDTF">2015-09-14T19:56:09Z</dcterms:modified>
</cp:coreProperties>
</file>