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42"/>
  </p:notesMasterIdLst>
  <p:sldIdLst>
    <p:sldId id="355" r:id="rId2"/>
    <p:sldId id="356" r:id="rId3"/>
    <p:sldId id="365" r:id="rId4"/>
    <p:sldId id="357" r:id="rId5"/>
    <p:sldId id="358" r:id="rId6"/>
    <p:sldId id="359" r:id="rId7"/>
    <p:sldId id="360" r:id="rId8"/>
    <p:sldId id="361" r:id="rId9"/>
    <p:sldId id="362" r:id="rId10"/>
    <p:sldId id="258" r:id="rId11"/>
    <p:sldId id="349" r:id="rId12"/>
    <p:sldId id="366" r:id="rId13"/>
    <p:sldId id="259" r:id="rId14"/>
    <p:sldId id="330" r:id="rId15"/>
    <p:sldId id="331" r:id="rId16"/>
    <p:sldId id="367" r:id="rId17"/>
    <p:sldId id="261" r:id="rId18"/>
    <p:sldId id="275" r:id="rId19"/>
    <p:sldId id="368" r:id="rId20"/>
    <p:sldId id="351" r:id="rId21"/>
    <p:sldId id="369" r:id="rId22"/>
    <p:sldId id="350" r:id="rId23"/>
    <p:sldId id="280" r:id="rId24"/>
    <p:sldId id="370" r:id="rId25"/>
    <p:sldId id="341" r:id="rId26"/>
    <p:sldId id="263" r:id="rId27"/>
    <p:sldId id="286" r:id="rId28"/>
    <p:sldId id="287" r:id="rId29"/>
    <p:sldId id="371" r:id="rId30"/>
    <p:sldId id="344" r:id="rId31"/>
    <p:sldId id="290" r:id="rId32"/>
    <p:sldId id="372" r:id="rId33"/>
    <p:sldId id="345" r:id="rId34"/>
    <p:sldId id="294" r:id="rId35"/>
    <p:sldId id="346" r:id="rId36"/>
    <p:sldId id="347" r:id="rId37"/>
    <p:sldId id="348" r:id="rId38"/>
    <p:sldId id="328" r:id="rId39"/>
    <p:sldId id="373" r:id="rId40"/>
    <p:sldId id="364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9069097634498"/>
          <c:y val="0.108645300916333"/>
          <c:w val="0.85849155468238136"/>
          <c:h val="0.75743234946508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0.16422764227642286</c:v>
                </c:pt>
                <c:pt idx="1">
                  <c:v>0.38048780487804917</c:v>
                </c:pt>
                <c:pt idx="2">
                  <c:v>0.517073170731707</c:v>
                </c:pt>
                <c:pt idx="3">
                  <c:v>0.68292682926829285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860928"/>
        <c:axId val="84861488"/>
      </c:barChart>
      <c:catAx>
        <c:axId val="848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861488"/>
        <c:crosses val="autoZero"/>
        <c:auto val="1"/>
        <c:lblAlgn val="ctr"/>
        <c:lblOffset val="100"/>
        <c:noMultiLvlLbl val="0"/>
      </c:catAx>
      <c:valAx>
        <c:axId val="848614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48609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81881574967656E-2"/>
          <c:y val="4.4231772454913248E-2"/>
          <c:w val="0.87603827057015604"/>
          <c:h val="0.85596394251958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7.913669064748205E-2</c:v>
                </c:pt>
                <c:pt idx="1">
                  <c:v>0.2805755395683453</c:v>
                </c:pt>
                <c:pt idx="2">
                  <c:v>0.40287769784172678</c:v>
                </c:pt>
                <c:pt idx="3">
                  <c:v>0.50359712230215792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83968"/>
        <c:axId val="174084528"/>
      </c:barChart>
      <c:catAx>
        <c:axId val="17408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084528"/>
        <c:crosses val="autoZero"/>
        <c:auto val="1"/>
        <c:lblAlgn val="ctr"/>
        <c:lblOffset val="100"/>
        <c:noMultiLvlLbl val="0"/>
      </c:catAx>
      <c:valAx>
        <c:axId val="1740845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0839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0.33333333333333331</c:v>
                </c:pt>
                <c:pt idx="1">
                  <c:v>0.33333333333333331</c:v>
                </c:pt>
                <c:pt idx="2">
                  <c:v>0.66666666666666663</c:v>
                </c:pt>
                <c:pt idx="3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086768"/>
        <c:axId val="174087328"/>
      </c:barChart>
      <c:catAx>
        <c:axId val="17408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087328"/>
        <c:crosses val="autoZero"/>
        <c:auto val="1"/>
        <c:lblAlgn val="ctr"/>
        <c:lblOffset val="100"/>
        <c:noMultiLvlLbl val="0"/>
      </c:catAx>
      <c:valAx>
        <c:axId val="1740873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40867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17/08/2015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Planilha_do_Microsoft_Excel_97-20031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Planilha_do_Microsoft_Excel_97-20032.xls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.m.wikipedia.org/wiki.%20Acesso%20em%202015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33486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231904" y="2124145"/>
            <a:ext cx="6580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854059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Aluno: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Yunieski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Rivero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Pérez</a:t>
            </a: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Orientadora: Ana Guilhermina Machado Reis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b="1" dirty="0">
                <a:latin typeface="Arial" pitchFamily="34" charset="0"/>
                <a:cs typeface="Arial" pitchFamily="34" charset="0"/>
              </a:rPr>
              <a:t> 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Pelotas, 2015.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3864" y="3175808"/>
            <a:ext cx="78685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Melhoria da atenção na prevenção e controle dos cânceres de colo de útero e mama na UBS </a:t>
            </a:r>
            <a:r>
              <a:rPr lang="pt-BR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Elson</a:t>
            </a:r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Damasceno Lopes Módulo II em Sena Madureira/AC.</a:t>
            </a:r>
          </a:p>
          <a:p>
            <a:endParaRPr lang="pt-BR" b="1" dirty="0"/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rgbClr val="000099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323528" y="981348"/>
            <a:ext cx="8352928" cy="568801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pt-BR" sz="41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Importância da Ação Programática</a:t>
            </a:r>
          </a:p>
          <a:p>
            <a:pPr algn="just">
              <a:buFont typeface="Wingdings" pitchFamily="2" charset="2"/>
              <a:buChar char="v"/>
            </a:pPr>
            <a:endParaRPr lang="pt-BR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endParaRPr lang="pt-BR" sz="3000" b="1" dirty="0" smtClean="0">
              <a:solidFill>
                <a:srgbClr val="000099"/>
              </a:solidFill>
            </a:endParaRPr>
          </a:p>
          <a:p>
            <a:pPr marL="0" indent="0" algn="just">
              <a:buNone/>
            </a:pPr>
            <a:r>
              <a:rPr lang="pt-BR" sz="3000" dirty="0" smtClean="0"/>
              <a:t>         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elevada incidência e mortalidade por câncer do colo do útero e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mama no Brasil justificam a implantação de estratégias efetivas de controle dessas </a:t>
            </a:r>
            <a:r>
              <a:rPr lang="pt-BR" sz="3000" dirty="0" smtClean="0">
                <a:latin typeface="Arial" pitchFamily="34" charset="0"/>
                <a:cs typeface="Arial" pitchFamily="34" charset="0"/>
              </a:rPr>
              <a:t>doenças. </a:t>
            </a:r>
          </a:p>
          <a:p>
            <a:pPr marL="0" indent="0" algn="just">
              <a:buNone/>
            </a:pPr>
            <a:endParaRPr lang="pt-BR" sz="3000" dirty="0"/>
          </a:p>
          <a:p>
            <a:pPr marL="0" indent="0" algn="just">
              <a:buNone/>
            </a:pPr>
            <a:endParaRPr lang="pt-BR" sz="3000" dirty="0" smtClean="0"/>
          </a:p>
          <a:p>
            <a:pPr marL="0" indent="0" algn="just">
              <a:buNone/>
            </a:pPr>
            <a:endParaRPr lang="pt-BR" sz="1400" dirty="0" smtClean="0"/>
          </a:p>
          <a:p>
            <a:pPr marL="0" indent="0" algn="just">
              <a:buNone/>
            </a:pPr>
            <a:r>
              <a:rPr lang="pt-BR" sz="3000" dirty="0" smtClean="0"/>
              <a:t>          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Tanto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a incidência como a mortalidade por câncer do colo do útero podem ser reduzidas com programas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organizados </a:t>
            </a:r>
            <a:r>
              <a:rPr lang="pt-BR" sz="31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rastreamento e atenção à saúde.</a:t>
            </a:r>
          </a:p>
          <a:p>
            <a:pPr marL="0" indent="0" algn="just">
              <a:buNone/>
            </a:pPr>
            <a:endParaRPr lang="pt-BR" sz="3000" dirty="0" smtClean="0"/>
          </a:p>
          <a:p>
            <a:pPr marL="0" indent="0" algn="just">
              <a:buNone/>
            </a:pPr>
            <a:endParaRPr lang="pt-BR" sz="3000" dirty="0" smtClean="0"/>
          </a:p>
          <a:p>
            <a:pPr marL="0" indent="0" algn="r">
              <a:buNone/>
            </a:pPr>
            <a:r>
              <a:rPr lang="pt-BR" sz="1900" dirty="0" smtClean="0"/>
              <a:t>(BRASIL. Ministério da Saúde. </a:t>
            </a:r>
          </a:p>
          <a:p>
            <a:pPr marL="0" indent="0" algn="r">
              <a:buNone/>
            </a:pPr>
            <a:r>
              <a:rPr lang="pt-BR" sz="1900" dirty="0" smtClean="0"/>
              <a:t>Controle dos cânceres do colo do útero e da mama. 2. ed. Brasília: </a:t>
            </a:r>
          </a:p>
          <a:p>
            <a:pPr marL="0" indent="0" algn="r">
              <a:buNone/>
            </a:pPr>
            <a:r>
              <a:rPr lang="pt-BR" sz="1900" dirty="0" smtClean="0"/>
              <a:t>Cadernos de Atenção Básica, 13).</a:t>
            </a:r>
          </a:p>
          <a:p>
            <a:pPr marL="0" indent="0" algn="just">
              <a:buNone/>
            </a:pPr>
            <a:endParaRPr lang="pt-BR" sz="3000" b="1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482720" y="213285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611560" y="3933056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12776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spc="30" dirty="0" smtClean="0"/>
              <a:t>         Baixa </a:t>
            </a:r>
            <a:r>
              <a:rPr lang="pt-BR" sz="3000" spc="30" dirty="0"/>
              <a:t>cobertura existente na prevenção do câncer de colo de útero (34</a:t>
            </a:r>
            <a:r>
              <a:rPr lang="pt-BR" sz="3000" spc="30" dirty="0" smtClean="0"/>
              <a:t>%);</a:t>
            </a:r>
          </a:p>
          <a:p>
            <a:pPr algn="just"/>
            <a:endParaRPr lang="pt-BR" sz="1600" spc="30" dirty="0"/>
          </a:p>
          <a:p>
            <a:pPr algn="just"/>
            <a:r>
              <a:rPr lang="pt-BR" sz="3000" spc="30" dirty="0" smtClean="0"/>
              <a:t>          Ausência de registros, dificultando o </a:t>
            </a:r>
            <a:r>
              <a:rPr lang="pt-BR" sz="3000" spc="30" dirty="0"/>
              <a:t>controle do câncer de mama entre a população feminina na área de abrangência da UBS Elson Damasceno Lopes Modulo II de Sena </a:t>
            </a:r>
            <a:r>
              <a:rPr lang="pt-BR" sz="3000" spc="30" dirty="0" smtClean="0"/>
              <a:t>Madureira;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Situação </a:t>
            </a:r>
            <a:r>
              <a:rPr lang="pt-BR" sz="32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da ação programática na Unidade antes da </a:t>
            </a:r>
            <a:r>
              <a:rPr lang="pt-BR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611560" y="148478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683568" y="2708920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67544" y="4563826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pc="30" dirty="0" smtClean="0">
                <a:latin typeface="Arial" pitchFamily="34" charset="0"/>
                <a:cs typeface="Arial" pitchFamily="34" charset="0"/>
              </a:rPr>
              <a:t>        Equipe </a:t>
            </a:r>
            <a:r>
              <a:rPr lang="pt-BR" sz="2800" spc="30" dirty="0">
                <a:latin typeface="Arial" pitchFamily="34" charset="0"/>
                <a:cs typeface="Arial" pitchFamily="34" charset="0"/>
              </a:rPr>
              <a:t>com necessidade de </a:t>
            </a:r>
            <a:r>
              <a:rPr lang="pt-BR" sz="2800" spc="30" dirty="0" smtClean="0">
                <a:latin typeface="Arial" pitchFamily="34" charset="0"/>
                <a:cs typeface="Arial" pitchFamily="34" charset="0"/>
              </a:rPr>
              <a:t>capacitação.</a:t>
            </a:r>
            <a:endParaRPr lang="pt-BR" spc="30" dirty="0"/>
          </a:p>
          <a:p>
            <a:endParaRPr lang="pt-BR" dirty="0"/>
          </a:p>
        </p:txBody>
      </p:sp>
      <p:sp>
        <p:nvSpPr>
          <p:cNvPr id="8" name="Seta entalhada para a direita 7"/>
          <p:cNvSpPr/>
          <p:nvPr/>
        </p:nvSpPr>
        <p:spPr>
          <a:xfrm>
            <a:off x="647564" y="4603896"/>
            <a:ext cx="576064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51520" y="5284365"/>
            <a:ext cx="842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0099"/>
                </a:solidFill>
              </a:rPr>
              <a:t>Inexistência de ações de prevenção </a:t>
            </a:r>
            <a:r>
              <a:rPr lang="pt-BR" sz="2800" b="1" dirty="0">
                <a:solidFill>
                  <a:srgbClr val="000099"/>
                </a:solidFill>
              </a:rPr>
              <a:t>e controle dos cânceres de colo de útero e mama na UBS </a:t>
            </a:r>
            <a:r>
              <a:rPr lang="pt-BR" sz="2800" b="1" dirty="0" err="1">
                <a:solidFill>
                  <a:srgbClr val="000099"/>
                </a:solidFill>
              </a:rPr>
              <a:t>Elson</a:t>
            </a:r>
            <a:r>
              <a:rPr lang="pt-BR" sz="2800" b="1" dirty="0">
                <a:solidFill>
                  <a:srgbClr val="000099"/>
                </a:solidFill>
              </a:rPr>
              <a:t> Damasceno Lopes </a:t>
            </a:r>
            <a:r>
              <a:rPr lang="pt-BR" sz="2800" b="1" dirty="0" smtClean="0">
                <a:solidFill>
                  <a:srgbClr val="000099"/>
                </a:solidFill>
              </a:rPr>
              <a:t>Módulo </a:t>
            </a:r>
            <a:r>
              <a:rPr lang="pt-BR" sz="2800" b="1" dirty="0">
                <a:solidFill>
                  <a:srgbClr val="000099"/>
                </a:solidFill>
              </a:rPr>
              <a:t>II em Sena Madureira/AC.</a:t>
            </a:r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41784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        Melhorar </a:t>
            </a:r>
            <a:r>
              <a:rPr lang="pt-BR" sz="3600" dirty="0"/>
              <a:t>a atenção na prevenção e controle dos cânceres de colo de útero e mama na UBS Elson Damasceno Lopes </a:t>
            </a:r>
            <a:r>
              <a:rPr lang="pt-BR" sz="3600" dirty="0" smtClean="0"/>
              <a:t>Módulo </a:t>
            </a:r>
            <a:r>
              <a:rPr lang="pt-BR" sz="3600" dirty="0"/>
              <a:t>II em Sena Madureira/AC.</a:t>
            </a:r>
          </a:p>
        </p:txBody>
      </p:sp>
      <p:sp>
        <p:nvSpPr>
          <p:cNvPr id="4" name="Seta entalhada para a direita 3"/>
          <p:cNvSpPr/>
          <p:nvPr/>
        </p:nvSpPr>
        <p:spPr>
          <a:xfrm>
            <a:off x="755576" y="242088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Projeto de intervenção; </a:t>
            </a:r>
          </a:p>
          <a:p>
            <a:r>
              <a:rPr lang="pt-BR" sz="2800" dirty="0" smtClean="0"/>
              <a:t>Período </a:t>
            </a:r>
            <a:r>
              <a:rPr lang="pt-BR" sz="2800" dirty="0"/>
              <a:t>de 16 </a:t>
            </a:r>
            <a:r>
              <a:rPr lang="pt-BR" sz="2800" dirty="0" smtClean="0"/>
              <a:t>semanas;</a:t>
            </a:r>
          </a:p>
          <a:p>
            <a:r>
              <a:rPr lang="pt-BR" sz="2800" b="1" dirty="0" smtClean="0">
                <a:solidFill>
                  <a:srgbClr val="000099"/>
                </a:solidFill>
              </a:rPr>
              <a:t>Ações em quatro eixos:</a:t>
            </a:r>
            <a:r>
              <a:rPr lang="pt-BR" sz="2800" dirty="0" smtClean="0"/>
              <a:t> </a:t>
            </a:r>
            <a:r>
              <a:rPr lang="pt-BR" sz="2800" dirty="0"/>
              <a:t>Monitoramento e </a:t>
            </a:r>
            <a:r>
              <a:rPr lang="pt-BR" sz="2800" dirty="0" smtClean="0"/>
              <a:t>Avaliação;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Organização e Gestão do </a:t>
            </a:r>
            <a:r>
              <a:rPr lang="pt-BR" sz="2800" dirty="0" smtClean="0"/>
              <a:t>Serviço; Qualificação </a:t>
            </a:r>
            <a:r>
              <a:rPr lang="pt-BR" sz="2800" dirty="0"/>
              <a:t>da Prática </a:t>
            </a:r>
            <a:r>
              <a:rPr lang="pt-BR" sz="2800" dirty="0" smtClean="0"/>
              <a:t>Clínica e </a:t>
            </a:r>
            <a:r>
              <a:rPr lang="pt-BR" sz="2800" dirty="0"/>
              <a:t>Engajamento </a:t>
            </a:r>
            <a:r>
              <a:rPr lang="pt-BR" sz="2800" dirty="0" smtClean="0"/>
              <a:t>Público.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b="1" u="sng" dirty="0" smtClean="0">
                <a:solidFill>
                  <a:srgbClr val="000099"/>
                </a:solidFill>
              </a:rPr>
              <a:t>Amostra da intervenção</a:t>
            </a:r>
            <a:r>
              <a:rPr lang="pt-BR" sz="2800" u="sng" dirty="0" smtClean="0"/>
              <a:t>: </a:t>
            </a:r>
            <a:endParaRPr lang="pt-BR" sz="2800" u="sng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615 Mulheres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entre 25 e 64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anos para rastreamento de câncer de colo de útero.</a:t>
            </a:r>
          </a:p>
          <a:p>
            <a:pPr marL="0" indent="0">
              <a:buNone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139 Mulheres entre 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50 e 69 anos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idade para rastreamento de câncer de mama.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611560" y="472514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611560" y="580526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46449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marL="457200" lvl="1" indent="0" algn="just">
              <a:buNone/>
            </a:pPr>
            <a:r>
              <a:rPr lang="pt-BR" sz="3200" dirty="0" smtClean="0"/>
              <a:t>Planilha </a:t>
            </a:r>
            <a:r>
              <a:rPr lang="pt-BR" sz="3200" dirty="0"/>
              <a:t>eletrônica de coleta de </a:t>
            </a:r>
            <a:r>
              <a:rPr lang="pt-BR" sz="3200" dirty="0" smtClean="0"/>
              <a:t>dados</a:t>
            </a:r>
            <a:r>
              <a:rPr lang="pt-BR" sz="3200" dirty="0"/>
              <a:t>;</a:t>
            </a:r>
            <a:endParaRPr lang="pt-BR" sz="3200" dirty="0" smtClean="0"/>
          </a:p>
          <a:p>
            <a:pPr marL="457200" lvl="1" indent="0" algn="just">
              <a:buNone/>
            </a:pPr>
            <a:r>
              <a:rPr lang="pt-BR" sz="3200" dirty="0" smtClean="0"/>
              <a:t>Ficha-espelho;</a:t>
            </a:r>
            <a:endParaRPr lang="pt-BR" sz="3200" dirty="0"/>
          </a:p>
          <a:p>
            <a:pPr marL="457200" lvl="1" indent="0" algn="just">
              <a:buNone/>
            </a:pPr>
            <a:r>
              <a:rPr lang="pt-BR" sz="3200" dirty="0" smtClean="0"/>
              <a:t>Fichas </a:t>
            </a:r>
            <a:r>
              <a:rPr lang="pt-BR" sz="3200" dirty="0"/>
              <a:t>de Requisição de Exame Citopatológico de Colo de Útero e de Mamografia</a:t>
            </a:r>
            <a:r>
              <a:rPr lang="pt-BR" sz="3200" dirty="0" smtClean="0"/>
              <a:t>.</a:t>
            </a:r>
          </a:p>
          <a:p>
            <a:pPr marL="0" indent="0" algn="just">
              <a:buNone/>
            </a:pPr>
            <a:r>
              <a:rPr lang="pt-BR" sz="3200" dirty="0" smtClean="0"/>
              <a:t>	</a:t>
            </a:r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4" name="Seta entalhada para a direita 3"/>
          <p:cNvSpPr/>
          <p:nvPr/>
        </p:nvSpPr>
        <p:spPr>
          <a:xfrm>
            <a:off x="179512" y="386104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entalhada para a direita 4"/>
          <p:cNvSpPr/>
          <p:nvPr/>
        </p:nvSpPr>
        <p:spPr>
          <a:xfrm>
            <a:off x="179512" y="2780928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entalhada para a direita 5"/>
          <p:cNvSpPr/>
          <p:nvPr/>
        </p:nvSpPr>
        <p:spPr>
          <a:xfrm>
            <a:off x="179512" y="3356992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4000" b="1" cap="none" dirty="0" smtClean="0">
                <a:solidFill>
                  <a:srgbClr val="000099"/>
                </a:solidFill>
              </a:rPr>
              <a:t>Metodologia</a:t>
            </a:r>
            <a:endParaRPr lang="pt-BR" sz="4000" cap="none" dirty="0">
              <a:solidFill>
                <a:srgbClr val="000099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356848" cy="54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colo e do câncer de mama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1.1: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colo de útero das mulheres na faixa etária entre 25 e 64 anos de idade para 70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 algn="just">
              <a:buNone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1.2: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Ampliar a cobertura de detecção precoce do câncer de mama das mulheres na faixa etária entre 50 e 69 anos de idade para 40%.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200" dirty="0" smtClean="0"/>
          </a:p>
          <a:p>
            <a:endParaRPr lang="pt-BR" sz="3200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028384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5085184"/>
            <a:ext cx="81369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Gráfico </a:t>
            </a:r>
            <a:r>
              <a:rPr lang="pt-BR" sz="2400" dirty="0"/>
              <a:t>indicativo da proporção de mulheres entre 25 e 64 anos com exame citológico de colo de útero em dia. UBS Elson Damasceno Lopes </a:t>
            </a:r>
            <a:r>
              <a:rPr lang="pt-BR" sz="2400" dirty="0" smtClean="0"/>
              <a:t>Módulo </a:t>
            </a:r>
            <a:r>
              <a:rPr lang="pt-BR" sz="2400" dirty="0"/>
              <a:t>II, Sena Madureira/AC, 2015</a:t>
            </a:r>
            <a:r>
              <a:rPr lang="pt-BR" sz="2400" dirty="0" smtClean="0"/>
              <a:t>.</a:t>
            </a:r>
          </a:p>
          <a:p>
            <a:pPr algn="just"/>
            <a:endParaRPr lang="pt-BR" sz="1000" dirty="0"/>
          </a:p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37853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1, </a:t>
            </a:r>
            <a:r>
              <a:rPr lang="pt-BR" sz="3600" b="1" dirty="0">
                <a:solidFill>
                  <a:srgbClr val="000099"/>
                </a:solidFill>
              </a:rPr>
              <a:t>Meta 1.1</a:t>
            </a:r>
          </a:p>
          <a:p>
            <a:endParaRPr lang="pt-BR" sz="3600" b="1" dirty="0">
              <a:solidFill>
                <a:srgbClr val="000099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endParaRPr lang="pt-BR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02882509"/>
              </p:ext>
            </p:extLst>
          </p:nvPr>
        </p:nvGraphicFramePr>
        <p:xfrm>
          <a:off x="937636" y="1412776"/>
          <a:ext cx="734481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941168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dirty="0" smtClean="0"/>
              <a:t>Gráfico </a:t>
            </a:r>
            <a:r>
              <a:rPr lang="pt-BR" sz="2400" dirty="0"/>
              <a:t>indicativo da proporção de mulheres entre 50 e 69 anos com mamografia em dia. UBS Elson Damasceno Lopes </a:t>
            </a:r>
            <a:r>
              <a:rPr lang="pt-BR" sz="2400" dirty="0" smtClean="0"/>
              <a:t>Módulo </a:t>
            </a:r>
            <a:r>
              <a:rPr lang="pt-BR" sz="2400" dirty="0"/>
              <a:t>II, Sena Madureira/AC, 2015</a:t>
            </a:r>
            <a:r>
              <a:rPr lang="pt-BR" sz="2400" dirty="0" smtClean="0"/>
              <a:t>.</a:t>
            </a:r>
          </a:p>
          <a:p>
            <a:endParaRPr lang="pt-BR" sz="2400" b="1" dirty="0"/>
          </a:p>
          <a:p>
            <a:pPr algn="r"/>
            <a:r>
              <a:rPr lang="pt-BR" dirty="0"/>
              <a:t>Fonte: Planilha Final da Coleta de Dados.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-36512" y="332656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1,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1.2</a:t>
            </a:r>
            <a:endParaRPr lang="pt-BR" sz="3600" b="1" dirty="0">
              <a:solidFill>
                <a:srgbClr val="000099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926545485"/>
              </p:ext>
            </p:extLst>
          </p:nvPr>
        </p:nvGraphicFramePr>
        <p:xfrm>
          <a:off x="1187624" y="1268760"/>
          <a:ext cx="712879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9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município Sena Madureira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Referenciais;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Agradecimentos.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32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788024" y="3861049"/>
            <a:ext cx="669820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7" y="1575048"/>
            <a:ext cx="8442366" cy="5094312"/>
          </a:xfrm>
        </p:spPr>
        <p:txBody>
          <a:bodyPr/>
          <a:lstStyle/>
          <a:p>
            <a:pPr marL="0" lvl="0" indent="0" algn="just">
              <a:buNone/>
            </a:pPr>
            <a:r>
              <a:rPr lang="pt-BR" sz="3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</a:t>
            </a:r>
            <a:r>
              <a:rPr lang="pt-BR" sz="32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a qualidade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do atendimento das mulheres que realizam detecção precoce de câncer de colo de útero e de mama na unidade de saúde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just">
              <a:buNone/>
            </a:pPr>
            <a:endParaRPr lang="pt-BR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3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2.1: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Obter 100% de coleta de amostras satisfatórias do exame citopatológico de colo de útero.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7962255" y="6336804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7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300122"/>
              </p:ext>
            </p:extLst>
          </p:nvPr>
        </p:nvGraphicFramePr>
        <p:xfrm>
          <a:off x="1551436" y="1484784"/>
          <a:ext cx="6041127" cy="3064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Gráfico" r:id="rId4" imgW="4554107" imgH="2042337" progId="Excel.Chart.8">
                  <p:embed/>
                </p:oleObj>
              </mc:Choice>
              <mc:Fallback>
                <p:oleObj name="Gráfico" r:id="rId4" imgW="4554107" imgH="2042337" progId="Excel.Chart.8">
                  <p:embed/>
                  <p:pic>
                    <p:nvPicPr>
                      <p:cNvPr id="0" name="Gráfico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436" y="1484784"/>
                        <a:ext cx="6041127" cy="3064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4725144"/>
            <a:ext cx="84249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Gráfico indicativo da proporção de mulheres com amostras satisfatórias do exame </a:t>
            </a:r>
            <a:r>
              <a:rPr kumimoji="0" lang="pt-BR" sz="2400" b="0" i="0" u="none" strike="noStrike" cap="none" normalizeH="0" baseline="0" dirty="0" err="1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citopatológico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colo de útero.</a:t>
            </a:r>
            <a:r>
              <a:rPr kumimoji="0" lang="pt-BR" sz="2400" b="0" i="0" u="none" strike="noStrike" cap="none" normalizeH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UBS </a:t>
            </a:r>
            <a:r>
              <a:rPr kumimoji="0" lang="pt-BR" sz="2400" b="0" i="0" u="none" strike="noStrike" cap="none" normalizeH="0" baseline="0" dirty="0" err="1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Elson</a:t>
            </a:r>
            <a:r>
              <a:rPr kumimoji="0" lang="pt-BR" sz="2400" b="0" i="0" u="none" strike="noStrike" cap="none" normalizeH="0" baseline="0" dirty="0" smtClean="0" bmk="_Toc427073504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Damasceno Lopes Módulo II, Sena Madureira/AC, 2015.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00525" y="334397"/>
            <a:ext cx="711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2,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2.1 </a:t>
            </a:r>
            <a:endParaRPr lang="pt-BR" sz="3600" b="1" dirty="0">
              <a:solidFill>
                <a:srgbClr val="000099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860032" y="6294897"/>
            <a:ext cx="393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Planilha Final da Coleta de Dados</a:t>
            </a:r>
          </a:p>
        </p:txBody>
      </p:sp>
    </p:spTree>
    <p:extLst>
      <p:ext uri="{BB962C8B-B14F-4D97-AF65-F5344CB8AC3E}">
        <p14:creationId xmlns:p14="http://schemas.microsoft.com/office/powerpoint/2010/main" val="21303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351" y="980728"/>
            <a:ext cx="7924800" cy="5310336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buClr>
                <a:srgbClr val="ACCBF9"/>
              </a:buClr>
              <a:buNone/>
            </a:pPr>
            <a:r>
              <a:rPr lang="pt-BR" sz="2800" u="sng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Objetivo 3</a:t>
            </a:r>
            <a:r>
              <a:rPr lang="pt-BR" sz="28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. Melhorar a adesão das mulheres à realização de exame citopatológico de colo de útero e </a:t>
            </a:r>
            <a:r>
              <a:rPr lang="pt-BR" sz="28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mamografia.</a:t>
            </a:r>
            <a:endParaRPr lang="pt-BR" sz="2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45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3</a:t>
            </a:r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Melhorar a adesão das mulheres à realização de exame </a:t>
            </a:r>
            <a:r>
              <a:rPr lang="pt-BR" sz="45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 de colo de útero e mamografia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3.1: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Identificar 100% das mulheres com exame </a:t>
            </a:r>
            <a:r>
              <a:rPr lang="pt-BR" sz="4500" dirty="0" err="1">
                <a:latin typeface="Arial" pitchFamily="34" charset="0"/>
                <a:cs typeface="Arial" pitchFamily="34" charset="0"/>
              </a:rPr>
              <a:t>citopatológico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 alterado sem acompanhamento pela unidade de saúde.</a:t>
            </a:r>
          </a:p>
          <a:p>
            <a:pPr algn="just"/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5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45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3.2: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Identificar 100% das mulheres com mamografia alterada sem acompanhamento pela unidade de saúde.</a:t>
            </a:r>
          </a:p>
          <a:p>
            <a:pPr marL="0" indent="0" algn="just">
              <a:buNone/>
            </a:pPr>
            <a:endParaRPr lang="pt-BR" sz="4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cap="none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6" name="Seta entalhada para a direita 5"/>
          <p:cNvSpPr/>
          <p:nvPr/>
        </p:nvSpPr>
        <p:spPr>
          <a:xfrm>
            <a:off x="7704348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1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822701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Gráfico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indicativo da proporção de mulheres com exame citopatológico alterado que não retornaram para conhecer o resultado. UBS Elson Damasceno Lopes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Módulo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II, Sena Madureira/AC, 2015.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/>
              <a:t>                                                                                     Fonte</a:t>
            </a:r>
            <a:r>
              <a:rPr lang="pt-BR" dirty="0"/>
              <a:t>: Planilha Final da Coleta de Dados.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88639"/>
            <a:ext cx="711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3, </a:t>
            </a:r>
            <a:r>
              <a:rPr lang="pt-BR" sz="3600" b="1" dirty="0">
                <a:solidFill>
                  <a:srgbClr val="000099"/>
                </a:solidFill>
              </a:rPr>
              <a:t>Meta 3.1 </a:t>
            </a: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836339895"/>
              </p:ext>
            </p:extLst>
          </p:nvPr>
        </p:nvGraphicFramePr>
        <p:xfrm>
          <a:off x="1233797" y="1052736"/>
          <a:ext cx="66247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234627"/>
              </p:ext>
            </p:extLst>
          </p:nvPr>
        </p:nvGraphicFramePr>
        <p:xfrm>
          <a:off x="1259632" y="1124744"/>
          <a:ext cx="6910803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Gráfico" r:id="rId4" imgW="4633362" imgH="2615411" progId="Excel.Chart.8">
                  <p:embed/>
                </p:oleObj>
              </mc:Choice>
              <mc:Fallback>
                <p:oleObj name="Gráfico" r:id="rId4" imgW="4633362" imgH="2615411" progId="Excel.Chart.8">
                  <p:embed/>
                  <p:pic>
                    <p:nvPicPr>
                      <p:cNvPr id="0" name="Gráfico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24744"/>
                        <a:ext cx="6910803" cy="360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5516" y="4930535"/>
            <a:ext cx="87129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Gráfico indicativo da proporção de mulheres com</a:t>
            </a:r>
            <a:r>
              <a:rPr kumimoji="0" lang="pt-BR" sz="2400" b="0" i="0" u="none" strike="noStrike" cap="none" normalizeH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mamografia alterada que</a:t>
            </a:r>
            <a:r>
              <a:rPr kumimoji="0" lang="pt-BR" sz="2400" b="0" i="0" u="none" strike="noStrike" cap="none" normalizeH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não retornaram para conhecer o resultado. UBS </a:t>
            </a:r>
            <a:r>
              <a:rPr kumimoji="0" lang="pt-BR" sz="2400" b="0" i="0" u="none" strike="noStrike" cap="none" normalizeH="0" baseline="0" dirty="0" err="1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Elson</a:t>
            </a:r>
            <a:r>
              <a:rPr kumimoji="0" lang="pt-BR" sz="2400" b="0" i="0" u="none" strike="noStrike" cap="none" normalizeH="0" baseline="0" dirty="0" smtClean="0" bmk="_Toc4270735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Damasceno Lopes Módulo II, Sena Madureira/AC, 2015.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Fonte: Planilha Final da Coleta de Dados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99592" y="188639"/>
            <a:ext cx="711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3,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3.2 </a:t>
            </a:r>
            <a:endParaRPr lang="pt-BR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67544" y="134076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Meta 3.3: </a:t>
            </a:r>
            <a:r>
              <a:rPr lang="pt-BR" sz="3200" dirty="0"/>
              <a:t>Realizar busca ativa </a:t>
            </a:r>
            <a:r>
              <a:rPr lang="pt-BR" sz="3200" dirty="0" smtClean="0"/>
              <a:t>em </a:t>
            </a:r>
            <a:r>
              <a:rPr lang="pt-BR" sz="3200" dirty="0"/>
              <a:t>100% de mulheres com exame citopatológico alterado sem acompanhamento pela unidade de saúde</a:t>
            </a:r>
            <a:r>
              <a:rPr lang="pt-BR" sz="3200" dirty="0" smtClean="0"/>
              <a:t>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/>
              <a:t> </a:t>
            </a:r>
            <a:r>
              <a:rPr lang="pt-BR" sz="3200" b="1" dirty="0">
                <a:solidFill>
                  <a:srgbClr val="000099"/>
                </a:solidFill>
              </a:rPr>
              <a:t>Meta </a:t>
            </a:r>
            <a:r>
              <a:rPr lang="pt-BR" sz="3200" b="1" dirty="0" smtClean="0">
                <a:solidFill>
                  <a:srgbClr val="000099"/>
                </a:solidFill>
              </a:rPr>
              <a:t>3.4: </a:t>
            </a:r>
            <a:r>
              <a:rPr lang="pt-BR" sz="3200" dirty="0"/>
              <a:t>Realizar busca ativa em 100% de mulheres com mamografia alterada sem acompanhamento pela unidade de </a:t>
            </a:r>
            <a:r>
              <a:rPr lang="pt-BR" sz="3200" dirty="0" smtClean="0"/>
              <a:t>saúde</a:t>
            </a:r>
            <a:r>
              <a:rPr lang="pt-BR" sz="3200" dirty="0"/>
              <a:t>.</a:t>
            </a:r>
            <a:endParaRPr lang="pt-BR" sz="3200" dirty="0" smtClean="0"/>
          </a:p>
          <a:p>
            <a:pPr algn="just"/>
            <a:endParaRPr lang="pt-BR" sz="32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0099"/>
                </a:solidFill>
              </a:rPr>
              <a:t>Resultados para as metas 3.3 e 3.4: 100</a:t>
            </a:r>
            <a:r>
              <a:rPr lang="pt-BR" sz="3200" b="1" dirty="0">
                <a:solidFill>
                  <a:srgbClr val="000099"/>
                </a:solidFill>
              </a:rPr>
              <a:t>% durante os 4 (quatro) meses da intervenção.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188640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00392" y="83671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4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412776"/>
            <a:ext cx="844236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Melhorar o registro das informações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registro da coleta de exame citopatológico de colo de útero em registro específico em 100% das mulheres cadastradas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800" b="1" dirty="0" smtClean="0">
                <a:solidFill>
                  <a:srgbClr val="000099"/>
                </a:solidFill>
              </a:rPr>
              <a:t>Resultados para meta 4.1: </a:t>
            </a:r>
            <a:r>
              <a:rPr lang="pt-BR" sz="2800" dirty="0" smtClean="0">
                <a:solidFill>
                  <a:srgbClr val="000099"/>
                </a:solidFill>
              </a:rPr>
              <a:t>100</a:t>
            </a:r>
            <a:r>
              <a:rPr lang="pt-BR" sz="2800" dirty="0">
                <a:solidFill>
                  <a:srgbClr val="000099"/>
                </a:solidFill>
              </a:rPr>
              <a:t>% durante os 4 (quatro) meses da intervenção. </a:t>
            </a:r>
            <a:endParaRPr lang="pt-BR" sz="2800" dirty="0" smtClean="0">
              <a:solidFill>
                <a:srgbClr val="000099"/>
              </a:solidFill>
            </a:endParaRPr>
          </a:p>
          <a:p>
            <a:pPr algn="just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 4.2: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Manter registro da realização da mamografia em registro específico em 100% das mulheres cadastradas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332656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7829791" y="6346182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23528" y="4869160"/>
            <a:ext cx="129614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76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598" y="5048016"/>
            <a:ext cx="8297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Gráfico </a:t>
            </a:r>
            <a:r>
              <a:rPr lang="pt-BR" sz="2400" dirty="0"/>
              <a:t>indicativo da proporção de mulheres com registro adequado da mamografia. UBS Elson Damasceno Lopes </a:t>
            </a:r>
            <a:r>
              <a:rPr lang="pt-BR" sz="2400" dirty="0" smtClean="0"/>
              <a:t>Módulo </a:t>
            </a:r>
            <a:r>
              <a:rPr lang="pt-BR" sz="2400" dirty="0"/>
              <a:t>II, Sena Madureira/AC, 2015</a:t>
            </a:r>
            <a:r>
              <a:rPr lang="pt-BR" sz="2400" dirty="0" smtClean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dirty="0"/>
          </a:p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988189" y="404664"/>
            <a:ext cx="711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</a:t>
            </a:r>
            <a:r>
              <a:rPr lang="pt-BR" sz="3600" b="1" dirty="0" smtClean="0">
                <a:solidFill>
                  <a:srgbClr val="000099"/>
                </a:solidFill>
              </a:rPr>
              <a:t>4,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4.2 </a:t>
            </a:r>
            <a:endParaRPr lang="pt-BR" sz="3600" b="1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78" y="1140552"/>
            <a:ext cx="6675182" cy="351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96752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000099"/>
                </a:solidFill>
              </a:rPr>
              <a:t>Objetivo </a:t>
            </a:r>
            <a:r>
              <a:rPr lang="pt-BR" sz="3200" b="1" u="sng" dirty="0" smtClean="0">
                <a:solidFill>
                  <a:srgbClr val="000099"/>
                </a:solidFill>
              </a:rPr>
              <a:t>5</a:t>
            </a:r>
            <a:r>
              <a:rPr lang="pt-BR" sz="3200" b="1" dirty="0" smtClean="0">
                <a:solidFill>
                  <a:srgbClr val="000099"/>
                </a:solidFill>
              </a:rPr>
              <a:t>: </a:t>
            </a:r>
            <a:r>
              <a:rPr lang="pt-BR" sz="3200" dirty="0"/>
              <a:t>Mapear as mulheres de risco para câncer de colo de útero e de mama. </a:t>
            </a:r>
          </a:p>
          <a:p>
            <a:endParaRPr lang="pt-BR" sz="3200" dirty="0" smtClean="0"/>
          </a:p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Meta 5.1 </a:t>
            </a:r>
            <a:r>
              <a:rPr lang="pt-BR" sz="3200" dirty="0" smtClean="0"/>
              <a:t>Proporção </a:t>
            </a:r>
            <a:r>
              <a:rPr lang="pt-BR" sz="3200" dirty="0"/>
              <a:t>de mulheres entre 25 e 64 anos com pesquisa de sinais de alerta (dor, sangramento após relação sexual e/ou corrimento vaginal, entre outros), para câncer de colo de </a:t>
            </a:r>
            <a:r>
              <a:rPr lang="pt-BR" sz="3200" dirty="0" smtClean="0"/>
              <a:t>útero.</a:t>
            </a:r>
          </a:p>
          <a:p>
            <a:pPr algn="just"/>
            <a:endParaRPr lang="pt-BR" sz="32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0099"/>
                </a:solidFill>
              </a:rPr>
              <a:t>Resultados para meta 5.1: </a:t>
            </a:r>
            <a:r>
              <a:rPr lang="pt-BR" sz="3200" dirty="0">
                <a:solidFill>
                  <a:srgbClr val="000099"/>
                </a:solidFill>
              </a:rPr>
              <a:t>100% nos 4 (quatro) meses da intervenção. </a:t>
            </a:r>
            <a:endParaRPr lang="pt-BR" sz="3200" dirty="0" smtClean="0">
              <a:solidFill>
                <a:srgbClr val="000099"/>
              </a:solidFill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332656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72400" y="9807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95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977802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000099"/>
                </a:solidFill>
              </a:rPr>
              <a:t>Objetivo </a:t>
            </a:r>
            <a:r>
              <a:rPr lang="pt-BR" sz="3200" b="1" u="sng" dirty="0" smtClean="0">
                <a:solidFill>
                  <a:srgbClr val="000099"/>
                </a:solidFill>
              </a:rPr>
              <a:t>5</a:t>
            </a:r>
            <a:r>
              <a:rPr lang="pt-BR" sz="3200" b="1" dirty="0" smtClean="0">
                <a:solidFill>
                  <a:srgbClr val="000099"/>
                </a:solidFill>
              </a:rPr>
              <a:t>: </a:t>
            </a:r>
            <a:r>
              <a:rPr lang="pt-BR" sz="3200" dirty="0"/>
              <a:t>Mapear as mulheres de risco para câncer de colo de útero e de mama. </a:t>
            </a:r>
            <a:endParaRPr lang="pt-BR" sz="3200" dirty="0" smtClean="0"/>
          </a:p>
          <a:p>
            <a:endParaRPr lang="pt-BR" sz="3200" dirty="0"/>
          </a:p>
          <a:p>
            <a:pPr algn="just"/>
            <a:r>
              <a:rPr lang="pt-BR" sz="3200" b="1" dirty="0">
                <a:solidFill>
                  <a:srgbClr val="000099"/>
                </a:solidFill>
              </a:rPr>
              <a:t>Meta 5.2: </a:t>
            </a:r>
            <a:r>
              <a:rPr lang="pt-BR" sz="3200" dirty="0"/>
              <a:t>Realizar avaliação de risco para câncer de mama em 100% das mulheres entre 50 e 69 anos.</a:t>
            </a:r>
          </a:p>
          <a:p>
            <a:endParaRPr lang="pt-BR" sz="3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11560" y="467380"/>
            <a:ext cx="7924800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 e Metas </a:t>
            </a: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172400" y="111545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  <p:sp>
        <p:nvSpPr>
          <p:cNvPr id="5" name="Seta entalhada para a direita 4"/>
          <p:cNvSpPr/>
          <p:nvPr/>
        </p:nvSpPr>
        <p:spPr>
          <a:xfrm>
            <a:off x="8037099" y="6309320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6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522" y="4822701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Gráfico </a:t>
            </a:r>
            <a:r>
              <a:rPr lang="pt-BR" sz="2400" dirty="0"/>
              <a:t>indicativo da proporção de mulheres entre 50 e 69 anos com avaliação de risco para câncer de mama. UBS Elson Damasceno Lopes </a:t>
            </a:r>
            <a:r>
              <a:rPr lang="pt-BR" sz="2400" dirty="0" smtClean="0"/>
              <a:t>Módulo </a:t>
            </a:r>
            <a:r>
              <a:rPr lang="pt-BR" sz="2400" dirty="0"/>
              <a:t>II, Sena Madureira/AC, 2015</a:t>
            </a:r>
            <a:r>
              <a:rPr lang="pt-BR" sz="2400" dirty="0" smtClean="0"/>
              <a:t>.</a:t>
            </a:r>
            <a:endParaRPr lang="pt-BR" sz="2400" dirty="0"/>
          </a:p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6814" y="404664"/>
            <a:ext cx="755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</a:t>
            </a:r>
            <a:r>
              <a:rPr lang="pt-BR" sz="3600" b="1" dirty="0" smtClean="0">
                <a:solidFill>
                  <a:srgbClr val="000099"/>
                </a:solidFill>
              </a:rPr>
              <a:t>5, </a:t>
            </a:r>
            <a:r>
              <a:rPr lang="pt-BR" sz="3600" b="1" dirty="0">
                <a:solidFill>
                  <a:srgbClr val="000099"/>
                </a:solidFill>
              </a:rPr>
              <a:t>Meta 5</a:t>
            </a:r>
            <a:r>
              <a:rPr lang="pt-BR" sz="3600" b="1" dirty="0" smtClean="0">
                <a:solidFill>
                  <a:srgbClr val="000099"/>
                </a:solidFill>
              </a:rPr>
              <a:t>.2 </a:t>
            </a:r>
            <a:endParaRPr lang="pt-BR" sz="3600" b="1" dirty="0">
              <a:solidFill>
                <a:srgbClr val="0000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4" y="1340768"/>
            <a:ext cx="6551938" cy="336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6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56792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Objetivo </a:t>
            </a:r>
            <a:r>
              <a:rPr lang="pt-BR" sz="3200" b="1" dirty="0">
                <a:solidFill>
                  <a:srgbClr val="000099"/>
                </a:solidFill>
              </a:rPr>
              <a:t>6: </a:t>
            </a:r>
            <a:r>
              <a:rPr lang="pt-BR" sz="3200" dirty="0"/>
              <a:t>Promover a saúde das mulheres que </a:t>
            </a:r>
            <a:r>
              <a:rPr lang="pt-BR" sz="3200" dirty="0" smtClean="0"/>
              <a:t>realizaram </a:t>
            </a:r>
            <a:r>
              <a:rPr lang="pt-BR" sz="3200" dirty="0"/>
              <a:t>detecção precoce de câncer de colo de útero e de mama  na unidade de saúde.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 smtClean="0">
                <a:solidFill>
                  <a:srgbClr val="000099"/>
                </a:solidFill>
              </a:rPr>
              <a:t>Meta 6.1: </a:t>
            </a:r>
            <a:r>
              <a:rPr lang="pt-BR" sz="3200" dirty="0" smtClean="0"/>
              <a:t>Proporção </a:t>
            </a:r>
            <a:r>
              <a:rPr lang="pt-BR" sz="3200" dirty="0"/>
              <a:t>de mulheres entre 25 e 64 anos que receberam orientação sobre </a:t>
            </a:r>
            <a:r>
              <a:rPr lang="pt-BR" sz="3200" dirty="0" err="1"/>
              <a:t>DST's</a:t>
            </a:r>
            <a:r>
              <a:rPr lang="pt-BR" sz="3200" dirty="0"/>
              <a:t> e fatores de risco para câncer de colo de </a:t>
            </a:r>
            <a:r>
              <a:rPr lang="pt-BR" sz="3200" dirty="0" smtClean="0"/>
              <a:t>útero.</a:t>
            </a:r>
          </a:p>
          <a:p>
            <a:pPr algn="just"/>
            <a:endParaRPr lang="pt-BR" sz="32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0099"/>
                </a:solidFill>
              </a:rPr>
              <a:t>Resultados para meta 6.1: </a:t>
            </a:r>
            <a:r>
              <a:rPr lang="pt-BR" sz="3200" dirty="0" smtClean="0">
                <a:solidFill>
                  <a:srgbClr val="000099"/>
                </a:solidFill>
              </a:rPr>
              <a:t>100</a:t>
            </a:r>
            <a:r>
              <a:rPr lang="pt-BR" sz="3200" dirty="0">
                <a:solidFill>
                  <a:srgbClr val="000099"/>
                </a:solidFill>
              </a:rPr>
              <a:t>% nos 4 (quatro) meses da </a:t>
            </a:r>
            <a:r>
              <a:rPr lang="pt-BR" sz="3200" dirty="0" smtClean="0">
                <a:solidFill>
                  <a:srgbClr val="000099"/>
                </a:solidFill>
              </a:rPr>
              <a:t>intervenção.</a:t>
            </a:r>
            <a:endParaRPr lang="pt-BR" sz="3200" dirty="0">
              <a:solidFill>
                <a:srgbClr val="000099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6814" y="404664"/>
            <a:ext cx="755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6</a:t>
            </a:r>
            <a:r>
              <a:rPr lang="pt-BR" sz="3600" b="1" dirty="0" smtClean="0">
                <a:solidFill>
                  <a:srgbClr val="000099"/>
                </a:solidFill>
              </a:rPr>
              <a:t>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6.1 </a:t>
            </a:r>
            <a:endParaRPr lang="pt-BR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56792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 smtClean="0">
                <a:solidFill>
                  <a:srgbClr val="000099"/>
                </a:solidFill>
              </a:rPr>
              <a:t>Objetivo </a:t>
            </a:r>
            <a:r>
              <a:rPr lang="pt-BR" sz="3200" b="1" u="sng" dirty="0">
                <a:solidFill>
                  <a:srgbClr val="000099"/>
                </a:solidFill>
              </a:rPr>
              <a:t>6</a:t>
            </a:r>
            <a:r>
              <a:rPr lang="pt-BR" sz="3200" b="1" dirty="0">
                <a:solidFill>
                  <a:srgbClr val="000099"/>
                </a:solidFill>
              </a:rPr>
              <a:t>: </a:t>
            </a:r>
            <a:r>
              <a:rPr lang="pt-BR" sz="3200" dirty="0"/>
              <a:t>Promover a saúde das mulheres que </a:t>
            </a:r>
            <a:r>
              <a:rPr lang="pt-BR" sz="3200" dirty="0" smtClean="0"/>
              <a:t>realizaram </a:t>
            </a:r>
            <a:r>
              <a:rPr lang="pt-BR" sz="3200" dirty="0"/>
              <a:t>detecção precoce de câncer de colo de útero e de mama  na unidade de saúde.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b="1" dirty="0">
                <a:solidFill>
                  <a:srgbClr val="000099"/>
                </a:solidFill>
              </a:rPr>
              <a:t>Meta 6.2: </a:t>
            </a:r>
            <a:r>
              <a:rPr lang="pt-BR" sz="3200" dirty="0"/>
              <a:t>Orientar 100% das mulheres cadastradas sobre doenças sexualmente transmissíveis (</a:t>
            </a:r>
            <a:r>
              <a:rPr lang="pt-BR" sz="3200" dirty="0" err="1"/>
              <a:t>DSTs</a:t>
            </a:r>
            <a:r>
              <a:rPr lang="pt-BR" sz="3200" dirty="0"/>
              <a:t>) e fatores de risco para câncer de mama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686814" y="404664"/>
            <a:ext cx="7555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Resultados: Objetivo 6</a:t>
            </a:r>
            <a:r>
              <a:rPr lang="pt-BR" sz="3600" b="1" dirty="0" smtClean="0">
                <a:solidFill>
                  <a:srgbClr val="000099"/>
                </a:solidFill>
              </a:rPr>
              <a:t>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6.1 </a:t>
            </a:r>
            <a:endParaRPr lang="pt-BR" sz="3600" b="1" dirty="0">
              <a:solidFill>
                <a:srgbClr val="000099"/>
              </a:solidFill>
            </a:endParaRPr>
          </a:p>
        </p:txBody>
      </p:sp>
      <p:sp>
        <p:nvSpPr>
          <p:cNvPr id="4" name="Seta entalhada para a direita 3"/>
          <p:cNvSpPr/>
          <p:nvPr/>
        </p:nvSpPr>
        <p:spPr>
          <a:xfrm>
            <a:off x="8028384" y="6308604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68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725144"/>
            <a:ext cx="84249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Gráfico </a:t>
            </a:r>
            <a:r>
              <a:rPr lang="pt-BR" sz="2400" dirty="0"/>
              <a:t>indicativo da proporção de mulheres entre 50 e 69 anos que receberam orientação sobre </a:t>
            </a:r>
            <a:r>
              <a:rPr lang="pt-BR" sz="2400" dirty="0" err="1"/>
              <a:t>DSTs</a:t>
            </a:r>
            <a:r>
              <a:rPr lang="pt-BR" sz="2400" dirty="0"/>
              <a:t> e fatores de risco para câncer de mama. UBS Elson Damasceno Lopes </a:t>
            </a:r>
            <a:r>
              <a:rPr lang="pt-BR" sz="2400" dirty="0" smtClean="0"/>
              <a:t>Módulo </a:t>
            </a:r>
            <a:r>
              <a:rPr lang="pt-BR" sz="2400" dirty="0"/>
              <a:t>II, Sena Madureira/AC, 2015.</a:t>
            </a:r>
          </a:p>
          <a:p>
            <a:pPr algn="r"/>
            <a:r>
              <a:rPr lang="pt-BR" dirty="0"/>
              <a:t>Fonte: Planilha Final da Coleta de Dados.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44173" y="404664"/>
            <a:ext cx="7112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99"/>
                </a:solidFill>
              </a:rPr>
              <a:t>Resultados: </a:t>
            </a:r>
            <a:r>
              <a:rPr lang="pt-BR" sz="3600" b="1" dirty="0">
                <a:solidFill>
                  <a:srgbClr val="000099"/>
                </a:solidFill>
              </a:rPr>
              <a:t>Objetivo </a:t>
            </a:r>
            <a:r>
              <a:rPr lang="pt-BR" sz="3600" b="1" dirty="0" smtClean="0">
                <a:solidFill>
                  <a:srgbClr val="000099"/>
                </a:solidFill>
              </a:rPr>
              <a:t>6, </a:t>
            </a:r>
            <a:r>
              <a:rPr lang="pt-BR" sz="3600" b="1" dirty="0">
                <a:solidFill>
                  <a:srgbClr val="000099"/>
                </a:solidFill>
              </a:rPr>
              <a:t>Meta </a:t>
            </a:r>
            <a:r>
              <a:rPr lang="pt-BR" sz="3600" b="1" dirty="0" smtClean="0">
                <a:solidFill>
                  <a:srgbClr val="000099"/>
                </a:solidFill>
              </a:rPr>
              <a:t>6.2 </a:t>
            </a:r>
            <a:endParaRPr lang="pt-BR" sz="3600" b="1" dirty="0">
              <a:solidFill>
                <a:srgbClr val="0000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50095"/>
            <a:ext cx="6442555" cy="316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91269"/>
            <a:ext cx="8373616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99"/>
                </a:solidFill>
              </a:rPr>
              <a:t>Importância da </a:t>
            </a:r>
            <a:r>
              <a:rPr lang="pt-BR" sz="3200" b="1" dirty="0" smtClean="0">
                <a:solidFill>
                  <a:srgbClr val="000099"/>
                </a:solidFill>
              </a:rPr>
              <a:t>intervenção para equipe:</a:t>
            </a:r>
          </a:p>
          <a:p>
            <a:pPr marL="457200" lvl="1" indent="0" algn="just">
              <a:buNone/>
            </a:pPr>
            <a:endParaRPr lang="pt-BR" sz="2400" dirty="0">
              <a:solidFill>
                <a:srgbClr val="000099"/>
              </a:solidFill>
            </a:endParaRPr>
          </a:p>
          <a:p>
            <a:pPr algn="just"/>
            <a:r>
              <a:rPr lang="pt-BR" sz="2800" dirty="0" smtClean="0"/>
              <a:t>Fortalecimento do trabalho em equipe;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/>
              <a:t>O</a:t>
            </a:r>
            <a:r>
              <a:rPr lang="pt-BR" sz="2800" dirty="0" smtClean="0"/>
              <a:t>rganização dos processos de trabalho;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Conhecimento e melhoria </a:t>
            </a:r>
            <a:r>
              <a:rPr lang="pt-BR" sz="2800" dirty="0"/>
              <a:t>dos </a:t>
            </a:r>
            <a:r>
              <a:rPr lang="pt-BR" sz="2800" dirty="0" smtClean="0"/>
              <a:t>indicadores;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Capacitação </a:t>
            </a:r>
            <a:r>
              <a:rPr lang="pt-BR" sz="2800" dirty="0"/>
              <a:t>da equipe sobre o Manual Técnico de Controle dos Cânceres de Colo de Útero e da Mama do Ministério da Saúde </a:t>
            </a:r>
            <a:r>
              <a:rPr lang="pt-BR" sz="2800" dirty="0" smtClean="0"/>
              <a:t>2006;</a:t>
            </a:r>
          </a:p>
          <a:p>
            <a:pPr marL="0" indent="0" algn="just">
              <a:buNone/>
            </a:pPr>
            <a:endParaRPr lang="pt-BR" sz="1000" dirty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000099"/>
                </a:solidFill>
              </a:rPr>
              <a:t>      </a:t>
            </a:r>
            <a:endParaRPr lang="pt-BR" sz="2800" dirty="0" smtClean="0"/>
          </a:p>
        </p:txBody>
      </p:sp>
      <p:sp>
        <p:nvSpPr>
          <p:cNvPr id="6" name="Seta entalhada para a direita 5"/>
          <p:cNvSpPr/>
          <p:nvPr/>
        </p:nvSpPr>
        <p:spPr>
          <a:xfrm>
            <a:off x="8028384" y="6308604"/>
            <a:ext cx="936104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11349"/>
            <a:ext cx="8373616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>
                <a:solidFill>
                  <a:srgbClr val="000099"/>
                </a:solidFill>
              </a:rPr>
              <a:t>Importância da intervenção para o </a:t>
            </a:r>
            <a:r>
              <a:rPr lang="pt-BR" sz="3200" b="1" dirty="0" smtClean="0">
                <a:solidFill>
                  <a:srgbClr val="000099"/>
                </a:solidFill>
              </a:rPr>
              <a:t>serviço:</a:t>
            </a:r>
            <a:endParaRPr lang="pt-BR" sz="3200" b="1" dirty="0">
              <a:solidFill>
                <a:srgbClr val="000099"/>
              </a:solidFill>
            </a:endParaRPr>
          </a:p>
          <a:p>
            <a:pPr marL="457200" lvl="1" indent="0" algn="just">
              <a:buNone/>
            </a:pPr>
            <a:endParaRPr lang="pt-BR" sz="2400" dirty="0" smtClean="0"/>
          </a:p>
          <a:p>
            <a:pPr marL="457200" lvl="1" indent="0" algn="just">
              <a:buNone/>
            </a:pPr>
            <a:endParaRPr lang="pt-BR" sz="1100" dirty="0"/>
          </a:p>
          <a:p>
            <a:pPr algn="just"/>
            <a:r>
              <a:rPr lang="pt-BR" sz="2800" dirty="0" smtClean="0"/>
              <a:t>Facilitou </a:t>
            </a:r>
            <a:r>
              <a:rPr lang="pt-BR" sz="2800" dirty="0"/>
              <a:t>o fluxo das usuárias para </a:t>
            </a:r>
            <a:r>
              <a:rPr lang="pt-BR" sz="2800" dirty="0" smtClean="0"/>
              <a:t>ação programática</a:t>
            </a:r>
            <a:r>
              <a:rPr lang="pt-BR" sz="2800" dirty="0"/>
              <a:t>;</a:t>
            </a: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Qualificação do </a:t>
            </a:r>
            <a:r>
              <a:rPr lang="pt-BR" sz="2800" dirty="0"/>
              <a:t>controle e registro das </a:t>
            </a:r>
            <a:r>
              <a:rPr lang="pt-BR" sz="2800" dirty="0" smtClean="0"/>
              <a:t>informações</a:t>
            </a:r>
            <a:r>
              <a:rPr lang="pt-BR" sz="2800" dirty="0"/>
              <a:t>;</a:t>
            </a:r>
            <a:endParaRPr lang="pt-BR" sz="2800" dirty="0" smtClean="0"/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dirty="0" smtClean="0"/>
              <a:t>Maior </a:t>
            </a:r>
            <a:r>
              <a:rPr lang="pt-BR" sz="2800" dirty="0"/>
              <a:t>organização do trabalho </a:t>
            </a:r>
            <a:r>
              <a:rPr lang="pt-BR" sz="2800" dirty="0" smtClean="0"/>
              <a:t>através </a:t>
            </a:r>
            <a:r>
              <a:rPr lang="pt-BR" sz="2800" dirty="0"/>
              <a:t>do agendamento prévio das usuárias.  </a:t>
            </a:r>
            <a:endParaRPr lang="pt-BR" sz="2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51356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72400" y="899428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51309"/>
            <a:ext cx="8373616" cy="4525963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000099"/>
                </a:solidFill>
              </a:rPr>
              <a:t>Importância </a:t>
            </a:r>
            <a:r>
              <a:rPr lang="pt-BR" sz="3200" b="1" dirty="0">
                <a:solidFill>
                  <a:srgbClr val="000099"/>
                </a:solidFill>
              </a:rPr>
              <a:t>da intervenção para </a:t>
            </a:r>
            <a:r>
              <a:rPr lang="pt-BR" sz="3200" b="1" dirty="0" smtClean="0">
                <a:solidFill>
                  <a:srgbClr val="000099"/>
                </a:solidFill>
              </a:rPr>
              <a:t>a comunidade:</a:t>
            </a:r>
          </a:p>
          <a:p>
            <a:pPr marL="457200" lvl="1" indent="0" algn="just">
              <a:buNone/>
            </a:pPr>
            <a:endParaRPr lang="pt-BR" sz="2000" b="1" dirty="0">
              <a:solidFill>
                <a:srgbClr val="000099"/>
              </a:solidFill>
            </a:endParaRPr>
          </a:p>
          <a:p>
            <a:pPr algn="just"/>
            <a:r>
              <a:rPr lang="pt-BR" sz="2400" dirty="0" smtClean="0"/>
              <a:t>Melhorou </a:t>
            </a:r>
            <a:r>
              <a:rPr lang="pt-BR" sz="2400" dirty="0"/>
              <a:t>os atendimentos para a ação programática e não foi afetado os demais atendimentos </a:t>
            </a:r>
            <a:r>
              <a:rPr lang="pt-BR" sz="2400" dirty="0" smtClean="0"/>
              <a:t>na UBS;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sz="2400" dirty="0" smtClean="0"/>
              <a:t>Aumentou </a:t>
            </a:r>
            <a:r>
              <a:rPr lang="pt-BR" sz="2400" dirty="0"/>
              <a:t>a conscientização e o engajamento </a:t>
            </a:r>
            <a:r>
              <a:rPr lang="pt-BR" sz="2400" dirty="0" smtClean="0"/>
              <a:t>público das </a:t>
            </a:r>
            <a:r>
              <a:rPr lang="pt-BR" sz="2400" dirty="0"/>
              <a:t>mulheres e da comunidade em </a:t>
            </a:r>
            <a:r>
              <a:rPr lang="pt-BR" sz="2400" dirty="0" smtClean="0"/>
              <a:t>geral;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sz="2400" dirty="0" smtClean="0"/>
              <a:t>Realização </a:t>
            </a:r>
            <a:r>
              <a:rPr lang="pt-BR" sz="2400" dirty="0"/>
              <a:t>dos exames para diagnóstico precoce do câncer de colo de útero e de mama e a periodicidade dos </a:t>
            </a:r>
            <a:r>
              <a:rPr lang="pt-BR" sz="2400" dirty="0" smtClean="0"/>
              <a:t>mesmos;</a:t>
            </a:r>
          </a:p>
          <a:p>
            <a:pPr marL="0" indent="0" algn="just">
              <a:buNone/>
            </a:pPr>
            <a:endParaRPr lang="pt-BR" sz="1000" dirty="0" smtClean="0"/>
          </a:p>
          <a:p>
            <a:pPr algn="just"/>
            <a:r>
              <a:rPr lang="pt-BR" sz="2400" dirty="0" smtClean="0"/>
              <a:t>Reativação </a:t>
            </a:r>
            <a:r>
              <a:rPr lang="pt-BR" sz="2400" dirty="0"/>
              <a:t>dos C</a:t>
            </a:r>
            <a:r>
              <a:rPr lang="pt-BR" sz="2400" dirty="0" smtClean="0"/>
              <a:t>onselhos </a:t>
            </a:r>
            <a:r>
              <a:rPr lang="pt-BR" sz="2400" dirty="0"/>
              <a:t>L</a:t>
            </a:r>
            <a:r>
              <a:rPr lang="pt-BR" sz="2400" dirty="0" smtClean="0"/>
              <a:t>ocais </a:t>
            </a:r>
            <a:r>
              <a:rPr lang="pt-BR" sz="2400" dirty="0"/>
              <a:t>de </a:t>
            </a:r>
            <a:r>
              <a:rPr lang="pt-BR" sz="2400" dirty="0" smtClean="0"/>
              <a:t>Saúde</a:t>
            </a:r>
            <a:r>
              <a:rPr lang="pt-BR" sz="2400" dirty="0"/>
              <a:t>, </a:t>
            </a:r>
            <a:r>
              <a:rPr lang="pt-BR" sz="2400" dirty="0" smtClean="0"/>
              <a:t>melhorando a </a:t>
            </a:r>
            <a:r>
              <a:rPr lang="pt-BR" sz="2400" dirty="0"/>
              <a:t>participação e o controle social.</a:t>
            </a:r>
            <a:endParaRPr lang="pt-BR" sz="2400" dirty="0" smtClean="0"/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dirty="0">
                <a:solidFill>
                  <a:srgbClr val="000099"/>
                </a:solidFill>
              </a:rPr>
              <a:t>Discussão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8172400" y="83671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84784"/>
            <a:ext cx="8373616" cy="496855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endParaRPr lang="pt-BR" sz="1000" b="1" dirty="0" smtClean="0">
              <a:solidFill>
                <a:srgbClr val="000099"/>
              </a:solidFill>
            </a:endParaRPr>
          </a:p>
          <a:p>
            <a:pPr algn="just"/>
            <a:r>
              <a:rPr lang="pt-BR" sz="2400" dirty="0" smtClean="0"/>
              <a:t>A </a:t>
            </a:r>
            <a:r>
              <a:rPr lang="pt-BR" sz="2400" dirty="0"/>
              <a:t>equipe </a:t>
            </a:r>
            <a:r>
              <a:rPr lang="pt-BR" sz="2400" dirty="0" smtClean="0"/>
              <a:t>encontra-se </a:t>
            </a:r>
            <a:r>
              <a:rPr lang="pt-BR" sz="2400" dirty="0"/>
              <a:t>engajada em continuar realizando um ótimo trabalho e tem incorporado as ações </a:t>
            </a:r>
            <a:r>
              <a:rPr lang="pt-BR" sz="2400" dirty="0" smtClean="0"/>
              <a:t>da intervenção à </a:t>
            </a:r>
            <a:r>
              <a:rPr lang="pt-BR" sz="2400" dirty="0"/>
              <a:t>rotina diária da </a:t>
            </a:r>
            <a:r>
              <a:rPr lang="pt-BR" sz="2400" dirty="0" smtClean="0"/>
              <a:t>UBS;</a:t>
            </a:r>
          </a:p>
          <a:p>
            <a:pPr marL="0" indent="0" algn="just">
              <a:buNone/>
            </a:pPr>
            <a:endParaRPr lang="pt-BR" sz="800" dirty="0" smtClean="0"/>
          </a:p>
          <a:p>
            <a:pPr algn="just"/>
            <a:r>
              <a:rPr lang="pt-BR" sz="2400" dirty="0" smtClean="0"/>
              <a:t>Engajamento e fortalecimento do vínculo da </a:t>
            </a:r>
            <a:r>
              <a:rPr lang="pt-BR" sz="2400" dirty="0"/>
              <a:t>comunidade, lideranças comunitárias e gestores municipais no processo de </a:t>
            </a:r>
            <a:r>
              <a:rPr lang="pt-BR" sz="2400" dirty="0" smtClean="0"/>
              <a:t>intervenção;</a:t>
            </a:r>
          </a:p>
          <a:p>
            <a:pPr marL="0" indent="0" algn="just">
              <a:buNone/>
            </a:pPr>
            <a:endParaRPr lang="pt-BR" sz="1200" dirty="0" smtClean="0"/>
          </a:p>
          <a:p>
            <a:pPr algn="just"/>
            <a:r>
              <a:rPr lang="pt-BR" sz="2400" dirty="0"/>
              <a:t>A</a:t>
            </a:r>
            <a:r>
              <a:rPr lang="pt-BR" sz="2400" dirty="0" smtClean="0"/>
              <a:t>tenção e oferta </a:t>
            </a:r>
            <a:r>
              <a:rPr lang="pt-BR" sz="2400" dirty="0"/>
              <a:t>organizada </a:t>
            </a:r>
            <a:r>
              <a:rPr lang="pt-BR" sz="2400" dirty="0" smtClean="0"/>
              <a:t>dos </a:t>
            </a:r>
            <a:r>
              <a:rPr lang="pt-BR" sz="2400" dirty="0"/>
              <a:t>serviços, planejada e de </a:t>
            </a:r>
            <a:r>
              <a:rPr lang="pt-BR" sz="2400" dirty="0" smtClean="0"/>
              <a:t>qualidade;</a:t>
            </a:r>
          </a:p>
          <a:p>
            <a:pPr marL="0" indent="0" algn="just">
              <a:buNone/>
            </a:pPr>
            <a:endParaRPr lang="pt-BR" sz="1600" dirty="0" smtClean="0"/>
          </a:p>
          <a:p>
            <a:pPr algn="just"/>
            <a:r>
              <a:rPr lang="pt-BR" sz="2400" dirty="0" smtClean="0"/>
              <a:t>Perspectivas </a:t>
            </a:r>
            <a:r>
              <a:rPr lang="pt-BR" sz="2400" dirty="0"/>
              <a:t>de realizar novos planejamentos para outras ações programáticas no </a:t>
            </a:r>
            <a:r>
              <a:rPr lang="pt-BR" sz="2400" dirty="0" smtClean="0"/>
              <a:t>serviço.</a:t>
            </a:r>
          </a:p>
        </p:txBody>
      </p:sp>
      <p:sp>
        <p:nvSpPr>
          <p:cNvPr id="2" name="Retângulo 1"/>
          <p:cNvSpPr/>
          <p:nvPr/>
        </p:nvSpPr>
        <p:spPr>
          <a:xfrm>
            <a:off x="-36512" y="479574"/>
            <a:ext cx="9145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99"/>
                </a:solidFill>
              </a:rPr>
              <a:t> Viabilidade de incorporar sua </a:t>
            </a:r>
            <a:r>
              <a:rPr lang="pt-BR" sz="3200" b="1" dirty="0" smtClean="0">
                <a:solidFill>
                  <a:srgbClr val="000099"/>
                </a:solidFill>
              </a:rPr>
              <a:t>intervenção</a:t>
            </a:r>
          </a:p>
          <a:p>
            <a:pPr lvl="1" algn="ctr"/>
            <a:r>
              <a:rPr lang="pt-BR" sz="3200" b="1" dirty="0" smtClean="0">
                <a:solidFill>
                  <a:srgbClr val="000099"/>
                </a:solidFill>
              </a:rPr>
              <a:t> </a:t>
            </a:r>
            <a:r>
              <a:rPr lang="pt-BR" sz="3200" b="1" dirty="0">
                <a:solidFill>
                  <a:srgbClr val="000099"/>
                </a:solidFill>
              </a:rPr>
              <a:t>à rotina do serviço</a:t>
            </a:r>
          </a:p>
        </p:txBody>
      </p:sp>
    </p:spTree>
    <p:extLst>
      <p:ext uri="{BB962C8B-B14F-4D97-AF65-F5344CB8AC3E}">
        <p14:creationId xmlns:p14="http://schemas.microsoft.com/office/powerpoint/2010/main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2216" y="260648"/>
            <a:ext cx="820891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r>
              <a:rPr lang="pt-BR" sz="3200" b="1" dirty="0" smtClean="0">
                <a:solidFill>
                  <a:srgbClr val="000099"/>
                </a:solidFill>
              </a:rPr>
              <a:t>Referências Bibliográficas </a:t>
            </a:r>
            <a:endParaRPr lang="pt-BR" sz="3200" dirty="0">
              <a:solidFill>
                <a:srgbClr val="000099"/>
              </a:solidFill>
            </a:endParaRPr>
          </a:p>
          <a:p>
            <a:r>
              <a:rPr lang="pt-BR" sz="2400" dirty="0"/>
              <a:t>  </a:t>
            </a:r>
            <a:endParaRPr lang="pt-BR" sz="2400" dirty="0" smtClean="0"/>
          </a:p>
          <a:p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Geografia </a:t>
            </a:r>
            <a:r>
              <a:rPr lang="pt-BR" sz="2400" dirty="0" err="1" smtClean="0"/>
              <a:t>Sena_Madureira</a:t>
            </a:r>
            <a:r>
              <a:rPr lang="pt-BR" sz="2400" dirty="0"/>
              <a:t>. Geografia. Disponível em: </a:t>
            </a:r>
            <a:r>
              <a:rPr lang="pt-BR" sz="2400" dirty="0">
                <a:hlinkClick r:id="rId2"/>
              </a:rPr>
              <a:t>www.pt.m.wikipedia.org/</a:t>
            </a:r>
            <a:r>
              <a:rPr lang="pt-BR" sz="2400" dirty="0" err="1">
                <a:hlinkClick r:id="rId2"/>
              </a:rPr>
              <a:t>wiki</a:t>
            </a:r>
            <a:r>
              <a:rPr lang="pt-BR" sz="2400" dirty="0">
                <a:hlinkClick r:id="rId2"/>
              </a:rPr>
              <a:t>. Acesso em 2015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 </a:t>
            </a:r>
            <a:r>
              <a:rPr lang="pt-BR" sz="2400" dirty="0" smtClean="0"/>
              <a:t>BRASIL</a:t>
            </a:r>
            <a:r>
              <a:rPr lang="pt-BR" sz="2400" dirty="0"/>
              <a:t>. Ministério da Saúde. Controle dos cânceres do colo do útero e da mama. 2. ed. Brasília: Ministério da Saúde, 2013. (Cadernos de Atenção Básica, 13</a:t>
            </a:r>
            <a:r>
              <a:rPr lang="pt-BR" sz="24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 INCA - Ações e Programas no Brasil - Controle do Câncer do Colo do Útero, 2013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INCA - Ações e Programas no Brasil - Controle do Câncer de mama, 2013</a:t>
            </a:r>
            <a:r>
              <a:rPr lang="pt-BR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Manual Técnico de Controle dos Cânceres de Colo de Útero e da Mama do Ministério da Saúde </a:t>
            </a:r>
            <a:r>
              <a:rPr lang="pt-BR" sz="2400" dirty="0" smtClean="0"/>
              <a:t>2013.</a:t>
            </a:r>
            <a:endParaRPr lang="pt-BR" sz="2400" dirty="0"/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008" y="116632"/>
            <a:ext cx="896448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solidFill>
                  <a:srgbClr val="000099"/>
                </a:solidFill>
              </a:rPr>
              <a:t>Agradecimentos</a:t>
            </a:r>
            <a:endParaRPr lang="pt-BR" sz="3200" dirty="0">
              <a:solidFill>
                <a:srgbClr val="000099"/>
              </a:solidFill>
            </a:endParaRPr>
          </a:p>
          <a:p>
            <a:pPr algn="r"/>
            <a:r>
              <a:rPr lang="pt-BR" sz="3200" dirty="0">
                <a:solidFill>
                  <a:srgbClr val="000099"/>
                </a:solidFill>
              </a:rPr>
              <a:t> </a:t>
            </a:r>
          </a:p>
          <a:p>
            <a:pPr algn="r"/>
            <a:r>
              <a:rPr lang="pt-BR" sz="2400" dirty="0"/>
              <a:t>Aos meus pais pela minha existência e ajuda em todo momento.</a:t>
            </a:r>
          </a:p>
          <a:p>
            <a:pPr algn="r"/>
            <a:r>
              <a:rPr lang="pt-BR" sz="2400" dirty="0"/>
              <a:t>Aos meus filhos por </a:t>
            </a:r>
            <a:r>
              <a:rPr lang="pt-BR" sz="2400" dirty="0" smtClean="0"/>
              <a:t>serem </a:t>
            </a:r>
            <a:r>
              <a:rPr lang="pt-BR" sz="2400" dirty="0"/>
              <a:t>a razão de </a:t>
            </a:r>
            <a:endParaRPr lang="pt-BR" sz="2400" dirty="0" smtClean="0"/>
          </a:p>
          <a:p>
            <a:pPr algn="r"/>
            <a:r>
              <a:rPr lang="pt-BR" sz="2400" dirty="0" smtClean="0"/>
              <a:t>meus </a:t>
            </a:r>
            <a:r>
              <a:rPr lang="pt-BR" sz="2400" dirty="0"/>
              <a:t>esforços em cumprir as minhas metas.</a:t>
            </a:r>
          </a:p>
          <a:p>
            <a:pPr algn="r"/>
            <a:r>
              <a:rPr lang="pt-BR" sz="2400" dirty="0"/>
              <a:t>A minha esposa por estar sempre ao meu lado e me apoiar em tudo.</a:t>
            </a:r>
          </a:p>
          <a:p>
            <a:pPr algn="r"/>
            <a:r>
              <a:rPr lang="pt-BR" sz="2400" dirty="0"/>
              <a:t>A minha orientadora pelo seu apoio e dedicação no meu desempenho na realização deste trabalho. </a:t>
            </a:r>
          </a:p>
          <a:p>
            <a:pPr algn="r"/>
            <a:r>
              <a:rPr lang="pt-BR" sz="2400" dirty="0"/>
              <a:t>Aos Gestores do Município Sena Madureira/AC.</a:t>
            </a:r>
          </a:p>
          <a:p>
            <a:pPr algn="r"/>
            <a:r>
              <a:rPr lang="pt-BR" sz="2400" dirty="0"/>
              <a:t>À equipe, comunidade e aos usuários da </a:t>
            </a:r>
            <a:endParaRPr lang="pt-BR" sz="2400" dirty="0" smtClean="0"/>
          </a:p>
          <a:p>
            <a:pPr algn="r"/>
            <a:r>
              <a:rPr lang="pt-BR" sz="2400" dirty="0" smtClean="0"/>
              <a:t>UBS </a:t>
            </a:r>
            <a:r>
              <a:rPr lang="pt-BR" sz="2400" dirty="0" err="1"/>
              <a:t>Elson</a:t>
            </a:r>
            <a:r>
              <a:rPr lang="pt-BR" sz="2400" dirty="0"/>
              <a:t> Damasceno Lopes </a:t>
            </a:r>
            <a:r>
              <a:rPr lang="pt-BR" sz="2400" dirty="0" smtClean="0"/>
              <a:t>Módulo </a:t>
            </a:r>
            <a:r>
              <a:rPr lang="pt-BR" sz="2400" dirty="0"/>
              <a:t>II.</a:t>
            </a:r>
          </a:p>
          <a:p>
            <a:pPr algn="r"/>
            <a:endParaRPr lang="pt-BR" sz="2400" dirty="0"/>
          </a:p>
          <a:p>
            <a:pPr algn="r"/>
            <a:r>
              <a:rPr lang="pt-BR" sz="2400" dirty="0" smtClean="0"/>
              <a:t>Ao Ministério da Saúde do Brasil. </a:t>
            </a:r>
          </a:p>
          <a:p>
            <a:pPr algn="r"/>
            <a:r>
              <a:rPr lang="pt-BR" sz="2400" dirty="0" smtClean="0"/>
              <a:t>A toda equipe da UNASUS-</a:t>
            </a:r>
            <a:r>
              <a:rPr lang="pt-BR" sz="2400" dirty="0" err="1" smtClean="0"/>
              <a:t>UFPel</a:t>
            </a:r>
            <a:r>
              <a:rPr lang="pt-BR" sz="2400" dirty="0" smtClean="0"/>
              <a:t>.</a:t>
            </a:r>
          </a:p>
          <a:p>
            <a:pPr algn="r"/>
            <a:endParaRPr lang="pt-BR" sz="2400" dirty="0" smtClean="0"/>
          </a:p>
          <a:p>
            <a:pPr algn="r"/>
            <a:r>
              <a:rPr lang="pt-BR" sz="2400" dirty="0" smtClean="0"/>
              <a:t>Muito Obrigado</a:t>
            </a:r>
            <a:r>
              <a:rPr lang="pt-BR" sz="2800" dirty="0"/>
              <a:t>!</a:t>
            </a:r>
          </a:p>
        </p:txBody>
      </p:sp>
      <p:sp>
        <p:nvSpPr>
          <p:cNvPr id="3" name="Retângulo 2"/>
          <p:cNvSpPr/>
          <p:nvPr/>
        </p:nvSpPr>
        <p:spPr>
          <a:xfrm>
            <a:off x="6525682" y="6426052"/>
            <a:ext cx="258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b="1" dirty="0" err="1">
                <a:latin typeface="Arial" pitchFamily="34" charset="0"/>
                <a:cs typeface="Arial" pitchFamily="34" charset="0"/>
              </a:rPr>
              <a:t>Yunieski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Rivero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Pérez</a:t>
            </a:r>
          </a:p>
        </p:txBody>
      </p:sp>
    </p:spTree>
    <p:extLst>
      <p:ext uri="{BB962C8B-B14F-4D97-AF65-F5344CB8AC3E}">
        <p14:creationId xmlns:p14="http://schemas.microsoft.com/office/powerpoint/2010/main" val="12638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7642" y="44624"/>
            <a:ext cx="90328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Sena Madureira</a:t>
            </a:r>
          </a:p>
          <a:p>
            <a:pPr marL="118872" algn="ctr">
              <a:buClr>
                <a:srgbClr val="000099"/>
              </a:buClr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6512" y="6516377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/>
              <a:t> Fonte</a:t>
            </a:r>
            <a:r>
              <a:rPr lang="pt-BR" dirty="0" smtClean="0"/>
              <a:t>:   IBGE </a:t>
            </a:r>
            <a:r>
              <a:rPr lang="pt-BR" dirty="0"/>
              <a:t>- Instituto Brasileiro de Geografia e </a:t>
            </a:r>
            <a:r>
              <a:rPr lang="pt-BR" dirty="0" smtClean="0"/>
              <a:t>Estatística, 2014.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126167" y="950937"/>
            <a:ext cx="8888854" cy="3270151"/>
            <a:chOff x="126167" y="950937"/>
            <a:chExt cx="8888854" cy="3270151"/>
          </a:xfrm>
        </p:grpSpPr>
        <p:grpSp>
          <p:nvGrpSpPr>
            <p:cNvPr id="6" name="Grupo 5"/>
            <p:cNvGrpSpPr/>
            <p:nvPr/>
          </p:nvGrpSpPr>
          <p:grpSpPr>
            <a:xfrm>
              <a:off x="126167" y="950937"/>
              <a:ext cx="8888854" cy="3270151"/>
              <a:chOff x="1047234" y="1052736"/>
              <a:chExt cx="8096766" cy="3270151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234" y="1052736"/>
                <a:ext cx="4028822" cy="3270151"/>
              </a:xfrm>
              <a:prstGeom prst="rect">
                <a:avLst/>
              </a:prstGeom>
              <a:noFill/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1314" y="1052736"/>
                <a:ext cx="4232686" cy="3270151"/>
              </a:xfrm>
              <a:prstGeom prst="rect">
                <a:avLst/>
              </a:prstGeom>
              <a:noFill/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Elipse 6"/>
            <p:cNvSpPr/>
            <p:nvPr/>
          </p:nvSpPr>
          <p:spPr>
            <a:xfrm>
              <a:off x="323528" y="1844824"/>
              <a:ext cx="720080" cy="432048"/>
            </a:xfrm>
            <a:prstGeom prst="ellipse">
              <a:avLst/>
            </a:prstGeom>
            <a:noFill/>
            <a:ln>
              <a:solidFill>
                <a:srgbClr val="EA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4343"/>
              </p:ext>
            </p:extLst>
          </p:nvPr>
        </p:nvGraphicFramePr>
        <p:xfrm>
          <a:off x="971600" y="4924209"/>
          <a:ext cx="7200800" cy="1385111"/>
        </p:xfrm>
        <a:graphic>
          <a:graphicData uri="http://schemas.openxmlformats.org/drawingml/2006/table">
            <a:tbl>
              <a:tblPr/>
              <a:tblGrid>
                <a:gridCol w="4175827"/>
                <a:gridCol w="3024973"/>
              </a:tblGrid>
              <a:tr h="250006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Área da unidade territorial (km²)</a:t>
                      </a: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>
                          <a:effectLst/>
                        </a:rPr>
                        <a:t>23.752,869</a:t>
                      </a: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250006">
                <a:tc>
                  <a:txBody>
                    <a:bodyPr/>
                    <a:lstStyle/>
                    <a:p>
                      <a:r>
                        <a:rPr lang="pt-BR" b="1" dirty="0">
                          <a:effectLst/>
                        </a:rPr>
                        <a:t>População estimada </a:t>
                      </a:r>
                      <a:r>
                        <a:rPr lang="pt-BR" b="1" baseline="0" dirty="0" smtClean="0">
                          <a:effectLst/>
                        </a:rPr>
                        <a:t> 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>
                          <a:effectLst/>
                        </a:rPr>
                        <a:t>41.036</a:t>
                      </a: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250006">
                <a:tc>
                  <a:txBody>
                    <a:bodyPr/>
                    <a:lstStyle/>
                    <a:p>
                      <a:r>
                        <a:rPr lang="pt-BR" b="1" dirty="0" smtClean="0">
                          <a:effectLst/>
                        </a:rPr>
                        <a:t>       Homens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b="0" dirty="0" smtClean="0">
                          <a:effectLst/>
                        </a:rPr>
                        <a:t>19.739</a:t>
                      </a:r>
                      <a:endParaRPr lang="pt-BR" b="0" dirty="0">
                        <a:effectLst/>
                      </a:endParaRP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476426">
                <a:tc>
                  <a:txBody>
                    <a:bodyPr/>
                    <a:lstStyle/>
                    <a:p>
                      <a:r>
                        <a:rPr lang="pt-BR" b="1" dirty="0" smtClean="0">
                          <a:effectLst/>
                        </a:rPr>
                        <a:t>       Mulheres</a:t>
                      </a:r>
                      <a:endParaRPr lang="pt-BR" b="1" dirty="0">
                        <a:effectLst/>
                      </a:endParaRP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effectLst/>
                        </a:rPr>
                        <a:t>18.290</a:t>
                      </a:r>
                    </a:p>
                  </a:txBody>
                  <a:tcPr marL="0" marR="0" marT="0" marB="2857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C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0" y="435581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Localização: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145 km da capital do estado do Acre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03648" y="620687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445224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Obrigado! 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426052"/>
            <a:ext cx="9108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latin typeface="Arial" pitchFamily="34" charset="0"/>
                <a:cs typeface="Arial" pitchFamily="34" charset="0"/>
              </a:rPr>
              <a:t>Yunieski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Rivero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Pérez</a:t>
            </a: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86301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62,39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 população estão localizadas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na zona urbana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e  37.61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% na zona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Rural. </a:t>
            </a:r>
          </a:p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Limites do município: </a:t>
            </a:r>
          </a:p>
          <a:p>
            <a:endParaRPr lang="pt-BR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Norte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com o estado Amazonas;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Sul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com o município de Assis Brasil;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Leste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com os municípios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Bujari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Rio Branco, Xapuri e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 Brasileia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Oeste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com o município Manuel Urbano;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• Sudoeste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com 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Peru.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Wikipédia/Geografia Sena Madureira, 2015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7642" y="44624"/>
            <a:ext cx="90328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Sena Madureira</a:t>
            </a:r>
          </a:p>
          <a:p>
            <a:pPr marL="118872" algn="ctr">
              <a:buClr>
                <a:srgbClr val="000099"/>
              </a:buClr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eta entalhada para a direita 4"/>
          <p:cNvSpPr/>
          <p:nvPr/>
        </p:nvSpPr>
        <p:spPr>
          <a:xfrm>
            <a:off x="717290" y="1484784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9650" y="975494"/>
            <a:ext cx="8672830" cy="569386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2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t-BR" sz="28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município </a:t>
            </a:r>
            <a:r>
              <a:rPr lang="pt-BR" sz="2800" b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conta com:</a:t>
            </a:r>
          </a:p>
          <a:p>
            <a:pPr algn="ctr"/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Unidades Básicas de Saúde, sendo que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delas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localizadas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na área Urbana e 4 localizadas na área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rural (estas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ainda não estão em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funcionamento);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 hospital que oferece atendimento de urgência e emergência; 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Serviço de SAMU para remoção de usuários que necessitam de atendimentos nos serviços de urgências especializadas.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7642" y="44624"/>
            <a:ext cx="90328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Sena Madureira</a:t>
            </a:r>
          </a:p>
          <a:p>
            <a:pPr marL="118872" algn="ctr">
              <a:buClr>
                <a:srgbClr val="000099"/>
              </a:buClr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38850" y="126876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UBS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Elson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Damasceno Lopes Módulo II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município Sena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Madureira, Acre.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08259" y="11663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Unidade de Saúde 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2708920"/>
            <a:ext cx="84249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Localização: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área urbana, mas presta atendimentos às comunidades da área rural;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Conta  com duas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equipes de saúde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1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 equipe que faço parte atende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um total de </a:t>
            </a:r>
            <a:r>
              <a:rPr lang="pt-BR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3125 habitantes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sendo que a população é um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pouco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dispersa, devido a localização.</a:t>
            </a:r>
          </a:p>
        </p:txBody>
      </p:sp>
      <p:sp>
        <p:nvSpPr>
          <p:cNvPr id="8" name="Seta entalhada para a direita 7"/>
          <p:cNvSpPr/>
          <p:nvPr/>
        </p:nvSpPr>
        <p:spPr>
          <a:xfrm>
            <a:off x="1547664" y="1351127"/>
            <a:ext cx="504056" cy="36004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196752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lgerian" pitchFamily="82" charset="0"/>
                <a:cs typeface="Arial" pitchFamily="34" charset="0"/>
              </a:rPr>
              <a:t>I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luminação;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Ventilação e Climatização;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Acessibilidade;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Área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recepção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acolhimento;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 consultórios, sala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espera e sala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prontuários;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procedimentos;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vacinas;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curativo;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Sala de nebulização;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Consultório odontológico;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Área de copa/cozinha;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47667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93374"/>
            <a:ext cx="82444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Centro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materiais 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esterilização; </a:t>
            </a: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Sanitários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em números suficientes para uso dos usuários e consta um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para os funcionários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476672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3753614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Cobertura de medicamentos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Farmácia que também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dispensa medicamentos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aos usuários que vêm de outras UBS que não possuem recurso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farmácia.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2031</Words>
  <Application>Microsoft Office PowerPoint</Application>
  <PresentationFormat>Apresentação na tela (4:3)</PresentationFormat>
  <Paragraphs>308</Paragraphs>
  <Slides>40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Algerian</vt:lpstr>
      <vt:lpstr>Arial</vt:lpstr>
      <vt:lpstr>Calibri</vt:lpstr>
      <vt:lpstr>Times New Roman</vt:lpstr>
      <vt:lpstr>Wingdings</vt:lpstr>
      <vt:lpstr>Wingdings 2</vt:lpstr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Apresentação do PowerPoint</vt:lpstr>
      <vt:lpstr>Objetivos Específicos e Metas </vt:lpstr>
      <vt:lpstr>Apresentação do PowerPoint</vt:lpstr>
      <vt:lpstr>Apresentação do PowerPoint</vt:lpstr>
      <vt:lpstr>Objetivos Específicos e Metas </vt:lpstr>
      <vt:lpstr>Apresentação do PowerPoint</vt:lpstr>
      <vt:lpstr>Objetivos Específicos e Metas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Discussão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Vera</cp:lastModifiedBy>
  <cp:revision>27</cp:revision>
  <dcterms:modified xsi:type="dcterms:W3CDTF">2015-08-17T20:49:35Z</dcterms:modified>
</cp:coreProperties>
</file>