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3" r:id="rId8"/>
    <p:sldId id="264" r:id="rId9"/>
    <p:sldId id="284" r:id="rId10"/>
    <p:sldId id="266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4" r:id="rId21"/>
    <p:sldId id="295" r:id="rId22"/>
    <p:sldId id="296" r:id="rId23"/>
    <p:sldId id="297" r:id="rId24"/>
    <p:sldId id="277" r:id="rId25"/>
    <p:sldId id="278" r:id="rId26"/>
    <p:sldId id="279" r:id="rId27"/>
    <p:sldId id="280" r:id="rId28"/>
    <p:sldId id="298" r:id="rId29"/>
    <p:sldId id="283" r:id="rId3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sem Título" id="{61FE790A-5287-4F91-963C-E67273EA8182}">
          <p14:sldIdLst>
            <p14:sldId id="256"/>
            <p14:sldId id="257"/>
            <p14:sldId id="259"/>
            <p14:sldId id="258"/>
            <p14:sldId id="260"/>
            <p14:sldId id="262"/>
            <p14:sldId id="263"/>
            <p14:sldId id="264"/>
            <p14:sldId id="284"/>
            <p14:sldId id="266"/>
            <p14:sldId id="285"/>
            <p14:sldId id="286"/>
            <p14:sldId id="287"/>
            <p14:sldId id="288"/>
            <p14:sldId id="289"/>
            <p14:sldId id="290"/>
            <p14:sldId id="291"/>
            <p14:sldId id="292"/>
            <p14:sldId id="293"/>
            <p14:sldId id="294"/>
            <p14:sldId id="295"/>
            <p14:sldId id="296"/>
            <p14:sldId id="297"/>
            <p14:sldId id="277"/>
            <p14:sldId id="278"/>
            <p14:sldId id="279"/>
            <p14:sldId id="280"/>
            <p14:sldId id="298"/>
            <p14:sldId id="28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4DC6B-76B2-4AD4-A68B-C4C2E1786127}" type="datetimeFigureOut">
              <a:rPr lang="pt-BR" smtClean="0"/>
              <a:t>12/09/2015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AE49-0977-4035-B6A2-F8E22C79C8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1353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4DC6B-76B2-4AD4-A68B-C4C2E1786127}" type="datetimeFigureOut">
              <a:rPr lang="pt-BR" smtClean="0"/>
              <a:t>12/09/2015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AE49-0977-4035-B6A2-F8E22C79C8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9187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4DC6B-76B2-4AD4-A68B-C4C2E1786127}" type="datetimeFigureOut">
              <a:rPr lang="pt-BR" smtClean="0"/>
              <a:t>12/09/2015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AE49-0977-4035-B6A2-F8E22C79C8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7011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4DC6B-76B2-4AD4-A68B-C4C2E1786127}" type="datetimeFigureOut">
              <a:rPr lang="pt-BR" smtClean="0"/>
              <a:t>12/09/2015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AE49-0977-4035-B6A2-F8E22C79C8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1535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4DC6B-76B2-4AD4-A68B-C4C2E1786127}" type="datetimeFigureOut">
              <a:rPr lang="pt-BR" smtClean="0"/>
              <a:t>12/09/2015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AE49-0977-4035-B6A2-F8E22C79C8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6846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4DC6B-76B2-4AD4-A68B-C4C2E1786127}" type="datetimeFigureOut">
              <a:rPr lang="pt-BR" smtClean="0"/>
              <a:t>12/09/2015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AE49-0977-4035-B6A2-F8E22C79C8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3283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4DC6B-76B2-4AD4-A68B-C4C2E1786127}" type="datetimeFigureOut">
              <a:rPr lang="pt-BR" smtClean="0"/>
              <a:t>12/09/2015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AE49-0977-4035-B6A2-F8E22C79C8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8929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4DC6B-76B2-4AD4-A68B-C4C2E1786127}" type="datetimeFigureOut">
              <a:rPr lang="pt-BR" smtClean="0"/>
              <a:t>12/09/2015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AE49-0977-4035-B6A2-F8E22C79C8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8888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4DC6B-76B2-4AD4-A68B-C4C2E1786127}" type="datetimeFigureOut">
              <a:rPr lang="pt-BR" smtClean="0"/>
              <a:t>12/09/2015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AE49-0977-4035-B6A2-F8E22C79C8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5837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4DC6B-76B2-4AD4-A68B-C4C2E1786127}" type="datetimeFigureOut">
              <a:rPr lang="pt-BR" smtClean="0"/>
              <a:t>12/09/2015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AE49-0977-4035-B6A2-F8E22C79C8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2922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4DC6B-76B2-4AD4-A68B-C4C2E1786127}" type="datetimeFigureOut">
              <a:rPr lang="pt-BR" smtClean="0"/>
              <a:t>12/09/2015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AE49-0977-4035-B6A2-F8E22C79C8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8254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4DC6B-76B2-4AD4-A68B-C4C2E1786127}" type="datetimeFigureOut">
              <a:rPr lang="pt-BR" smtClean="0"/>
              <a:t>12/09/2015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AAE49-0977-4035-B6A2-F8E22C79C8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0628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ftp.ibge.gov.br/Censos/Censo_Demografico_2010/Resultados_do_Universo/tabelas_pdf/tab1.pdf" TargetMode="External"/><Relationship Id="rId2" Type="http://schemas.openxmlformats.org/officeDocument/2006/relationships/hyperlink" Target="http://pt.slideshare.net/leticiaspina/caderno-de-ateno-bsica-sade-da-cria&#231;a-2012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pt.wikipedia.org/wiki/Mossor%C3%B3" TargetMode="Externa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955963" y="2954983"/>
            <a:ext cx="10417622" cy="1133340"/>
          </a:xfrm>
        </p:spPr>
        <p:txBody>
          <a:bodyPr>
            <a:noAutofit/>
          </a:bodyPr>
          <a:lstStyle/>
          <a:p>
            <a:pPr algn="ctr"/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Melhoria da atenção à saúde da criança de zero a setenta e dois meses na UBS Vereador Lahyre Rosado, Mossoró/RN</a:t>
            </a:r>
            <a:b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510" y="85497"/>
            <a:ext cx="1442435" cy="1475440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1629763" y="4457654"/>
            <a:ext cx="8757634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Yunitza Almira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González</a:t>
            </a:r>
          </a:p>
          <a:p>
            <a:pPr algn="ctr"/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Orientadora: Teresinha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Heck Weiller</a:t>
            </a:r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dirty="0" smtClean="0"/>
          </a:p>
          <a:p>
            <a:pPr algn="ctr"/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Pelotas 2015</a:t>
            </a:r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859109" y="360608"/>
            <a:ext cx="835839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UNIVERSIDADE FEDERAL DE PELOTAS</a:t>
            </a:r>
          </a:p>
          <a:p>
            <a:pPr algn="ctr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Faculdade de Medicina</a:t>
            </a:r>
          </a:p>
          <a:p>
            <a:pPr algn="ctr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Medicina Social</a:t>
            </a:r>
          </a:p>
          <a:p>
            <a:pPr algn="ctr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Curso de Especialização em Saúde da Família - UnaSUS</a:t>
            </a:r>
          </a:p>
        </p:txBody>
      </p:sp>
    </p:spTree>
    <p:extLst>
      <p:ext uri="{BB962C8B-B14F-4D97-AF65-F5344CB8AC3E}">
        <p14:creationId xmlns:p14="http://schemas.microsoft.com/office/powerpoint/2010/main" val="215443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8338" y="206061"/>
            <a:ext cx="10761372" cy="1262131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36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2.1</a:t>
            </a:r>
            <a:r>
              <a:rPr lang="pt-BR" sz="3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pt-BR" sz="3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Realizar a primeira consulta na primeira semana de vida para 100% das crianças cadastradas.</a:t>
            </a:r>
            <a:r>
              <a:rPr lang="pt-B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t-B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Gráfico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4345" y="1468193"/>
            <a:ext cx="7132938" cy="4891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tângulo 2"/>
          <p:cNvSpPr/>
          <p:nvPr/>
        </p:nvSpPr>
        <p:spPr>
          <a:xfrm>
            <a:off x="647749" y="2636442"/>
            <a:ext cx="392600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Mês 1 - 3 (3,2%)</a:t>
            </a:r>
          </a:p>
          <a:p>
            <a:endParaRPr lang="pt-BR" sz="320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pt-BR" sz="32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Mês 2 - 7 (6,8%)</a:t>
            </a:r>
          </a:p>
          <a:p>
            <a:endParaRPr lang="pt-BR" sz="320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pt-BR" sz="32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Mês 3 - 19 (13,5%)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81546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 rot="20370405">
            <a:off x="2137892" y="1712889"/>
            <a:ext cx="1879747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38200" y="189411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3075" name="Gráfico 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79"/>
          <a:stretch>
            <a:fillRect/>
          </a:stretch>
        </p:blipFill>
        <p:spPr bwMode="auto">
          <a:xfrm>
            <a:off x="4466417" y="1894115"/>
            <a:ext cx="7386707" cy="4528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pt-BR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pt-BR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Meta </a:t>
            </a:r>
            <a:r>
              <a:rPr lang="pt-BR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2.2:</a:t>
            </a:r>
            <a:r>
              <a:rPr lang="pt-B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Monitorar o crescimento em 100% das crianças.</a:t>
            </a:r>
            <a:br>
              <a:rPr lang="pt-B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348343" y="2493087"/>
            <a:ext cx="383177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 smtClean="0">
                <a:latin typeface="Arial" panose="020B0604020202020204" pitchFamily="34" charset="0"/>
                <a:ea typeface="Calibri" panose="020F0502020204030204" pitchFamily="34" charset="0"/>
              </a:rPr>
              <a:t>Mês 1 - 27 (29,0%)</a:t>
            </a:r>
          </a:p>
          <a:p>
            <a:r>
              <a:rPr lang="pt-BR" sz="3200" dirty="0" smtClean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pt-BR" sz="32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pt-BR" sz="3200" dirty="0" smtClean="0">
                <a:latin typeface="Arial" panose="020B0604020202020204" pitchFamily="34" charset="0"/>
                <a:ea typeface="Calibri" panose="020F0502020204030204" pitchFamily="34" charset="0"/>
              </a:rPr>
              <a:t>Mês 2 - 46 (44,7%)</a:t>
            </a:r>
          </a:p>
          <a:p>
            <a:endParaRPr lang="pt-BR" sz="3200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pt-BR" sz="3200" dirty="0" smtClean="0">
                <a:latin typeface="Arial" panose="020B0604020202020204" pitchFamily="34" charset="0"/>
                <a:ea typeface="Calibri" panose="020F0502020204030204" pitchFamily="34" charset="0"/>
              </a:rPr>
              <a:t>Mês 3 - 61 (43,3%)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33726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50004" y="386366"/>
            <a:ext cx="10838645" cy="1355837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3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Meta </a:t>
            </a:r>
            <a:r>
              <a:rPr lang="pt-BR" sz="3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2.5:</a:t>
            </a:r>
            <a:r>
              <a:rPr lang="pt-BR" sz="3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Monitorar o desenvolvimento em 100% das crianças.</a:t>
            </a:r>
            <a:br>
              <a:rPr lang="pt-BR" sz="3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176529" y="314244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6145" name="Gráfico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742204"/>
            <a:ext cx="7116649" cy="4533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498764" y="2597727"/>
            <a:ext cx="407323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 smtClean="0">
                <a:latin typeface="Arial" panose="020B0604020202020204" pitchFamily="34" charset="0"/>
                <a:ea typeface="Calibri" panose="020F0502020204030204" pitchFamily="34" charset="0"/>
              </a:rPr>
              <a:t>Mês 1 - 27 </a:t>
            </a:r>
            <a:r>
              <a:rPr lang="pt-BR" sz="3200" dirty="0">
                <a:latin typeface="Arial" panose="020B0604020202020204" pitchFamily="34" charset="0"/>
                <a:ea typeface="Calibri" panose="020F0502020204030204" pitchFamily="34" charset="0"/>
              </a:rPr>
              <a:t>(</a:t>
            </a:r>
            <a:r>
              <a:rPr lang="pt-BR" sz="3200" dirty="0" smtClean="0">
                <a:latin typeface="Arial" panose="020B0604020202020204" pitchFamily="34" charset="0"/>
                <a:ea typeface="Calibri" panose="020F0502020204030204" pitchFamily="34" charset="0"/>
              </a:rPr>
              <a:t>29,0%)</a:t>
            </a:r>
          </a:p>
          <a:p>
            <a:endParaRPr lang="pt-BR" sz="3200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pt-BR" sz="3200" dirty="0" smtClean="0">
                <a:latin typeface="Arial" panose="020B0604020202020204" pitchFamily="34" charset="0"/>
                <a:ea typeface="Calibri" panose="020F0502020204030204" pitchFamily="34" charset="0"/>
              </a:rPr>
              <a:t>Mês 2 - 46 (44,7%)</a:t>
            </a:r>
          </a:p>
          <a:p>
            <a:endParaRPr lang="pt-BR" sz="3200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pt-BR" sz="3200" dirty="0" smtClean="0">
                <a:latin typeface="Arial" panose="020B0604020202020204" pitchFamily="34" charset="0"/>
                <a:ea typeface="Calibri" panose="020F0502020204030204" pitchFamily="34" charset="0"/>
              </a:rPr>
              <a:t>Mês 3 - </a:t>
            </a:r>
            <a:r>
              <a:rPr lang="pt-BR" sz="3200" dirty="0">
                <a:latin typeface="Arial" panose="020B0604020202020204" pitchFamily="34" charset="0"/>
                <a:ea typeface="Calibri" panose="020F0502020204030204" pitchFamily="34" charset="0"/>
              </a:rPr>
              <a:t>61 (43,3</a:t>
            </a:r>
            <a:r>
              <a:rPr lang="pt-BR" sz="3200" dirty="0" smtClean="0">
                <a:latin typeface="Arial" panose="020B0604020202020204" pitchFamily="34" charset="0"/>
                <a:ea typeface="Calibri" panose="020F0502020204030204" pitchFamily="34" charset="0"/>
              </a:rPr>
              <a:t>%) 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7416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2.6: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Vacinar 100% das crianças de acordo com a idade.</a:t>
            </a:r>
            <a:b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15637" y="2716516"/>
            <a:ext cx="4138998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BR" sz="3200" dirty="0" smtClean="0">
                <a:latin typeface="Arial" panose="020B0604020202020204" pitchFamily="34" charset="0"/>
                <a:ea typeface="Calibri" panose="020F0502020204030204" pitchFamily="34" charset="0"/>
              </a:rPr>
              <a:t>Mês 1 - 27 (29%)</a:t>
            </a:r>
          </a:p>
          <a:p>
            <a:r>
              <a:rPr lang="pt-BR" sz="3200" dirty="0" smtClean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</a:p>
          <a:p>
            <a:r>
              <a:rPr lang="pt-BR" sz="3200" dirty="0" smtClean="0">
                <a:latin typeface="Arial" panose="020B0604020202020204" pitchFamily="34" charset="0"/>
                <a:ea typeface="Calibri" panose="020F0502020204030204" pitchFamily="34" charset="0"/>
              </a:rPr>
              <a:t>Mês 2 - 46 (44,7%)</a:t>
            </a:r>
          </a:p>
          <a:p>
            <a:r>
              <a:rPr lang="pt-BR" sz="3200" dirty="0" smtClean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</a:p>
          <a:p>
            <a:r>
              <a:rPr lang="pt-BR" sz="3200" dirty="0" smtClean="0">
                <a:latin typeface="Arial" panose="020B0604020202020204" pitchFamily="34" charset="0"/>
              </a:rPr>
              <a:t>Mês 3 - 61 (43,3%)</a:t>
            </a:r>
            <a:endParaRPr lang="pt-BR" sz="3200" dirty="0"/>
          </a:p>
        </p:txBody>
      </p:sp>
      <p:pic>
        <p:nvPicPr>
          <p:cNvPr id="7169" name="Gráfico 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6699" y="1690688"/>
            <a:ext cx="6903075" cy="4606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639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Meta 2.8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: Realizar triagem auditiva em 100% das crianças.</a:t>
            </a:r>
            <a:b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50761" y="55379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03161" y="70619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8195" name="Gráfico 6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9818" y="1537854"/>
            <a:ext cx="6961421" cy="4821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ângulo 4"/>
          <p:cNvSpPr/>
          <p:nvPr/>
        </p:nvSpPr>
        <p:spPr>
          <a:xfrm>
            <a:off x="838200" y="2455301"/>
            <a:ext cx="3256020" cy="2554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200" dirty="0" smtClean="0">
                <a:latin typeface="Arial" panose="020B0604020202020204" pitchFamily="34" charset="0"/>
                <a:ea typeface="Calibri" panose="020F0502020204030204" pitchFamily="34" charset="0"/>
              </a:rPr>
              <a:t>Mês 1 - 0 (0 %)</a:t>
            </a:r>
          </a:p>
          <a:p>
            <a:endParaRPr lang="pt-BR" sz="3200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pt-BR" sz="3200" dirty="0" smtClean="0">
                <a:latin typeface="Arial" panose="020B0604020202020204" pitchFamily="34" charset="0"/>
                <a:ea typeface="Calibri" panose="020F0502020204030204" pitchFamily="34" charset="0"/>
              </a:rPr>
              <a:t>Mês 2 - 2 (1,9%)</a:t>
            </a:r>
          </a:p>
          <a:p>
            <a:endParaRPr lang="pt-BR" sz="3200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pt-BR" sz="3200" dirty="0" smtClean="0">
                <a:latin typeface="Arial" panose="020B0604020202020204" pitchFamily="34" charset="0"/>
                <a:ea typeface="Calibri" panose="020F0502020204030204" pitchFamily="34" charset="0"/>
              </a:rPr>
              <a:t>Mês 3 - 5 (3,5%)</a:t>
            </a:r>
            <a:r>
              <a:rPr lang="pt-BR" sz="1200" dirty="0" smtClean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732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Meta 2.9: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Realizar teste do pezinho em 100% das </a:t>
            </a: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  crianças 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até 7 dias de vida.</a:t>
            </a:r>
            <a:b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451538" y="261441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9217" name="Gráfico 7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6691" y="1517072"/>
            <a:ext cx="6853317" cy="4634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415636" y="2601596"/>
            <a:ext cx="420436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 smtClean="0">
                <a:latin typeface="Arial" panose="020B0604020202020204" pitchFamily="34" charset="0"/>
                <a:ea typeface="Calibri" panose="020F0502020204030204" pitchFamily="34" charset="0"/>
              </a:rPr>
              <a:t>Mês 1 - 10 (10,8%)</a:t>
            </a:r>
          </a:p>
          <a:p>
            <a:endParaRPr lang="pt-BR" sz="3200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pt-BR" sz="3200" dirty="0" smtClean="0">
                <a:latin typeface="Arial" panose="020B0604020202020204" pitchFamily="34" charset="0"/>
                <a:ea typeface="Calibri" panose="020F0502020204030204" pitchFamily="34" charset="0"/>
              </a:rPr>
              <a:t>Mês 2 - 29 (28,2%)</a:t>
            </a:r>
          </a:p>
          <a:p>
            <a:endParaRPr lang="pt-BR" sz="3200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pt-BR" sz="3200" dirty="0" smtClean="0">
                <a:latin typeface="Arial" panose="020B0604020202020204" pitchFamily="34" charset="0"/>
                <a:ea typeface="Calibri" panose="020F0502020204030204" pitchFamily="34" charset="0"/>
              </a:rPr>
              <a:t>Mês 3 - 44 </a:t>
            </a:r>
            <a:r>
              <a:rPr lang="pt-BR" sz="3200" dirty="0">
                <a:latin typeface="Arial" panose="020B0604020202020204" pitchFamily="34" charset="0"/>
                <a:ea typeface="Calibri" panose="020F0502020204030204" pitchFamily="34" charset="0"/>
              </a:rPr>
              <a:t>(31,2%) 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86657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2.10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: Realizar avaliação da necessidade de atendimento odontológico em 100% das crianças de 6 e 72 meses.</a:t>
            </a:r>
            <a:b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838200" y="2685344"/>
            <a:ext cx="3781805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BR" sz="3200" dirty="0" smtClean="0">
                <a:latin typeface="Arial" panose="020B0604020202020204" pitchFamily="34" charset="0"/>
                <a:ea typeface="Calibri" panose="020F0502020204030204" pitchFamily="34" charset="0"/>
              </a:rPr>
              <a:t>Mês 1 - 8 (80,0%)</a:t>
            </a:r>
          </a:p>
          <a:p>
            <a:endParaRPr lang="pt-BR" sz="3200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pt-BR" sz="3200" dirty="0" smtClean="0">
                <a:latin typeface="Arial" panose="020B0604020202020204" pitchFamily="34" charset="0"/>
                <a:ea typeface="Calibri" panose="020F0502020204030204" pitchFamily="34" charset="0"/>
              </a:rPr>
              <a:t>Mês 2 - 21 (91,3%)</a:t>
            </a:r>
          </a:p>
          <a:p>
            <a:endParaRPr lang="pt-BR" sz="3200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pt-BR" sz="3200" dirty="0" smtClean="0">
                <a:latin typeface="Arial" panose="020B0604020202020204" pitchFamily="34" charset="0"/>
                <a:ea typeface="Calibri" panose="020F0502020204030204" pitchFamily="34" charset="0"/>
              </a:rPr>
              <a:t>Mês 3</a:t>
            </a:r>
            <a:r>
              <a:rPr lang="pt-BR" sz="3200" dirty="0">
                <a:latin typeface="Arial" panose="020B0604020202020204" pitchFamily="34" charset="0"/>
                <a:ea typeface="Calibri" panose="020F0502020204030204" pitchFamily="34" charset="0"/>
              </a:rPr>
              <a:t> -</a:t>
            </a:r>
            <a:r>
              <a:rPr lang="pt-BR" sz="3200" dirty="0" smtClean="0">
                <a:latin typeface="Arial" panose="020B0604020202020204" pitchFamily="34" charset="0"/>
                <a:ea typeface="Calibri" panose="020F0502020204030204" pitchFamily="34" charset="0"/>
              </a:rPr>
              <a:t> 21 (91,3%) </a:t>
            </a:r>
            <a:endParaRPr lang="pt-BR" sz="3200" dirty="0"/>
          </a:p>
        </p:txBody>
      </p:sp>
      <p:pic>
        <p:nvPicPr>
          <p:cNvPr id="10241" name="Gráfico 8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53"/>
          <a:stretch>
            <a:fillRect/>
          </a:stretch>
        </p:blipFill>
        <p:spPr bwMode="auto">
          <a:xfrm>
            <a:off x="4800600" y="1690689"/>
            <a:ext cx="6865317" cy="4543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886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81861"/>
          </a:xfrm>
        </p:spPr>
        <p:txBody>
          <a:bodyPr>
            <a:noAutofit/>
          </a:bodyPr>
          <a:lstStyle/>
          <a:p>
            <a:pPr algn="just"/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2.11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: Realizar primeira consulta odontológica para 100% das crianças de 6 a 72 meses de idade moradoras da área de abrangência, cadastradas na unidade de saúde.</a:t>
            </a:r>
            <a:b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618963" y="305229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1265" name="Gráfico 10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4"/>
          <a:stretch>
            <a:fillRect/>
          </a:stretch>
        </p:blipFill>
        <p:spPr bwMode="auto">
          <a:xfrm>
            <a:off x="4413649" y="2446985"/>
            <a:ext cx="7443989" cy="4120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460324" y="2983525"/>
            <a:ext cx="369604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 smtClean="0">
                <a:latin typeface="Arial" panose="020B0604020202020204" pitchFamily="34" charset="0"/>
                <a:ea typeface="Calibri" panose="020F0502020204030204" pitchFamily="34" charset="0"/>
              </a:rPr>
              <a:t>Mês 1 - 8 (80,0%)</a:t>
            </a:r>
          </a:p>
          <a:p>
            <a:endParaRPr lang="pt-BR" sz="3200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pt-BR" sz="3200" dirty="0" smtClean="0">
                <a:latin typeface="Arial" panose="020B0604020202020204" pitchFamily="34" charset="0"/>
                <a:ea typeface="Calibri" panose="020F0502020204030204" pitchFamily="34" charset="0"/>
              </a:rPr>
              <a:t>Mês 2 - 21 (91,3%)</a:t>
            </a:r>
          </a:p>
          <a:p>
            <a:endParaRPr lang="pt-BR" sz="3200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pt-BR" sz="3200" dirty="0" smtClean="0">
                <a:latin typeface="Arial" panose="020B0604020202020204" pitchFamily="34" charset="0"/>
                <a:ea typeface="Calibri" panose="020F0502020204030204" pitchFamily="34" charset="0"/>
              </a:rPr>
              <a:t>Mês 3 - 21 (91,3%)</a:t>
            </a:r>
          </a:p>
          <a:p>
            <a:r>
              <a:rPr lang="pt-BR" sz="3200" dirty="0" smtClean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01314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17467"/>
          </a:xfrm>
        </p:spPr>
        <p:txBody>
          <a:bodyPr>
            <a:normAutofit fontScale="90000"/>
          </a:bodyPr>
          <a:lstStyle/>
          <a:p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4.1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: Manter registro sistemático na ficha de acompanhamento/espelho da saúde da criança em 100% das crianças que cadastradas e acompanhadas da área de abrangência da UBS</a:t>
            </a:r>
            <a:r>
              <a:rPr lang="pt-BR" dirty="0"/>
              <a:t>.</a:t>
            </a:r>
            <a:br>
              <a:rPr lang="pt-BR" dirty="0"/>
            </a:br>
            <a:endParaRPr lang="pt-BR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859110" y="319396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2289" name="Gráfico 1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1382" y="2382591"/>
            <a:ext cx="7033621" cy="4163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581891" y="3193961"/>
            <a:ext cx="380307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 smtClean="0">
                <a:latin typeface="Arial" panose="020B0604020202020204" pitchFamily="34" charset="0"/>
                <a:ea typeface="Calibri" panose="020F0502020204030204" pitchFamily="34" charset="0"/>
              </a:rPr>
              <a:t>Mês 1 - 27 </a:t>
            </a:r>
            <a:r>
              <a:rPr lang="pt-BR" sz="3200" dirty="0">
                <a:latin typeface="Arial" panose="020B0604020202020204" pitchFamily="34" charset="0"/>
                <a:ea typeface="Calibri" panose="020F0502020204030204" pitchFamily="34" charset="0"/>
              </a:rPr>
              <a:t>(29,0</a:t>
            </a:r>
            <a:r>
              <a:rPr lang="pt-BR" sz="3200" dirty="0" smtClean="0">
                <a:latin typeface="Arial" panose="020B0604020202020204" pitchFamily="34" charset="0"/>
                <a:ea typeface="Calibri" panose="020F0502020204030204" pitchFamily="34" charset="0"/>
              </a:rPr>
              <a:t>%)</a:t>
            </a:r>
          </a:p>
          <a:p>
            <a:endParaRPr lang="pt-BR" sz="3200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pt-BR" sz="3200" dirty="0" smtClean="0">
                <a:latin typeface="Arial" panose="020B0604020202020204" pitchFamily="34" charset="0"/>
                <a:ea typeface="Calibri" panose="020F0502020204030204" pitchFamily="34" charset="0"/>
              </a:rPr>
              <a:t>Mês 2 - 46 </a:t>
            </a:r>
            <a:r>
              <a:rPr lang="pt-BR" sz="3200" dirty="0">
                <a:latin typeface="Arial" panose="020B0604020202020204" pitchFamily="34" charset="0"/>
                <a:ea typeface="Calibri" panose="020F0502020204030204" pitchFamily="34" charset="0"/>
              </a:rPr>
              <a:t>(44,7</a:t>
            </a:r>
            <a:r>
              <a:rPr lang="pt-BR" sz="3200" dirty="0" smtClean="0">
                <a:latin typeface="Arial" panose="020B0604020202020204" pitchFamily="34" charset="0"/>
                <a:ea typeface="Calibri" panose="020F0502020204030204" pitchFamily="34" charset="0"/>
              </a:rPr>
              <a:t>%)</a:t>
            </a:r>
          </a:p>
          <a:p>
            <a:endParaRPr lang="pt-BR" sz="3200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pt-BR" sz="3200" dirty="0" smtClean="0">
                <a:latin typeface="Arial" panose="020B0604020202020204" pitchFamily="34" charset="0"/>
                <a:ea typeface="Calibri" panose="020F0502020204030204" pitchFamily="34" charset="0"/>
              </a:rPr>
              <a:t>Mês 3 -  61(43,3</a:t>
            </a:r>
            <a:r>
              <a:rPr lang="pt-BR" sz="3200" dirty="0">
                <a:latin typeface="Arial" panose="020B0604020202020204" pitchFamily="34" charset="0"/>
                <a:ea typeface="Calibri" panose="020F0502020204030204" pitchFamily="34" charset="0"/>
              </a:rPr>
              <a:t>%) 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84044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90188"/>
          </a:xfrm>
        </p:spPr>
        <p:txBody>
          <a:bodyPr>
            <a:noAutofit/>
          </a:bodyPr>
          <a:lstStyle/>
          <a:p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5.1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: Manter a avaliação de risco </a:t>
            </a: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em1 00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% das crianças cadastradas no programa. </a:t>
            </a:r>
            <a:b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528811" y="25757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3313" name="Gráfico 1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2946" y="1954955"/>
            <a:ext cx="6975374" cy="4383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595745" y="2575775"/>
            <a:ext cx="395547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 smtClean="0">
                <a:latin typeface="Arial" panose="020B0604020202020204" pitchFamily="34" charset="0"/>
                <a:ea typeface="Calibri" panose="020F0502020204030204" pitchFamily="34" charset="0"/>
              </a:rPr>
              <a:t>Mês 1 - 27 (29,0%)</a:t>
            </a:r>
          </a:p>
          <a:p>
            <a:endParaRPr lang="pt-BR" sz="3200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pt-BR" sz="3200" dirty="0" smtClean="0">
                <a:latin typeface="Arial" panose="020B0604020202020204" pitchFamily="34" charset="0"/>
                <a:ea typeface="Calibri" panose="020F0502020204030204" pitchFamily="34" charset="0"/>
              </a:rPr>
              <a:t>Mês 2 - </a:t>
            </a:r>
            <a:r>
              <a:rPr lang="pt-BR" sz="3200" dirty="0">
                <a:latin typeface="Arial" panose="020B0604020202020204" pitchFamily="34" charset="0"/>
                <a:ea typeface="Calibri" panose="020F0502020204030204" pitchFamily="34" charset="0"/>
              </a:rPr>
              <a:t>46 (44,7</a:t>
            </a:r>
            <a:r>
              <a:rPr lang="pt-BR" sz="3200" dirty="0" smtClean="0">
                <a:latin typeface="Arial" panose="020B0604020202020204" pitchFamily="34" charset="0"/>
                <a:ea typeface="Calibri" panose="020F0502020204030204" pitchFamily="34" charset="0"/>
              </a:rPr>
              <a:t>%)</a:t>
            </a:r>
          </a:p>
          <a:p>
            <a:endParaRPr lang="pt-BR" sz="3200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pt-BR" sz="3200" dirty="0" smtClean="0">
                <a:latin typeface="Arial" panose="020B0604020202020204" pitchFamily="34" charset="0"/>
                <a:ea typeface="Calibri" panose="020F0502020204030204" pitchFamily="34" charset="0"/>
              </a:rPr>
              <a:t>Mês 3 - 61 (43,3%) 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65349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1551"/>
          </a:xfrm>
        </p:spPr>
        <p:txBody>
          <a:bodyPr/>
          <a:lstStyle/>
          <a:p>
            <a:pPr algn="ctr"/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INTRODUÇÂO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416676"/>
            <a:ext cx="10515600" cy="476028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A Saúde da Criança foi a primeira ação programática estabelecida na 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APS 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e foi um fator importante na forte redução da mortalidade infantil no 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Brasil. </a:t>
            </a:r>
          </a:p>
          <a:p>
            <a:pPr marL="0" indent="0" algn="just">
              <a:buNone/>
            </a:pP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t-B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Mossoró : 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indent="0" algn="just">
              <a:buNone/>
            </a:pP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45 UBS           3 Hospitais</a:t>
            </a:r>
          </a:p>
          <a:p>
            <a:pPr marL="0" indent="0" algn="just">
              <a:buNone/>
            </a:pP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64 ESF            4 UPA</a:t>
            </a:r>
          </a:p>
          <a:p>
            <a:pPr marL="0" indent="0" algn="just">
              <a:buNone/>
            </a:pP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endParaRPr lang="pt-BR" sz="40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0515" y="3461967"/>
            <a:ext cx="2914650" cy="2589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35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6.1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: Manter as orientações para prevenir acidentes na infância em 100% das consultas de saúde da criança. </a:t>
            </a:r>
            <a:b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812146" y="336138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4337" name="Gráfico 1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89"/>
          <a:stretch>
            <a:fillRect/>
          </a:stretch>
        </p:blipFill>
        <p:spPr bwMode="auto">
          <a:xfrm>
            <a:off x="4904509" y="1690688"/>
            <a:ext cx="6697891" cy="4543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502763" y="2429500"/>
            <a:ext cx="398611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Mês 1 - 27 (29,0%)</a:t>
            </a:r>
          </a:p>
          <a:p>
            <a:r>
              <a:rPr lang="pt-BR" sz="32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r>
              <a:rPr lang="pt-BR" sz="32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Mês 2 - 46 (44,7%)</a:t>
            </a:r>
          </a:p>
          <a:p>
            <a:endParaRPr lang="pt-BR" sz="32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pt-BR" sz="32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Mês 3 - 61 (43,3%) 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57626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6.2: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Colocar 100% das crianças para mamar durante a primeira consulta.</a:t>
            </a:r>
            <a:b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389384" y="310679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5361" name="Gráfico 1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81"/>
          <a:stretch>
            <a:fillRect/>
          </a:stretch>
        </p:blipFill>
        <p:spPr bwMode="auto">
          <a:xfrm>
            <a:off x="4717473" y="1690688"/>
            <a:ext cx="7191973" cy="4502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457200" y="2829795"/>
            <a:ext cx="38862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Mês 1 - 17 </a:t>
            </a:r>
            <a:r>
              <a:rPr lang="pt-BR" sz="3200" dirty="0">
                <a:latin typeface="Arial" panose="020B0604020202020204" pitchFamily="34" charset="0"/>
                <a:ea typeface="Times New Roman" panose="02020603050405020304" pitchFamily="18" charset="0"/>
              </a:rPr>
              <a:t>(18,3</a:t>
            </a:r>
            <a:r>
              <a:rPr lang="pt-BR" sz="32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%)</a:t>
            </a:r>
          </a:p>
          <a:p>
            <a:endParaRPr lang="pt-BR" sz="32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pt-BR" sz="32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Mês 2 - 30 </a:t>
            </a:r>
            <a:r>
              <a:rPr lang="pt-BR" sz="3200" dirty="0">
                <a:latin typeface="Arial" panose="020B0604020202020204" pitchFamily="34" charset="0"/>
                <a:ea typeface="Times New Roman" panose="02020603050405020304" pitchFamily="18" charset="0"/>
              </a:rPr>
              <a:t>(29,1</a:t>
            </a:r>
            <a:r>
              <a:rPr lang="pt-BR" sz="32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%)</a:t>
            </a:r>
          </a:p>
          <a:p>
            <a:endParaRPr lang="pt-BR" sz="32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pt-BR" sz="32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Mês 3 - </a:t>
            </a:r>
            <a:r>
              <a:rPr lang="pt-BR" sz="3200" dirty="0">
                <a:latin typeface="Arial" panose="020B0604020202020204" pitchFamily="34" charset="0"/>
                <a:ea typeface="Times New Roman" panose="02020603050405020304" pitchFamily="18" charset="0"/>
              </a:rPr>
              <a:t>45 (31,9%) 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99444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Meta 6.3: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Fornecer orientações nutricionais de acordo com a faixa etária para 100% das crianças.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219719" y="284623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6385" name="Gráfico 1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6692" y="1911927"/>
            <a:ext cx="6947274" cy="4426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187036" y="2405347"/>
            <a:ext cx="394854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Mês 1 - 27 (29,0%)</a:t>
            </a:r>
          </a:p>
          <a:p>
            <a:endParaRPr lang="pt-BR" sz="3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pt-BR" sz="32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Mês 2 - 46 (44,7%)</a:t>
            </a:r>
          </a:p>
          <a:p>
            <a:r>
              <a:rPr lang="pt-BR" sz="32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r>
              <a:rPr lang="pt-BR" sz="32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Mês 3 - 61 (43,3%)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10423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6.4: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Fornecer orientações sobre higiene bucal, etiologia e prevenção da cárie para 100% das crianças de acordo com a faixa etária.</a:t>
            </a:r>
            <a:b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7409" name="Gráfico 16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5127" y="1849582"/>
            <a:ext cx="7127285" cy="4322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554181" y="2575358"/>
            <a:ext cx="374765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Mês 1 - 17 (18,3%)</a:t>
            </a:r>
          </a:p>
          <a:p>
            <a:endParaRPr lang="pt-BR" sz="32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pt-BR" sz="32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Mês 2 - 33 (32,0%)</a:t>
            </a:r>
          </a:p>
          <a:p>
            <a:endParaRPr lang="pt-BR" sz="32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pt-BR" sz="32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Mês 3 - 38 (27,0%)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88827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489398" y="528035"/>
            <a:ext cx="1081825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Importância da intervenção para a equipe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pt-BR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xigiu a capacitação da equipe.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romoveu 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trabalho 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da </a:t>
            </a: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equipe.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Ajudou 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ao desenvolvimento com qualidade da atenção</a:t>
            </a: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pt-BR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Importância da </a:t>
            </a:r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intervenção para o serviço: </a:t>
            </a:r>
            <a:endParaRPr lang="pt-BR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Viabilizou 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a atenção à um maior número de </a:t>
            </a: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pessoas.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iabilizou 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a otimização da agenda para a </a:t>
            </a: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atenção.</a:t>
            </a: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86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34096" y="399246"/>
            <a:ext cx="1074098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Importância da intervenção para a comunidade</a:t>
            </a:r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Aquisição de conhecimentos 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sobre a existência do Programa de Atenção à Saúde da Criança e a importância do </a:t>
            </a: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mesmo. </a:t>
            </a: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intervenção já fica incorporada na rotina do </a:t>
            </a:r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serviço</a:t>
            </a:r>
            <a:r>
              <a:rPr lang="pt-BR" dirty="0" smtClean="0"/>
              <a:t>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Com isto conseguiremos 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atingir as metas propostas e que não foram </a:t>
            </a: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atingidas. </a:t>
            </a: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1482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01521" y="248862"/>
            <a:ext cx="10676586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desenvolvimento </a:t>
            </a:r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 curso</a:t>
            </a:r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Elevou 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minha qualificação </a:t>
            </a: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profissional.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Permitiu: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A capacitação regular dos profissionais da equipe.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Ampliar a 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qualidade e a equidade do atendimento à saúde dos cidadãos.</a:t>
            </a:r>
          </a:p>
          <a:p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Significado do curso para minha prática </a:t>
            </a:r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profissional:</a:t>
            </a:r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Adquiri conhecimentos.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Elevei 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qualidade 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da prática </a:t>
            </a: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profissional.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onheci 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os princípios e diretrizes do SUS e as atribuições de cada membro da </a:t>
            </a: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equipe.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Fortaleci os 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vínculos com </a:t>
            </a: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 comunidade.</a:t>
            </a: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16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98490" y="747764"/>
            <a:ext cx="10212946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Aprendizados mais relevantes decorrentes do curso:</a:t>
            </a:r>
          </a:p>
          <a:p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 Engajamento 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Público na consolidação do </a:t>
            </a: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SUS.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 acolhimento 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à demanda </a:t>
            </a: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espontânea.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Os 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protocolos disponibilizados pelo MS relativos à atenção das ações programáticas mais comuns (saúde da criança, pré-natal e puerpério, prevenção do câncer do colo de útero e controle do câncer de mama, hipertensão e diabetes e saúde do idoso</a:t>
            </a: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92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74074" y="518343"/>
            <a:ext cx="1157547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BRASIL.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Ministério da Saúde. Saúde da Criança: Crescimento e desenvolvimento – Brasília: Ministério da Saúde, 2013b. 128 p.: il. (Cadernos de Atenção Básica, n. 33). Disponível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em: &lt;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://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pt.slideshare.net/leticiaspina/caderno-de-ateno-bsica-sade-da-criaça-2012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&gt; Acesso em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: janeiro de 2015.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BRASIL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 Ministério da Saúde. Manual de estrutura física das unidades básicas de saúde: saúde da família / Ministério da Saúde, Secretaria de Atenção à Saúde, Departamento de Atenção Básica – 2. ed. – Brasília: Ministério da Saúde, 2008.52 p.: il. color – (Série A. Normas e Manuais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Técnicos).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BRASIL. Ministério da Saúde. Carta dos direitos dos usuários da saúde / Ministério da Saúde. – 2. ed. – Brasília: Ministério da Saúde, 2007.9 p. (Série E. Legislação de Saúde).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IBGE. Resultados do Universo do Censo Demográfico 2010. Disponível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em: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://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ftp.ibge.gov.br/Censos/Censo_Demografico_2010/Resultados_do_Universo/tabelas_pdf/tab1.pdf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&gt; Acesso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em: janeiro de 2015.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PREFEITURA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MUNICIPAL DE MOSSORÓ-RN 2012. Disponível em: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&lt;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://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pt.wikipedia.org/wiki/Mossor%C3%B3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&gt;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ítulo 4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0515600" cy="654773"/>
          </a:xfrm>
        </p:spPr>
        <p:txBody>
          <a:bodyPr>
            <a:normAutofit/>
          </a:bodyPr>
          <a:lstStyle/>
          <a:p>
            <a:r>
              <a:rPr lang="pt-B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  <a:endParaRPr lang="pt-BR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923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398857"/>
          </a:xfrm>
        </p:spPr>
        <p:txBody>
          <a:bodyPr>
            <a:normAutofit/>
          </a:bodyPr>
          <a:lstStyle/>
          <a:p>
            <a:pPr algn="ctr"/>
            <a:r>
              <a:rPr lang="pt-BR" sz="8800" dirty="0" smtClean="0">
                <a:latin typeface="Algerian" panose="04020705040A02060702" pitchFamily="82" charset="0"/>
              </a:rPr>
              <a:t>OBRIGADA</a:t>
            </a:r>
            <a:endParaRPr lang="pt-BR" sz="8800" dirty="0">
              <a:latin typeface="Algerian" panose="04020705040A02060702" pitchFamily="82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1018" y="2514601"/>
            <a:ext cx="6213763" cy="3595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22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721217" y="837127"/>
            <a:ext cx="1085689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UBS Vereador Lahyre Rosado</a:t>
            </a:r>
            <a:endParaRPr lang="pt-BR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Modelo 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atenção: ESF.  </a:t>
            </a:r>
          </a:p>
          <a:p>
            <a:pPr marL="571500" indent="-571500" algn="just">
              <a:buFont typeface="Wingdings" panose="05000000000000000000" pitchFamily="2" charset="2"/>
              <a:buChar char="Ø"/>
            </a:pP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Composição da equipe: um médico, uma enfermeira, uma técnica e uma auxiliar de enfermagem, nove ACS, um odontólogo, uma técnica e uma auxiliar de saúde bucal.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População: 5100 pessoas em 1700 famílias.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72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964160" y="943816"/>
            <a:ext cx="535351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 geral: </a:t>
            </a:r>
          </a:p>
          <a:p>
            <a:pPr algn="just"/>
            <a:endParaRPr lang="pt-BR" sz="4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Melhorar 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a atenção à saúde da criança de zero a setenta e dois meses na UBS Vereador Lahyre Rosado, Mossoró/RN.</a:t>
            </a:r>
          </a:p>
          <a:p>
            <a:pPr algn="just"/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4744" y="1828799"/>
            <a:ext cx="4391695" cy="3554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5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436418" y="270164"/>
            <a:ext cx="11437903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Ações realizadas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endParaRPr lang="pt-BR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A comunidade foi informada sobre a existência do Programa de Atenção à Criança 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na UBS.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Orientamos os usuários e a comunidade quanto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ás ações que iam-se realizando.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Realizamos 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o cadastramento das crianças da área 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adstrita que faltavam por ser cadastradas, além dos recém-nascidos que se incorporaram à área durante a intervenção.</a:t>
            </a:r>
          </a:p>
          <a:p>
            <a:pPr algn="just"/>
            <a:endParaRPr lang="pt-BR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70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40158" y="887294"/>
            <a:ext cx="1059931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Logística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Manual 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Técnico da Saúde da Criança do Ministério da Saúde 2011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prontuário 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clínico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formulário especial da 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puericultura.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ficha espelho de 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vacinas.</a:t>
            </a:r>
          </a:p>
        </p:txBody>
      </p:sp>
    </p:spTree>
    <p:extLst>
      <p:ext uri="{BB962C8B-B14F-4D97-AF65-F5344CB8AC3E}">
        <p14:creationId xmlns:p14="http://schemas.microsoft.com/office/powerpoint/2010/main" val="202910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14400" y="515156"/>
            <a:ext cx="10431887" cy="6955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Objetivos:</a:t>
            </a:r>
          </a:p>
          <a:p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Objetivo 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1: Ampliar a cobertura do Programa da saúde da Criança</a:t>
            </a: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Objetivo 2. Melhorar a qualidade do atendimento a Criança.</a:t>
            </a:r>
          </a:p>
          <a:p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Objetivo 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3:  Melhorar a adesão ao Programa da saúde da Criança</a:t>
            </a: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Objetivo 4: Melhorar o registro das informações.</a:t>
            </a:r>
          </a:p>
          <a:p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Objetivo 5: Mapear as crianças de risco pertencentes a área de abrangência.</a:t>
            </a:r>
          </a:p>
          <a:p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Objetivo 6: Promover a saúde das crianças.</a:t>
            </a:r>
          </a:p>
          <a:p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4958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580808" cy="2081861"/>
          </a:xfrm>
        </p:spPr>
        <p:txBody>
          <a:bodyPr>
            <a:normAutofit/>
          </a:bodyPr>
          <a:lstStyle/>
          <a:p>
            <a:pPr algn="ctr"/>
            <a:r>
              <a:rPr lang="pt-BR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METAS  E  RESULTADOS</a:t>
            </a:r>
            <a:endParaRPr lang="pt-BR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utoShape 2" descr="Resultado de imagem para fotos d beb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2901" y="2357437"/>
            <a:ext cx="3754661" cy="3579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94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2580" y="257577"/>
            <a:ext cx="10671220" cy="1433111"/>
          </a:xfrm>
        </p:spPr>
        <p:txBody>
          <a:bodyPr>
            <a:noAutofit/>
          </a:bodyPr>
          <a:lstStyle/>
          <a:p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1.1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: Ampliar a cobertura para 100% das crianças entre 0 e 72 meses pertencentes à área de abrangência da unidade saúde.</a:t>
            </a:r>
            <a:b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ráfico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3727" y="1690688"/>
            <a:ext cx="6927273" cy="4543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tângulo 1"/>
          <p:cNvSpPr/>
          <p:nvPr/>
        </p:nvSpPr>
        <p:spPr>
          <a:xfrm>
            <a:off x="682580" y="2244437"/>
            <a:ext cx="4824602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>
              <a:latin typeface="Arial" panose="020B0604020202020204" pitchFamily="34" charset="0"/>
            </a:endParaRPr>
          </a:p>
          <a:p>
            <a:r>
              <a:rPr lang="pt-BR" sz="3200" dirty="0" smtClean="0">
                <a:latin typeface="Arial" panose="020B0604020202020204" pitchFamily="34" charset="0"/>
              </a:rPr>
              <a:t>Mês 1 - 93 (36,5%)</a:t>
            </a:r>
          </a:p>
          <a:p>
            <a:r>
              <a:rPr lang="pt-BR" sz="3200" dirty="0" smtClean="0">
                <a:latin typeface="Arial" panose="020B0604020202020204" pitchFamily="34" charset="0"/>
              </a:rPr>
              <a:t> </a:t>
            </a:r>
          </a:p>
          <a:p>
            <a:r>
              <a:rPr lang="pt-BR" sz="3200" dirty="0" smtClean="0">
                <a:latin typeface="Arial" panose="020B0604020202020204" pitchFamily="34" charset="0"/>
              </a:rPr>
              <a:t>Mês 2 -103 (40,4%)</a:t>
            </a:r>
          </a:p>
          <a:p>
            <a:endParaRPr lang="pt-BR" sz="3200" dirty="0" smtClean="0">
              <a:latin typeface="Arial" panose="020B0604020202020204" pitchFamily="34" charset="0"/>
            </a:endParaRPr>
          </a:p>
          <a:p>
            <a:r>
              <a:rPr lang="pt-BR" sz="3200" dirty="0" smtClean="0">
                <a:latin typeface="Arial" panose="020B0604020202020204" pitchFamily="34" charset="0"/>
              </a:rPr>
              <a:t>Mês 3 -141 (55,3%)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97969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Amarelo Verde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1185</TotalTime>
  <Words>1128</Words>
  <Application>Microsoft Office PowerPoint</Application>
  <PresentationFormat>Widescreen</PresentationFormat>
  <Paragraphs>175</Paragraphs>
  <Slides>29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6" baseType="lpstr">
      <vt:lpstr>Algerian</vt:lpstr>
      <vt:lpstr>Arial</vt:lpstr>
      <vt:lpstr>Calibri</vt:lpstr>
      <vt:lpstr>Calibri Light</vt:lpstr>
      <vt:lpstr>Times New Roman</vt:lpstr>
      <vt:lpstr>Wingdings</vt:lpstr>
      <vt:lpstr>Tema do Office</vt:lpstr>
      <vt:lpstr>Melhoria da atenção à saúde da criança de zero a setenta e dois meses na UBS Vereador Lahyre Rosado, Mossoró/RN </vt:lpstr>
      <vt:lpstr>INTRODUÇÂO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METAS  E  RESULTADOS</vt:lpstr>
      <vt:lpstr> Meta 1.1: Ampliar a cobertura para 100% das crianças entre 0 e 72 meses pertencentes à área de abrangência da unidade saúde. </vt:lpstr>
      <vt:lpstr> Meta 2.1: Realizar a primeira consulta na primeira semana de vida para 100% das crianças cadastradas. </vt:lpstr>
      <vt:lpstr> Meta 2.2: Monitorar o crescimento em 100% das crianças. </vt:lpstr>
      <vt:lpstr>  Meta 2.5: Monitorar o desenvolvimento em 100% das crianças.  </vt:lpstr>
      <vt:lpstr> Meta 2.6: Vacinar 100% das crianças de acordo com a idade. </vt:lpstr>
      <vt:lpstr>Meta 2.8: Realizar triagem auditiva em 100% das crianças. </vt:lpstr>
      <vt:lpstr>Meta 2.9: Realizar teste do pezinho em 100% das      crianças até 7 dias de vida. </vt:lpstr>
      <vt:lpstr> Meta 2.10: Realizar avaliação da necessidade de atendimento odontológico em 100% das crianças de 6 e 72 meses. </vt:lpstr>
      <vt:lpstr> Meta 2.11: Realizar primeira consulta odontológica para 100% das crianças de 6 a 72 meses de idade moradoras da área de abrangência, cadastradas na unidade de saúde. </vt:lpstr>
      <vt:lpstr> Meta 4.1: Manter registro sistemático na ficha de acompanhamento/espelho da saúde da criança em 100% das crianças que cadastradas e acompanhadas da área de abrangência da UBS. </vt:lpstr>
      <vt:lpstr> Meta 5.1: Manter a avaliação de risco em1 00% das crianças cadastradas no programa.  </vt:lpstr>
      <vt:lpstr> Meta 6.1: Manter as orientações para prevenir acidentes na infância em 100% das consultas de saúde da criança.  </vt:lpstr>
      <vt:lpstr> Meta 6.2: Colocar 100% das crianças para mamar durante a primeira consulta. </vt:lpstr>
      <vt:lpstr>Meta 6.3: Fornecer orientações nutricionais de acordo com a faixa etária para 100% das crianças.</vt:lpstr>
      <vt:lpstr> Meta 6.4: Fornecer orientações sobre higiene bucal, etiologia e prevenção da cárie para 100% das crianças de acordo com a faixa etária. </vt:lpstr>
      <vt:lpstr>Apresentação do PowerPoint</vt:lpstr>
      <vt:lpstr>Apresentação do PowerPoint</vt:lpstr>
      <vt:lpstr>Apresentação do PowerPoint</vt:lpstr>
      <vt:lpstr>Apresentação do PowerPoint</vt:lpstr>
      <vt:lpstr>Referências</vt:lpstr>
      <vt:lpstr>OBRIGADA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Ampliar a cobertura e a qualidade do programa de atenção a população-alvo crianças de 0-72 meses da área de abrangência da UBS Vereador Lahyre Rosado, Mossoró/RN.</dc:title>
  <dc:creator>Windows</dc:creator>
  <cp:lastModifiedBy>Client</cp:lastModifiedBy>
  <cp:revision>74</cp:revision>
  <dcterms:created xsi:type="dcterms:W3CDTF">2015-07-29T15:06:52Z</dcterms:created>
  <dcterms:modified xsi:type="dcterms:W3CDTF">2015-09-12T17:02:23Z</dcterms:modified>
</cp:coreProperties>
</file>