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88" r:id="rId3"/>
    <p:sldId id="289" r:id="rId4"/>
    <p:sldId id="258" r:id="rId5"/>
    <p:sldId id="271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279" r:id="rId15"/>
    <p:sldId id="277" r:id="rId16"/>
    <p:sldId id="259" r:id="rId17"/>
    <p:sldId id="260" r:id="rId18"/>
    <p:sldId id="280" r:id="rId19"/>
    <p:sldId id="281" r:id="rId20"/>
    <p:sldId id="282" r:id="rId21"/>
    <p:sldId id="283" r:id="rId22"/>
    <p:sldId id="261" r:id="rId23"/>
    <p:sldId id="262" r:id="rId24"/>
    <p:sldId id="284" r:id="rId25"/>
    <p:sldId id="265" r:id="rId26"/>
    <p:sldId id="285" r:id="rId27"/>
    <p:sldId id="264" r:id="rId28"/>
    <p:sldId id="286" r:id="rId29"/>
    <p:sldId id="266" r:id="rId30"/>
    <p:sldId id="287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316" r:id="rId58"/>
    <p:sldId id="317" r:id="rId59"/>
    <p:sldId id="318" r:id="rId60"/>
    <p:sldId id="319" r:id="rId61"/>
    <p:sldId id="320" r:id="rId62"/>
    <p:sldId id="321" r:id="rId63"/>
    <p:sldId id="322" r:id="rId64"/>
    <p:sldId id="323" r:id="rId65"/>
    <p:sldId id="324" r:id="rId66"/>
    <p:sldId id="325" r:id="rId67"/>
    <p:sldId id="326" r:id="rId68"/>
    <p:sldId id="327" r:id="rId69"/>
    <p:sldId id="328" r:id="rId70"/>
    <p:sldId id="329" r:id="rId71"/>
    <p:sldId id="330" r:id="rId72"/>
    <p:sldId id="331" r:id="rId73"/>
    <p:sldId id="332" r:id="rId74"/>
    <p:sldId id="333" r:id="rId75"/>
    <p:sldId id="334" r:id="rId76"/>
    <p:sldId id="335" r:id="rId77"/>
    <p:sldId id="336" r:id="rId78"/>
    <p:sldId id="337" r:id="rId79"/>
    <p:sldId id="338" r:id="rId80"/>
    <p:sldId id="339" r:id="rId81"/>
    <p:sldId id="340" r:id="rId82"/>
    <p:sldId id="341" r:id="rId83"/>
    <p:sldId id="342" r:id="rId84"/>
    <p:sldId id="343" r:id="rId85"/>
    <p:sldId id="345" r:id="rId86"/>
    <p:sldId id="346" r:id="rId87"/>
    <p:sldId id="347" r:id="rId88"/>
    <p:sldId id="349" r:id="rId89"/>
    <p:sldId id="348" r:id="rId90"/>
    <p:sldId id="350" r:id="rId91"/>
    <p:sldId id="352" r:id="rId92"/>
    <p:sldId id="351" r:id="rId93"/>
    <p:sldId id="353" r:id="rId9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OVAB\ESPECIALIZA&#199;&#195;O\TURMA%2004\TAREFAS\AN&#193;LISE%20DA%20INTERVEN&#199;&#195;O\PROVAB%202013_09_10%20Coleta%20de%20dados%20Pre-Natal%20+%20Sa&#250;de%20Bucal_FINAL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0.20166666666666666</c:v>
                </c:pt>
                <c:pt idx="1">
                  <c:v>0.245</c:v>
                </c:pt>
                <c:pt idx="2">
                  <c:v>0.31333333333333335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79808"/>
        <c:axId val="79637312"/>
      </c:barChart>
      <c:catAx>
        <c:axId val="108279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9637312"/>
        <c:crosses val="autoZero"/>
        <c:auto val="1"/>
        <c:lblAlgn val="ctr"/>
        <c:lblOffset val="100"/>
        <c:noMultiLvlLbl val="0"/>
      </c:catAx>
      <c:valAx>
        <c:axId val="796373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2798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5918055689421948"/>
          <c:w val="0.84504265091863517"/>
          <c:h val="0.64632263725906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Indicadores!$C$57</c:f>
              <c:strCache>
                <c:ptCount val="1"/>
                <c:pt idx="0">
                  <c:v>Proporção de gestantes com solicitação de ABO-Rh na primeira consulta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Indicadores!$D$56:$F$56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Indicadores!$D$57:$F$57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00768"/>
        <c:axId val="59376768"/>
      </c:barChart>
      <c:catAx>
        <c:axId val="143200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9376768"/>
        <c:crosses val="autoZero"/>
        <c:auto val="1"/>
        <c:lblAlgn val="ctr"/>
        <c:lblOffset val="100"/>
        <c:noMultiLvlLbl val="0"/>
      </c:catAx>
      <c:valAx>
        <c:axId val="593767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3200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24806944416294024"/>
          <c:w val="0.84504263397229151"/>
          <c:h val="0.6574337499903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Indicadores!$C$62</c:f>
              <c:strCache>
                <c:ptCount val="1"/>
                <c:pt idx="0">
                  <c:v>Proporção de gestantes com solicitação de hemoglobina / hematócrito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Indicadores!$D$61:$F$61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Indicadores!$D$62:$F$62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100224"/>
        <c:axId val="69754176"/>
      </c:barChart>
      <c:catAx>
        <c:axId val="13810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9754176"/>
        <c:crosses val="autoZero"/>
        <c:auto val="1"/>
        <c:lblAlgn val="ctr"/>
        <c:lblOffset val="100"/>
        <c:noMultiLvlLbl val="0"/>
      </c:catAx>
      <c:valAx>
        <c:axId val="697541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81002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4806940799066785"/>
          <c:w val="0.84504265091863517"/>
          <c:h val="0.657433799941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solicitação de glicemia de jejum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99712"/>
        <c:axId val="59380224"/>
      </c:barChart>
      <c:catAx>
        <c:axId val="13809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9380224"/>
        <c:crosses val="autoZero"/>
        <c:auto val="1"/>
        <c:lblAlgn val="ctr"/>
        <c:lblOffset val="100"/>
        <c:noMultiLvlLbl val="0"/>
      </c:catAx>
      <c:valAx>
        <c:axId val="5938022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809971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25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20547681539807525"/>
          <c:w val="0.84504263397229151"/>
          <c:h val="0.7000263925342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Indicadores!$C$72</c:f>
              <c:strCache>
                <c:ptCount val="1"/>
                <c:pt idx="0">
                  <c:v>Proporção de gestantes com solicitação de VDRL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Indicadores!$D$71:$F$71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Indicadores!$D$72:$F$72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292864"/>
        <c:axId val="59381952"/>
      </c:barChart>
      <c:catAx>
        <c:axId val="1362928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9381952"/>
        <c:crosses val="autoZero"/>
        <c:auto val="1"/>
        <c:lblAlgn val="ctr"/>
        <c:lblOffset val="100"/>
        <c:noMultiLvlLbl val="0"/>
      </c:catAx>
      <c:valAx>
        <c:axId val="593819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629286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24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2636573729450821"/>
          <c:w val="0.84504265091863517"/>
          <c:h val="0.67913745685877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Indicadores!$C$77</c:f>
              <c:strCache>
                <c:ptCount val="1"/>
                <c:pt idx="0">
                  <c:v>Proporção de gestantes com solicitação de exame de Urina tipo 1 com urocultura e antibiograma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Indicadores!$D$76:$F$76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Indicadores!$D$77:$F$77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801280"/>
        <c:axId val="130888768"/>
      </c:barChart>
      <c:catAx>
        <c:axId val="136801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0888768"/>
        <c:crosses val="autoZero"/>
        <c:auto val="1"/>
        <c:lblAlgn val="ctr"/>
        <c:lblOffset val="100"/>
        <c:noMultiLvlLbl val="0"/>
      </c:catAx>
      <c:valAx>
        <c:axId val="1308887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68012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4806944416294024"/>
          <c:w val="0.84504265091863517"/>
          <c:h val="0.657433749990339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Indicadores!$C$82</c:f>
              <c:strCache>
                <c:ptCount val="1"/>
                <c:pt idx="0">
                  <c:v>Proporção de gestantes com solicitação de testagem anti-HIV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Indicadores!$D$81:$F$81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Indicadores!$D$82:$F$82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02816"/>
        <c:axId val="75507968"/>
      </c:barChart>
      <c:catAx>
        <c:axId val="143202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5507968"/>
        <c:crosses val="autoZero"/>
        <c:auto val="1"/>
        <c:lblAlgn val="ctr"/>
        <c:lblOffset val="100"/>
        <c:noMultiLvlLbl val="0"/>
      </c:catAx>
      <c:valAx>
        <c:axId val="7550796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32028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3695833143166103"/>
          <c:w val="0.84504265091863517"/>
          <c:h val="0.66854486272161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Indicadores!$C$87</c:f>
              <c:strCache>
                <c:ptCount val="1"/>
                <c:pt idx="0">
                  <c:v>Proporção de gestantes com solicitação de sorologia para hepatite B (HBsAg) em dia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Indicadores!$D$86:$F$86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Indicadores!$D$87:$F$87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28128"/>
        <c:axId val="75524928"/>
      </c:barChart>
      <c:catAx>
        <c:axId val="138928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5524928"/>
        <c:crosses val="autoZero"/>
        <c:auto val="1"/>
        <c:lblAlgn val="ctr"/>
        <c:lblOffset val="100"/>
        <c:noMultiLvlLbl val="0"/>
      </c:catAx>
      <c:valAx>
        <c:axId val="7552492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89281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24806940799066785"/>
          <c:w val="0.84504263397229151"/>
          <c:h val="0.657433799941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Indicadores!$C$92</c:f>
              <c:strCache>
                <c:ptCount val="1"/>
                <c:pt idx="0">
                  <c:v>Proporção de gestantes com sorologia para toxoplasmose (IgG e IgM) na primeira consulta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Indicadores!$D$91:$F$91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Indicadores!$D$92:$F$92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925568"/>
        <c:axId val="75509696"/>
      </c:barChart>
      <c:catAx>
        <c:axId val="138925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5509696"/>
        <c:crosses val="autoZero"/>
        <c:auto val="1"/>
        <c:lblAlgn val="ctr"/>
        <c:lblOffset val="100"/>
        <c:noMultiLvlLbl val="0"/>
      </c:catAx>
      <c:valAx>
        <c:axId val="755096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89255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0547681539807525"/>
          <c:w val="0.84504265091863517"/>
          <c:h val="0.700026392534266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Indicadores!$D$96:$F$96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Indicadores!$D$97:$F$97</c:f>
              <c:numCache>
                <c:formatCode>0.0%</c:formatCode>
                <c:ptCount val="3"/>
                <c:pt idx="0">
                  <c:v>0.85123966942148765</c:v>
                </c:pt>
                <c:pt idx="1">
                  <c:v>0.93877551020408168</c:v>
                </c:pt>
                <c:pt idx="2">
                  <c:v>0.96276595744680848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203328"/>
        <c:axId val="75513152"/>
      </c:barChart>
      <c:catAx>
        <c:axId val="143203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5513152"/>
        <c:crosses val="autoZero"/>
        <c:auto val="1"/>
        <c:lblAlgn val="ctr"/>
        <c:lblOffset val="100"/>
        <c:noMultiLvlLbl val="0"/>
      </c:catAx>
      <c:valAx>
        <c:axId val="755131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432033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Indicadores!$D$101:$F$101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Indicadores!$D$102:$F$102</c:f>
              <c:numCache>
                <c:formatCode>0.0%</c:formatCode>
                <c:ptCount val="3"/>
                <c:pt idx="0">
                  <c:v>0.79338842975206614</c:v>
                </c:pt>
                <c:pt idx="1">
                  <c:v>0.88435374149659862</c:v>
                </c:pt>
                <c:pt idx="2">
                  <c:v>0.92553191489361697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863104"/>
        <c:axId val="135998848"/>
      </c:barChart>
      <c:catAx>
        <c:axId val="13886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5998848"/>
        <c:crosses val="autoZero"/>
        <c:auto val="1"/>
        <c:lblAlgn val="ctr"/>
        <c:lblOffset val="100"/>
        <c:noMultiLvlLbl val="0"/>
      </c:catAx>
      <c:valAx>
        <c:axId val="1359988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88631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0.81818181818181823</c:v>
                </c:pt>
                <c:pt idx="1">
                  <c:v>0.83673469387755106</c:v>
                </c:pt>
                <c:pt idx="2">
                  <c:v>0.87234042553191493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80832"/>
        <c:axId val="79639616"/>
      </c:barChart>
      <c:catAx>
        <c:axId val="108280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9639616"/>
        <c:crosses val="autoZero"/>
        <c:auto val="1"/>
        <c:lblAlgn val="ctr"/>
        <c:lblOffset val="100"/>
        <c:noMultiLvlLbl val="0"/>
      </c:catAx>
      <c:valAx>
        <c:axId val="796396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82808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2600" dirty="0"/>
              <a:t>Proporção de gestantes com avaliação de saúde bucal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Indicadores!$C$107</c:f>
              <c:strCache>
                <c:ptCount val="1"/>
                <c:pt idx="0">
                  <c:v>Proporção de gestantes com avaliação de saúde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Indicadores!$D$106:$F$106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Indicadores!$D$107:$F$107</c:f>
              <c:numCache>
                <c:formatCode>0.0%</c:formatCode>
                <c:ptCount val="3"/>
                <c:pt idx="0">
                  <c:v>0.68595041322314054</c:v>
                </c:pt>
                <c:pt idx="1">
                  <c:v>0.82993197278911568</c:v>
                </c:pt>
                <c:pt idx="2">
                  <c:v>0.86702127659574468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1750016"/>
        <c:axId val="79251712"/>
      </c:barChart>
      <c:catAx>
        <c:axId val="16175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9251712"/>
        <c:crosses val="autoZero"/>
        <c:auto val="1"/>
        <c:lblAlgn val="ctr"/>
        <c:lblOffset val="100"/>
        <c:noMultiLvlLbl val="0"/>
      </c:catAx>
      <c:valAx>
        <c:axId val="792517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17500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Indicadores!$C$112</c:f>
              <c:strCache>
                <c:ptCount val="1"/>
                <c:pt idx="0">
                  <c:v>Proporção de gestantes com exame de puerpério entre 30º e 42º dia do pós-parto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Indicadores!$D$111:$F$111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Indicadores!$D$112:$F$112</c:f>
              <c:numCache>
                <c:formatCode>0.0%</c:formatCode>
                <c:ptCount val="3"/>
                <c:pt idx="0">
                  <c:v>1.6528925619834711E-2</c:v>
                </c:pt>
                <c:pt idx="1">
                  <c:v>6.1224489795918366E-2</c:v>
                </c:pt>
                <c:pt idx="2">
                  <c:v>0.11702127659574468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900416"/>
        <c:axId val="79255744"/>
      </c:barChart>
      <c:catAx>
        <c:axId val="17190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9255744"/>
        <c:crosses val="autoZero"/>
        <c:auto val="1"/>
        <c:lblAlgn val="ctr"/>
        <c:lblOffset val="100"/>
        <c:noMultiLvlLbl val="0"/>
      </c:catAx>
      <c:valAx>
        <c:axId val="792557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190041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2800"/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Indicadores!$D$116:$F$116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Indicadores!$D$117:$F$117</c:f>
              <c:numCache>
                <c:formatCode>0.0%</c:formatCode>
                <c:ptCount val="3"/>
                <c:pt idx="0">
                  <c:v>8.4337349397590355E-2</c:v>
                </c:pt>
                <c:pt idx="1">
                  <c:v>0.50819672131147542</c:v>
                </c:pt>
                <c:pt idx="2">
                  <c:v>0.61963190184049077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2129792"/>
        <c:axId val="135997696"/>
      </c:barChart>
      <c:catAx>
        <c:axId val="172129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5997696"/>
        <c:crosses val="autoZero"/>
        <c:auto val="1"/>
        <c:lblAlgn val="ctr"/>
        <c:lblOffset val="100"/>
        <c:noMultiLvlLbl val="0"/>
      </c:catAx>
      <c:valAx>
        <c:axId val="1359976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21297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25918055689421948"/>
          <c:w val="0.84504263397229151"/>
          <c:h val="0.6463226372590605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Indicadores!$D$121:$F$121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Indicadores!$D$122:$F$122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464768"/>
        <c:axId val="35990912"/>
      </c:barChart>
      <c:catAx>
        <c:axId val="16246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990912"/>
        <c:crosses val="autoZero"/>
        <c:auto val="1"/>
        <c:lblAlgn val="ctr"/>
        <c:lblOffset val="100"/>
        <c:noMultiLvlLbl val="0"/>
      </c:catAx>
      <c:valAx>
        <c:axId val="3599091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24647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24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18510647201902483"/>
          <c:w val="0.84504263397229151"/>
          <c:h val="0.72039672213425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Indicadores!$C$127</c:f>
              <c:strCache>
                <c:ptCount val="1"/>
                <c:pt idx="0">
                  <c:v>Proporção de gestantes com avaliação de risco gestacional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Indicadores!$D$126:$F$126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Indicadores!$D$127:$F$127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527680"/>
        <c:axId val="35988608"/>
      </c:barChart>
      <c:catAx>
        <c:axId val="163527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988608"/>
        <c:crosses val="autoZero"/>
        <c:auto val="1"/>
        <c:lblAlgn val="ctr"/>
        <c:lblOffset val="100"/>
        <c:noMultiLvlLbl val="0"/>
      </c:catAx>
      <c:valAx>
        <c:axId val="359886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352768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Indicadores!$D$131:$F$131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Indicadores!$D$132:$F$132</c:f>
              <c:numCache>
                <c:formatCode>0.0%</c:formatCode>
                <c:ptCount val="3"/>
                <c:pt idx="0">
                  <c:v>0.68595041322314054</c:v>
                </c:pt>
                <c:pt idx="1">
                  <c:v>0.82993197278911568</c:v>
                </c:pt>
                <c:pt idx="2">
                  <c:v>0.86702127659574468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527168"/>
        <c:axId val="172237376"/>
      </c:barChart>
      <c:catAx>
        <c:axId val="163527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72237376"/>
        <c:crosses val="autoZero"/>
        <c:auto val="1"/>
        <c:lblAlgn val="ctr"/>
        <c:lblOffset val="100"/>
        <c:noMultiLvlLbl val="0"/>
      </c:catAx>
      <c:valAx>
        <c:axId val="1722373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3527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3695833143166103"/>
          <c:w val="0.84504265091863517"/>
          <c:h val="0.66854486272161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Indicadores!$C$137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Indicadores!$D$136:$F$136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Indicadores!$D$137:$F$137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252160"/>
        <c:axId val="35992064"/>
      </c:barChart>
      <c:catAx>
        <c:axId val="60252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5992064"/>
        <c:crosses val="autoZero"/>
        <c:auto val="1"/>
        <c:lblAlgn val="ctr"/>
        <c:lblOffset val="100"/>
        <c:noMultiLvlLbl val="0"/>
      </c:catAx>
      <c:valAx>
        <c:axId val="3599206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6025216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5918051910177897"/>
          <c:w val="0.84504265091863517"/>
          <c:h val="0.64632268883056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Indicadores!$C$143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Indicadores!$D$142:$F$142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Indicadores!$D$143:$F$143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45504"/>
        <c:axId val="137545408"/>
      </c:barChart>
      <c:catAx>
        <c:axId val="1642455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7545408"/>
        <c:crosses val="autoZero"/>
        <c:auto val="1"/>
        <c:lblAlgn val="ctr"/>
        <c:lblOffset val="100"/>
        <c:noMultiLvlLbl val="0"/>
      </c:catAx>
      <c:valAx>
        <c:axId val="1375454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42455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3695829687955672"/>
          <c:w val="0.84504265091863517"/>
          <c:h val="0.6685449110527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Indicadores!$C$148</c:f>
              <c:strCache>
                <c:ptCount val="1"/>
                <c:pt idx="0">
                  <c:v>Proporção de gestantes que receberam orientação sobre cuidados com o recém-nascido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Indicadores!$D$147:$F$147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Indicadores!$D$148:$F$148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3534336"/>
        <c:axId val="135207104"/>
      </c:barChart>
      <c:catAx>
        <c:axId val="163534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5207104"/>
        <c:crosses val="autoZero"/>
        <c:auto val="1"/>
        <c:lblAlgn val="ctr"/>
        <c:lblOffset val="100"/>
        <c:noMultiLvlLbl val="0"/>
      </c:catAx>
      <c:valAx>
        <c:axId val="13520710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35343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3695833143166103"/>
          <c:w val="0.84504265091863517"/>
          <c:h val="0.6685448627216189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Indicadores!$C$153</c:f>
              <c:strCache>
                <c:ptCount val="1"/>
                <c:pt idx="0">
                  <c:v>Proporção de gestantes com orientação sobre anticoncepção após o parto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Indicadores!$D$152:$F$152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Indicadores!$D$153:$F$153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2500096"/>
        <c:axId val="162552576"/>
      </c:barChart>
      <c:catAx>
        <c:axId val="162500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2552576"/>
        <c:crosses val="autoZero"/>
        <c:auto val="1"/>
        <c:lblAlgn val="ctr"/>
        <c:lblOffset val="100"/>
        <c:noMultiLvlLbl val="0"/>
      </c:catAx>
      <c:valAx>
        <c:axId val="1625525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25000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0.68595041322314054</c:v>
                </c:pt>
                <c:pt idx="1">
                  <c:v>0.82993197278911568</c:v>
                </c:pt>
                <c:pt idx="2">
                  <c:v>0.86702127659574468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281344"/>
        <c:axId val="79641920"/>
      </c:barChart>
      <c:catAx>
        <c:axId val="10828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9641920"/>
        <c:crosses val="autoZero"/>
        <c:auto val="1"/>
        <c:lblAlgn val="ctr"/>
        <c:lblOffset val="100"/>
        <c:noMultiLvlLbl val="0"/>
      </c:catAx>
      <c:valAx>
        <c:axId val="79641920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828134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24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22636570428696412"/>
          <c:w val="0.84504263397229151"/>
          <c:h val="0.67913750364537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Indicadores!$C$158</c:f>
              <c:strCache>
                <c:ptCount val="1"/>
                <c:pt idx="0">
                  <c:v>Proporção de gestantes com orientação sobre os riscos do tabagismo e do uso de álcool e drogas na gestação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Indicadores!$D$157:$F$157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Indicadores!$D$158:$F$158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4247040"/>
        <c:axId val="135201344"/>
      </c:barChart>
      <c:catAx>
        <c:axId val="164247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5201344"/>
        <c:crosses val="autoZero"/>
        <c:auto val="1"/>
        <c:lblAlgn val="ctr"/>
        <c:lblOffset val="100"/>
        <c:noMultiLvlLbl val="0"/>
      </c:catAx>
      <c:valAx>
        <c:axId val="135201344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64247040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  <c:txPr>
        <a:bodyPr/>
        <a:lstStyle/>
        <a:p>
          <a:pPr>
            <a:defRPr sz="2400"/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22636570428696412"/>
          <c:w val="0.84504263397229151"/>
          <c:h val="0.679137503645377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Indicadores!$C$163</c:f>
              <c:strCache>
                <c:ptCount val="1"/>
                <c:pt idx="0">
                  <c:v>Proporção de gestantes e puérperas com primeira consulta odontológica com orientação sobre higiene bucal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Indicadores!$D$162:$F$162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Indicadores!$D$163:$F$163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571392"/>
        <c:axId val="135674048"/>
      </c:barChart>
      <c:catAx>
        <c:axId val="12857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35674048"/>
        <c:crosses val="autoZero"/>
        <c:auto val="1"/>
        <c:lblAlgn val="ctr"/>
        <c:lblOffset val="100"/>
        <c:noMultiLvlLbl val="0"/>
      </c:catAx>
      <c:valAx>
        <c:axId val="1356740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285713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865791324"/>
          <c:y val="0.23695829687955672"/>
          <c:w val="0.84504263397229151"/>
          <c:h val="0.6685449110527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de alto risco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9503488"/>
        <c:axId val="109135552"/>
      </c:barChart>
      <c:catAx>
        <c:axId val="109503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9135552"/>
        <c:crosses val="autoZero"/>
        <c:auto val="1"/>
        <c:lblAlgn val="ctr"/>
        <c:lblOffset val="100"/>
        <c:noMultiLvlLbl val="0"/>
      </c:catAx>
      <c:valAx>
        <c:axId val="109135552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9503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3695829687955672"/>
          <c:w val="0.84504265091863517"/>
          <c:h val="0.66854491105278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Indicadores!$D$26:$F$26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Indicadores!$D$27:$F$27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401408"/>
        <c:axId val="34563776"/>
      </c:barChart>
      <c:catAx>
        <c:axId val="72401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563776"/>
        <c:crosses val="autoZero"/>
        <c:auto val="1"/>
        <c:lblAlgn val="ctr"/>
        <c:lblOffset val="100"/>
        <c:noMultiLvlLbl val="0"/>
      </c:catAx>
      <c:valAx>
        <c:axId val="3456377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24014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4806940799066785"/>
          <c:w val="0.84504265091863517"/>
          <c:h val="0.657433799941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Indicadores!$D$31:$F$31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Indicadores!$D$32:$F$32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87904"/>
        <c:axId val="34562048"/>
      </c:barChart>
      <c:catAx>
        <c:axId val="721879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562048"/>
        <c:crosses val="autoZero"/>
        <c:auto val="1"/>
        <c:lblAlgn val="ctr"/>
        <c:lblOffset val="100"/>
        <c:noMultiLvlLbl val="0"/>
      </c:catAx>
      <c:valAx>
        <c:axId val="3456204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218790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Indicadores!$D$37:$F$37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Indicadores!$D$38:$F$38</c:f>
              <c:numCache>
                <c:formatCode>0.0%</c:formatCode>
                <c:ptCount val="3"/>
                <c:pt idx="0">
                  <c:v>0.81818181818181823</c:v>
                </c:pt>
                <c:pt idx="1">
                  <c:v>0.83673469387755106</c:v>
                </c:pt>
                <c:pt idx="2">
                  <c:v>0.87234042553191493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252928"/>
        <c:axId val="34567808"/>
      </c:barChart>
      <c:catAx>
        <c:axId val="72252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34567808"/>
        <c:crosses val="autoZero"/>
        <c:auto val="1"/>
        <c:lblAlgn val="ctr"/>
        <c:lblOffset val="100"/>
        <c:noMultiLvlLbl val="0"/>
      </c:catAx>
      <c:valAx>
        <c:axId val="34567808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2252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5918051910177897"/>
          <c:w val="0.84504265091863517"/>
          <c:h val="0.646322688830562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3652736"/>
        <c:axId val="50596096"/>
      </c:barChart>
      <c:catAx>
        <c:axId val="73652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0596096"/>
        <c:crosses val="autoZero"/>
        <c:auto val="1"/>
        <c:lblAlgn val="ctr"/>
        <c:lblOffset val="100"/>
        <c:noMultiLvlLbl val="0"/>
      </c:catAx>
      <c:valAx>
        <c:axId val="5059609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36527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967957130358705"/>
          <c:y val="0.24806940799066785"/>
          <c:w val="0.84504265091863517"/>
          <c:h val="0.6574337999416738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Indicadores!$C$49</c:f>
              <c:strCache>
                <c:ptCount val="1"/>
                <c:pt idx="0">
                  <c:v>Proporção de gestantes com prescrição de suplementação de sulfato ferroso e ácido fólico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Indicadores!$D$48:$F$48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Indicadores!$D$49:$F$49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568832"/>
        <c:axId val="59375616"/>
      </c:barChart>
      <c:catAx>
        <c:axId val="72568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59375616"/>
        <c:crosses val="autoZero"/>
        <c:auto val="1"/>
        <c:lblAlgn val="ctr"/>
        <c:lblOffset val="100"/>
        <c:noMultiLvlLbl val="0"/>
      </c:catAx>
      <c:valAx>
        <c:axId val="59375616"/>
        <c:scaling>
          <c:orientation val="minMax"/>
          <c:max val="1"/>
          <c:min val="0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7256883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24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ítulo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16" name="Espaço Reservado para Data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2" name="Espaço Reservado para Rodapé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Espaço Reservado para Número de Slid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ítulo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7" name="Espaço Reservado para Conteúdo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9" name="Espaço Reservado para Data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ítulo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1" name="Espaço Reservado para Data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10" name="Espaço Reservado para Rodapé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ítulo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25" name="Espaço Reservado para Texto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8" name="Espaço Reservado para Conteúdo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ector reto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ítulo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21" name="Espaço Reservado para Rodapé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24" name="Espaço Reservado para Rodapé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ector reto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4" name="Espaço Reservado para Conteúdo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25" name="Espaço Reservado para Data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29" name="Espaço Reservado para Rodapé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ço Reservado para Imagem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1" name="Espaço Reservado para Número de Slid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  <p:sp>
        <p:nvSpPr>
          <p:cNvPr id="17" name="Título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26" name="Espaço Reservado para Texto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ector reto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Data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91249E3-2DDF-439B-A03A-BB3E2FA609D9}" type="datetimeFigureOut">
              <a:rPr lang="pt-BR" smtClean="0"/>
              <a:t>05/03/2014</a:t>
            </a:fld>
            <a:endParaRPr lang="pt-BR"/>
          </a:p>
        </p:txBody>
      </p:sp>
      <p:sp>
        <p:nvSpPr>
          <p:cNvPr id="28" name="Espaço Reservado para Rodapé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648CA49-B804-4AD2-B18B-AE4014C9C5C5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Espaço Reservado para Título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ector reto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0" y="2060848"/>
            <a:ext cx="9144000" cy="1224136"/>
          </a:xfrm>
        </p:spPr>
        <p:txBody>
          <a:bodyPr>
            <a:noAutofit/>
          </a:bodyPr>
          <a:lstStyle/>
          <a:p>
            <a:pPr algn="ctr"/>
            <a:r>
              <a:rPr lang="pt-BR" sz="2400" b="1" cap="none" dirty="0" smtClean="0">
                <a:effectLst/>
              </a:rPr>
              <a:t>Intervindo na Unidade de Saúde da Família do Bairro Planalto em Natal-RN </a:t>
            </a:r>
            <a:r>
              <a:rPr lang="pt-BR" sz="2400" b="1" cap="none" dirty="0">
                <a:effectLst/>
              </a:rPr>
              <a:t>p</a:t>
            </a:r>
            <a:r>
              <a:rPr lang="pt-BR" sz="2400" b="1" cap="none" dirty="0" smtClean="0">
                <a:effectLst/>
              </a:rPr>
              <a:t>ara Melhorar a Atenção ao Pré-Natal e Puerpério</a:t>
            </a:r>
            <a:endParaRPr lang="pt-BR" sz="2400" cap="none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323528" y="3450704"/>
            <a:ext cx="8458200" cy="1850504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pt-BR" b="1" dirty="0" smtClean="0"/>
              <a:t>Yuri Erick Dantas da Luz</a:t>
            </a:r>
          </a:p>
          <a:p>
            <a:pPr algn="r"/>
            <a:endParaRPr lang="pt-BR" b="1" dirty="0"/>
          </a:p>
          <a:p>
            <a:pPr algn="r"/>
            <a:endParaRPr lang="pt-BR" b="1" dirty="0" smtClean="0"/>
          </a:p>
          <a:p>
            <a:pPr algn="r"/>
            <a:r>
              <a:rPr lang="pt-BR" dirty="0"/>
              <a:t>Orientadora: </a:t>
            </a:r>
            <a:r>
              <a:rPr lang="pt-BR" dirty="0" err="1"/>
              <a:t>Stelita</a:t>
            </a:r>
            <a:r>
              <a:rPr lang="pt-BR" dirty="0"/>
              <a:t> Pacheco Dourado Neta</a:t>
            </a:r>
          </a:p>
          <a:p>
            <a:pPr algn="r"/>
            <a:r>
              <a:rPr lang="pt-BR" dirty="0" err="1"/>
              <a:t>Co-orientadora</a:t>
            </a:r>
            <a:r>
              <a:rPr lang="pt-BR" dirty="0"/>
              <a:t>: Katia Crestine </a:t>
            </a:r>
            <a:r>
              <a:rPr lang="pt-BR" dirty="0" smtClean="0"/>
              <a:t>Poças</a:t>
            </a:r>
            <a:endParaRPr lang="pt-BR" dirty="0"/>
          </a:p>
        </p:txBody>
      </p:sp>
      <p:sp>
        <p:nvSpPr>
          <p:cNvPr id="10" name="Subtítulo 8"/>
          <p:cNvSpPr txBox="1">
            <a:spLocks/>
          </p:cNvSpPr>
          <p:nvPr/>
        </p:nvSpPr>
        <p:spPr>
          <a:xfrm>
            <a:off x="362272" y="6144291"/>
            <a:ext cx="8458200" cy="462626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2200" b="1" dirty="0" smtClean="0"/>
              <a:t>Pelotas-RS</a:t>
            </a:r>
            <a:endParaRPr lang="pt-BR" sz="2200" dirty="0"/>
          </a:p>
        </p:txBody>
      </p:sp>
      <p:pic>
        <p:nvPicPr>
          <p:cNvPr id="12" name="Imagem 1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538"/>
            <a:ext cx="1296144" cy="124523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13" name="Subtítulo 8"/>
          <p:cNvSpPr txBox="1">
            <a:spLocks/>
          </p:cNvSpPr>
          <p:nvPr/>
        </p:nvSpPr>
        <p:spPr>
          <a:xfrm>
            <a:off x="1547664" y="116632"/>
            <a:ext cx="7314456" cy="127444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400" dirty="0"/>
              <a:t>­­­­­­­­UNIVERSIDADE ABERTA DO SUS – UNASUS</a:t>
            </a:r>
          </a:p>
          <a:p>
            <a:r>
              <a:rPr lang="pt-BR" sz="1400" dirty="0"/>
              <a:t>UNIVERSIDADE FEDERAL DE PELOTAS – UFPEL</a:t>
            </a:r>
          </a:p>
          <a:p>
            <a:r>
              <a:rPr lang="pt-BR" sz="1400" dirty="0"/>
              <a:t>ESPECIALIZAÇÃO EM SAÚDE DA FAMÍLIA</a:t>
            </a:r>
          </a:p>
          <a:p>
            <a:r>
              <a:rPr lang="pt-BR" sz="1400" dirty="0"/>
              <a:t>MODALIDADE À DISTÂNCIA </a:t>
            </a:r>
          </a:p>
          <a:p>
            <a:r>
              <a:rPr lang="pt-BR" sz="1400" dirty="0"/>
              <a:t>TURMA 04</a:t>
            </a:r>
          </a:p>
        </p:txBody>
      </p:sp>
    </p:spTree>
    <p:extLst>
      <p:ext uri="{BB962C8B-B14F-4D97-AF65-F5344CB8AC3E}">
        <p14:creationId xmlns:p14="http://schemas.microsoft.com/office/powerpoint/2010/main" val="404004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Autofit/>
          </a:bodyPr>
          <a:lstStyle/>
          <a:p>
            <a:r>
              <a:rPr lang="pt-BR" sz="2400" dirty="0" smtClean="0"/>
              <a:t>Atenção </a:t>
            </a:r>
            <a:r>
              <a:rPr lang="pt-BR" sz="2400" dirty="0"/>
              <a:t>básica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poucos </a:t>
            </a:r>
            <a:r>
              <a:rPr lang="pt-BR" sz="2400" dirty="0"/>
              <a:t>investimentos e </a:t>
            </a:r>
            <a:r>
              <a:rPr lang="pt-BR" sz="2400" dirty="0" smtClean="0"/>
              <a:t>dificuldade </a:t>
            </a:r>
            <a:r>
              <a:rPr lang="pt-BR" sz="2400" dirty="0"/>
              <a:t>no provimento de </a:t>
            </a:r>
            <a:r>
              <a:rPr lang="pt-BR" sz="2400" dirty="0" smtClean="0"/>
              <a:t>profissionais.</a:t>
            </a:r>
          </a:p>
          <a:p>
            <a:endParaRPr lang="pt-BR" sz="2400" dirty="0"/>
          </a:p>
          <a:p>
            <a:r>
              <a:rPr lang="pt-BR" sz="2400" dirty="0" smtClean="0"/>
              <a:t>Plano </a:t>
            </a:r>
            <a:r>
              <a:rPr lang="pt-BR" sz="2400" dirty="0"/>
              <a:t>Municipal de </a:t>
            </a:r>
            <a:r>
              <a:rPr lang="pt-BR" sz="2400" dirty="0" smtClean="0"/>
              <a:t>Saúde 2010-2013 </a:t>
            </a:r>
            <a:r>
              <a:rPr lang="pt-BR" sz="2400" dirty="0" smtClean="0">
                <a:sym typeface="Wingdings" pitchFamily="2" charset="2"/>
              </a:rPr>
              <a:t> objetivo: </a:t>
            </a:r>
            <a:r>
              <a:rPr lang="pt-BR" sz="2400" dirty="0" smtClean="0"/>
              <a:t>cobrir </a:t>
            </a:r>
            <a:r>
              <a:rPr lang="pt-BR" sz="2400" dirty="0"/>
              <a:t>77% da </a:t>
            </a:r>
            <a:r>
              <a:rPr lang="pt-BR" sz="2400" dirty="0" smtClean="0"/>
              <a:t>população com a ESF.</a:t>
            </a:r>
          </a:p>
          <a:p>
            <a:endParaRPr lang="pt-BR" sz="2400" dirty="0" smtClean="0"/>
          </a:p>
          <a:p>
            <a:r>
              <a:rPr lang="pt-BR" sz="2400" dirty="0" smtClean="0"/>
              <a:t>116 </a:t>
            </a:r>
            <a:r>
              <a:rPr lang="pt-BR" sz="2400" dirty="0"/>
              <a:t>equipes da </a:t>
            </a:r>
            <a:r>
              <a:rPr lang="pt-BR" sz="2400" dirty="0" smtClean="0"/>
              <a:t>ESF </a:t>
            </a:r>
            <a:r>
              <a:rPr lang="pt-BR" sz="2400" dirty="0" smtClean="0">
                <a:sym typeface="Wingdings" pitchFamily="2" charset="2"/>
              </a:rPr>
              <a:t> se completas </a:t>
            </a:r>
            <a:r>
              <a:rPr lang="pt-BR" sz="2400" dirty="0" smtClean="0"/>
              <a:t>cobririam </a:t>
            </a:r>
            <a:r>
              <a:rPr lang="pt-BR" sz="2400" dirty="0"/>
              <a:t>50,7% da </a:t>
            </a:r>
            <a:r>
              <a:rPr lang="pt-BR" sz="2400" dirty="0" smtClean="0"/>
              <a:t>população.</a:t>
            </a:r>
          </a:p>
          <a:p>
            <a:endParaRPr lang="pt-BR" sz="2400" dirty="0"/>
          </a:p>
          <a:p>
            <a:r>
              <a:rPr lang="pt-BR" sz="2400" dirty="0" smtClean="0"/>
              <a:t>Cobertura alcançada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30,81%.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64437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Autofit/>
          </a:bodyPr>
          <a:lstStyle/>
          <a:p>
            <a:r>
              <a:rPr lang="pt-BR" sz="3600" dirty="0"/>
              <a:t>A USF </a:t>
            </a:r>
            <a:r>
              <a:rPr lang="pt-BR" sz="3600" dirty="0" smtClean="0"/>
              <a:t>do Planalto:</a:t>
            </a:r>
          </a:p>
          <a:p>
            <a:endParaRPr lang="pt-BR" sz="2400" dirty="0"/>
          </a:p>
          <a:p>
            <a:pPr lvl="1"/>
            <a:r>
              <a:rPr lang="pt-BR" sz="3200" dirty="0" smtClean="0"/>
              <a:t>Zona urbana.</a:t>
            </a:r>
          </a:p>
          <a:p>
            <a:pPr lvl="1"/>
            <a:endParaRPr lang="pt-BR" sz="2400" dirty="0"/>
          </a:p>
          <a:p>
            <a:pPr lvl="1"/>
            <a:r>
              <a:rPr lang="pt-BR" sz="3200" dirty="0" smtClean="0"/>
              <a:t>Mudança no local </a:t>
            </a:r>
            <a:r>
              <a:rPr lang="pt-BR" sz="3200" dirty="0"/>
              <a:t>de </a:t>
            </a:r>
            <a:r>
              <a:rPr lang="pt-BR" sz="3200" dirty="0" smtClean="0"/>
              <a:t>funcionamento.</a:t>
            </a:r>
          </a:p>
          <a:p>
            <a:pPr lvl="2"/>
            <a:r>
              <a:rPr lang="pt-BR" dirty="0"/>
              <a:t>Áreas cobertas tornaram-se afastadas</a:t>
            </a:r>
            <a:r>
              <a:rPr lang="pt-BR" dirty="0" smtClean="0"/>
              <a:t>.</a:t>
            </a:r>
          </a:p>
          <a:p>
            <a:pPr lvl="2"/>
            <a:r>
              <a:rPr lang="pt-BR" dirty="0"/>
              <a:t>M</a:t>
            </a:r>
            <a:r>
              <a:rPr lang="pt-BR" dirty="0" smtClean="0"/>
              <a:t>ais </a:t>
            </a:r>
            <a:r>
              <a:rPr lang="pt-BR" dirty="0"/>
              <a:t>acessível pelo bairro </a:t>
            </a:r>
            <a:r>
              <a:rPr lang="pt-BR" dirty="0" smtClean="0"/>
              <a:t>Planalto.</a:t>
            </a:r>
          </a:p>
          <a:p>
            <a:pPr lvl="2"/>
            <a:r>
              <a:rPr lang="pt-BR" dirty="0"/>
              <a:t>G</a:t>
            </a:r>
            <a:r>
              <a:rPr lang="pt-BR" dirty="0" smtClean="0"/>
              <a:t>eograficamente em outro </a:t>
            </a:r>
            <a:r>
              <a:rPr lang="pt-BR" dirty="0"/>
              <a:t>bairro de outro </a:t>
            </a:r>
            <a:r>
              <a:rPr lang="pt-BR" dirty="0" smtClean="0"/>
              <a:t>município.</a:t>
            </a:r>
          </a:p>
        </p:txBody>
      </p:sp>
    </p:spTree>
    <p:extLst>
      <p:ext uri="{BB962C8B-B14F-4D97-AF65-F5344CB8AC3E}">
        <p14:creationId xmlns:p14="http://schemas.microsoft.com/office/powerpoint/2010/main" val="391108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4 equipes, 2 completas e 2 incompletas.</a:t>
            </a:r>
          </a:p>
          <a:p>
            <a:pPr lvl="1" algn="just"/>
            <a:endParaRPr lang="pt-BR" sz="2400" dirty="0"/>
          </a:p>
          <a:p>
            <a:pPr algn="just"/>
            <a:r>
              <a:rPr lang="pt-BR" sz="2800" dirty="0" smtClean="0"/>
              <a:t>Prédio atual climatizado e com boa estrutura física</a:t>
            </a:r>
            <a:r>
              <a:rPr lang="pt-BR" sz="2800" dirty="0" smtClean="0"/>
              <a:t>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Acessibilidade inadequada.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Sinalização visual deficiente.</a:t>
            </a:r>
          </a:p>
          <a:p>
            <a:pPr algn="just"/>
            <a:endParaRPr lang="pt-BR" sz="2800" dirty="0"/>
          </a:p>
          <a:p>
            <a:pPr algn="just"/>
            <a:r>
              <a:rPr lang="pt-BR" sz="2800" dirty="0" smtClean="0"/>
              <a:t>Inadequação ao descrito no </a:t>
            </a:r>
            <a:r>
              <a:rPr lang="pt-BR" sz="2800" dirty="0" smtClean="0"/>
              <a:t>Manual </a:t>
            </a:r>
            <a:r>
              <a:rPr lang="pt-BR" sz="2800" dirty="0"/>
              <a:t>da Estrutura da UBS do Ministério da </a:t>
            </a:r>
            <a:r>
              <a:rPr lang="pt-BR" sz="2800" dirty="0" smtClean="0"/>
              <a:t>Saúde.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3066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7296" y="1554162"/>
            <a:ext cx="8839200" cy="518720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Pulação </a:t>
            </a:r>
            <a:r>
              <a:rPr lang="pt-BR" sz="2400" dirty="0"/>
              <a:t>do bairro saltou de 14.314 para 31.206 habitantes, com o mesmo perfil demográfico do </a:t>
            </a:r>
            <a:r>
              <a:rPr lang="pt-BR" sz="2400" dirty="0" smtClean="0"/>
              <a:t>município.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Inexistência de cadastro atualizado da população adstrita.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Áreas que não </a:t>
            </a:r>
            <a:r>
              <a:rPr lang="pt-BR" sz="2400" dirty="0"/>
              <a:t>pertencem ao </a:t>
            </a:r>
            <a:r>
              <a:rPr lang="pt-BR" sz="2400" dirty="0" smtClean="0"/>
              <a:t>bairro demandam </a:t>
            </a:r>
            <a:r>
              <a:rPr lang="pt-BR" sz="2400" dirty="0"/>
              <a:t>por atendimento na unidade. 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Estimativa da </a:t>
            </a:r>
            <a:r>
              <a:rPr lang="pt-BR" sz="2400" dirty="0"/>
              <a:t>população a ser coberta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40.000 </a:t>
            </a:r>
            <a:r>
              <a:rPr lang="pt-BR" sz="2400" dirty="0"/>
              <a:t>habitantes. 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Número e </a:t>
            </a:r>
            <a:r>
              <a:rPr lang="pt-BR" sz="2400" dirty="0"/>
              <a:t>tamanho das equipes </a:t>
            </a:r>
            <a:r>
              <a:rPr lang="pt-BR" sz="2400" dirty="0" smtClean="0"/>
              <a:t>inadequado.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0765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Situação da ação programática antes da intervenção:</a:t>
            </a:r>
          </a:p>
          <a:p>
            <a:endParaRPr lang="pt-BR" dirty="0"/>
          </a:p>
          <a:p>
            <a:pPr lvl="1"/>
            <a:r>
              <a:rPr lang="pt-BR" dirty="0" smtClean="0"/>
              <a:t>Número estimado de gestantes </a:t>
            </a:r>
            <a:r>
              <a:rPr lang="pt-BR" dirty="0" smtClean="0">
                <a:sym typeface="Wingdings" pitchFamily="2" charset="2"/>
              </a:rPr>
              <a:t> 600.</a:t>
            </a:r>
          </a:p>
          <a:p>
            <a:endParaRPr lang="pt-BR" dirty="0">
              <a:sym typeface="Wingdings" pitchFamily="2" charset="2"/>
            </a:endParaRPr>
          </a:p>
          <a:p>
            <a:pPr lvl="1"/>
            <a:r>
              <a:rPr lang="pt-BR" dirty="0" smtClean="0"/>
              <a:t>Gestantes acompanhadas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84.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Cobertura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14% (menor dentre todos os programas).</a:t>
            </a:r>
            <a:endParaRPr lang="pt-BR" dirty="0"/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Com pré-natal iniciado no 1º trimestre </a:t>
            </a:r>
            <a:r>
              <a:rPr lang="pt-BR" dirty="0" smtClean="0">
                <a:sym typeface="Wingdings" pitchFamily="2" charset="2"/>
              </a:rPr>
              <a:t> 70%.</a:t>
            </a:r>
          </a:p>
          <a:p>
            <a:pPr lvl="1"/>
            <a:endParaRPr lang="pt-BR" dirty="0">
              <a:sym typeface="Wingdings" pitchFamily="2" charset="2"/>
            </a:endParaRPr>
          </a:p>
          <a:p>
            <a:pPr lvl="1"/>
            <a:r>
              <a:rPr lang="pt-BR" dirty="0" smtClean="0">
                <a:sym typeface="Wingdings" pitchFamily="2" charset="2"/>
              </a:rPr>
              <a:t>Com consultas em dia  65%</a:t>
            </a:r>
            <a:r>
              <a:rPr lang="pt-BR" dirty="0" smtClean="0"/>
              <a:t>.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Com exames da </a:t>
            </a:r>
            <a:r>
              <a:rPr lang="pt-BR" dirty="0"/>
              <a:t>1ª consulta </a:t>
            </a:r>
            <a:r>
              <a:rPr lang="pt-BR" dirty="0" smtClean="0"/>
              <a:t>solicitados </a:t>
            </a:r>
            <a:r>
              <a:rPr lang="pt-BR" dirty="0" smtClean="0">
                <a:sym typeface="Wingdings" pitchFamily="2" charset="2"/>
              </a:rPr>
              <a:t> 90%.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4438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324544" y="1554162"/>
            <a:ext cx="9361040" cy="5115198"/>
          </a:xfrm>
        </p:spPr>
        <p:txBody>
          <a:bodyPr>
            <a:noAutofit/>
          </a:bodyPr>
          <a:lstStyle/>
          <a:p>
            <a:pPr lvl="1" algn="just"/>
            <a:r>
              <a:rPr lang="pt-BR" sz="2400" dirty="0" smtClean="0"/>
              <a:t>Com </a:t>
            </a:r>
            <a:r>
              <a:rPr lang="pt-BR" sz="2400" dirty="0"/>
              <a:t>vacinação antitetânica </a:t>
            </a:r>
            <a:r>
              <a:rPr lang="pt-BR" sz="2400" dirty="0" smtClean="0"/>
              <a:t>em dia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82%.</a:t>
            </a:r>
          </a:p>
          <a:p>
            <a:pPr algn="just"/>
            <a:endParaRPr lang="pt-BR" sz="1800" dirty="0"/>
          </a:p>
          <a:p>
            <a:pPr lvl="1" algn="just"/>
            <a:r>
              <a:rPr lang="pt-BR" sz="2400" dirty="0"/>
              <a:t>Com vacinação </a:t>
            </a:r>
            <a:r>
              <a:rPr lang="pt-BR" sz="2400" dirty="0" smtClean="0"/>
              <a:t>contra hepatite B </a:t>
            </a:r>
            <a:r>
              <a:rPr lang="pt-BR" sz="2400" dirty="0"/>
              <a:t>em dia </a:t>
            </a:r>
            <a:r>
              <a:rPr lang="pt-BR" sz="2400" dirty="0">
                <a:sym typeface="Wingdings" pitchFamily="2" charset="2"/>
              </a:rPr>
              <a:t> </a:t>
            </a:r>
            <a:r>
              <a:rPr lang="pt-BR" sz="2400" dirty="0" smtClean="0">
                <a:sym typeface="Wingdings" pitchFamily="2" charset="2"/>
              </a:rPr>
              <a:t>62</a:t>
            </a:r>
            <a:r>
              <a:rPr lang="pt-BR" sz="2400" dirty="0" smtClean="0"/>
              <a:t>%.</a:t>
            </a:r>
            <a:endParaRPr lang="pt-BR" sz="2400" dirty="0"/>
          </a:p>
          <a:p>
            <a:pPr algn="just"/>
            <a:endParaRPr lang="pt-BR" sz="1800" dirty="0"/>
          </a:p>
          <a:p>
            <a:pPr lvl="1" algn="just"/>
            <a:r>
              <a:rPr lang="pt-BR" sz="2400" dirty="0" smtClean="0"/>
              <a:t>Com prescrição de </a:t>
            </a:r>
            <a:r>
              <a:rPr lang="pt-BR" sz="2400" dirty="0"/>
              <a:t>suplementação </a:t>
            </a:r>
            <a:r>
              <a:rPr lang="pt-BR" sz="2400" dirty="0" smtClean="0"/>
              <a:t>de </a:t>
            </a:r>
            <a:r>
              <a:rPr lang="pt-BR" sz="2400" dirty="0"/>
              <a:t>sulfato </a:t>
            </a:r>
            <a:r>
              <a:rPr lang="pt-BR" sz="2400" dirty="0" smtClean="0"/>
              <a:t>ferroso </a:t>
            </a:r>
            <a:r>
              <a:rPr lang="pt-BR" sz="2400" dirty="0" smtClean="0">
                <a:sym typeface="Wingdings" pitchFamily="2" charset="2"/>
              </a:rPr>
              <a:t> 86%.</a:t>
            </a:r>
          </a:p>
          <a:p>
            <a:pPr algn="just"/>
            <a:endParaRPr lang="pt-BR" sz="1800" dirty="0" smtClean="0"/>
          </a:p>
          <a:p>
            <a:pPr lvl="1" algn="just"/>
            <a:r>
              <a:rPr lang="pt-BR" sz="2400" dirty="0" smtClean="0"/>
              <a:t>Com um exame ginecológico por trimestre </a:t>
            </a:r>
            <a:r>
              <a:rPr lang="pt-BR" sz="2400" dirty="0" smtClean="0">
                <a:sym typeface="Wingdings" pitchFamily="2" charset="2"/>
              </a:rPr>
              <a:t> 61%.</a:t>
            </a:r>
          </a:p>
          <a:p>
            <a:pPr algn="just"/>
            <a:endParaRPr lang="pt-BR" sz="1800" dirty="0">
              <a:sym typeface="Wingdings" pitchFamily="2" charset="2"/>
            </a:endParaRPr>
          </a:p>
          <a:p>
            <a:pPr lvl="1" algn="just"/>
            <a:r>
              <a:rPr lang="pt-BR" sz="2400" dirty="0" smtClean="0"/>
              <a:t>Com </a:t>
            </a:r>
            <a:r>
              <a:rPr lang="pt-BR" sz="2400" dirty="0"/>
              <a:t>avaliação da saúde </a:t>
            </a:r>
            <a:r>
              <a:rPr lang="pt-BR" sz="2400" dirty="0" smtClean="0"/>
              <a:t>bucal </a:t>
            </a:r>
            <a:r>
              <a:rPr lang="pt-BR" sz="2400" dirty="0" smtClean="0">
                <a:sym typeface="Wingdings" pitchFamily="2" charset="2"/>
              </a:rPr>
              <a:t></a:t>
            </a:r>
            <a:r>
              <a:rPr lang="pt-BR" sz="2400" dirty="0" smtClean="0"/>
              <a:t> 49%.</a:t>
            </a:r>
          </a:p>
          <a:p>
            <a:pPr algn="just"/>
            <a:endParaRPr lang="pt-BR" sz="1800" dirty="0"/>
          </a:p>
          <a:p>
            <a:pPr lvl="1" algn="just"/>
            <a:r>
              <a:rPr lang="pt-BR" sz="2400" dirty="0" smtClean="0"/>
              <a:t>Com orientação </a:t>
            </a:r>
            <a:r>
              <a:rPr lang="pt-BR" sz="2400" dirty="0"/>
              <a:t>para o aleitamento materno </a:t>
            </a:r>
            <a:r>
              <a:rPr lang="pt-BR" sz="2400" dirty="0" smtClean="0"/>
              <a:t>exclusivo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92</a:t>
            </a:r>
            <a:r>
              <a:rPr lang="pt-BR" sz="2400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40439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 geral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dirty="0"/>
              <a:t>Melhorar a atenção ao pré-natal e puerpério.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10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dirty="0" smtClean="0"/>
              <a:t>Ações em quatro eixos:</a:t>
            </a:r>
            <a:endParaRPr lang="pt-BR" dirty="0"/>
          </a:p>
          <a:p>
            <a:endParaRPr lang="pt-BR" dirty="0" smtClean="0"/>
          </a:p>
          <a:p>
            <a:pPr lvl="1"/>
            <a:r>
              <a:rPr lang="pt-BR" dirty="0" smtClean="0"/>
              <a:t>Monitoramento </a:t>
            </a:r>
            <a:r>
              <a:rPr lang="pt-BR" dirty="0"/>
              <a:t>e </a:t>
            </a:r>
            <a:r>
              <a:rPr lang="pt-BR" dirty="0" smtClean="0"/>
              <a:t>avaliação.</a:t>
            </a:r>
          </a:p>
          <a:p>
            <a:pPr lvl="1"/>
            <a:endParaRPr lang="pt-BR" dirty="0" smtClean="0"/>
          </a:p>
          <a:p>
            <a:pPr lvl="1"/>
            <a:r>
              <a:rPr lang="pt-BR" dirty="0" smtClean="0"/>
              <a:t>Organização </a:t>
            </a:r>
            <a:r>
              <a:rPr lang="pt-BR" dirty="0"/>
              <a:t>e gestão do </a:t>
            </a:r>
            <a:r>
              <a:rPr lang="pt-BR" dirty="0" smtClean="0"/>
              <a:t>serviço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Engajamento Público.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Qualificação </a:t>
            </a:r>
            <a:r>
              <a:rPr lang="pt-BR" dirty="0"/>
              <a:t>da prática </a:t>
            </a:r>
            <a:r>
              <a:rPr lang="pt-BR" dirty="0" smtClean="0"/>
              <a:t>clínica.</a:t>
            </a:r>
            <a:endParaRPr lang="pt-BR" dirty="0"/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5682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625486"/>
            <a:ext cx="8686800" cy="4525963"/>
          </a:xfrm>
        </p:spPr>
        <p:txBody>
          <a:bodyPr>
            <a:normAutofit fontScale="77500" lnSpcReduction="20000"/>
          </a:bodyPr>
          <a:lstStyle/>
          <a:p>
            <a:r>
              <a:rPr lang="pt-BR" sz="3100" dirty="0" smtClean="0"/>
              <a:t>Manual </a:t>
            </a:r>
            <a:r>
              <a:rPr lang="pt-BR" sz="3100" dirty="0"/>
              <a:t>Técnico do Ministério da Saúde </a:t>
            </a:r>
            <a:r>
              <a:rPr lang="pt-BR" sz="3100" dirty="0" smtClean="0"/>
              <a:t>sobre Atenção </a:t>
            </a:r>
            <a:r>
              <a:rPr lang="pt-BR" sz="3100" dirty="0"/>
              <a:t>ao Pré‐natal de Baixo Risco, de </a:t>
            </a:r>
            <a:r>
              <a:rPr lang="pt-BR" sz="3100" dirty="0" smtClean="0"/>
              <a:t>2012.</a:t>
            </a:r>
          </a:p>
          <a:p>
            <a:endParaRPr lang="pt-BR" dirty="0"/>
          </a:p>
          <a:p>
            <a:r>
              <a:rPr lang="pt-BR" sz="3100" dirty="0"/>
              <a:t>Ficha Espelho da carteira de </a:t>
            </a:r>
            <a:r>
              <a:rPr lang="pt-BR" sz="3100" dirty="0" smtClean="0"/>
              <a:t>gestante.</a:t>
            </a:r>
          </a:p>
          <a:p>
            <a:endParaRPr lang="pt-BR" dirty="0"/>
          </a:p>
          <a:p>
            <a:r>
              <a:rPr lang="pt-BR" sz="3100" dirty="0" smtClean="0"/>
              <a:t>Planilha </a:t>
            </a:r>
            <a:r>
              <a:rPr lang="pt-BR" sz="3100" dirty="0"/>
              <a:t>de Coleta de </a:t>
            </a:r>
            <a:r>
              <a:rPr lang="pt-BR" sz="3100" dirty="0" smtClean="0"/>
              <a:t>Dados.</a:t>
            </a:r>
          </a:p>
          <a:p>
            <a:endParaRPr lang="pt-BR" dirty="0"/>
          </a:p>
          <a:p>
            <a:r>
              <a:rPr lang="pt-BR" sz="3100" dirty="0" smtClean="0"/>
              <a:t>Prontuários </a:t>
            </a:r>
            <a:r>
              <a:rPr lang="pt-BR" sz="3100" dirty="0"/>
              <a:t>padrão já </a:t>
            </a:r>
            <a:r>
              <a:rPr lang="pt-BR" sz="3100" dirty="0" smtClean="0"/>
              <a:t>existentes.</a:t>
            </a:r>
          </a:p>
          <a:p>
            <a:endParaRPr lang="pt-BR" dirty="0"/>
          </a:p>
          <a:p>
            <a:r>
              <a:rPr lang="pt-BR" sz="3100" dirty="0" smtClean="0"/>
              <a:t>Livros </a:t>
            </a:r>
            <a:r>
              <a:rPr lang="pt-BR" sz="3100" dirty="0"/>
              <a:t>de </a:t>
            </a:r>
            <a:r>
              <a:rPr lang="pt-BR" sz="3100" dirty="0" smtClean="0"/>
              <a:t>registro.</a:t>
            </a:r>
          </a:p>
          <a:p>
            <a:endParaRPr lang="pt-BR" dirty="0"/>
          </a:p>
          <a:p>
            <a:r>
              <a:rPr lang="pt-BR" sz="3100" dirty="0" smtClean="0"/>
              <a:t>Formulários </a:t>
            </a:r>
            <a:r>
              <a:rPr lang="pt-BR" sz="3100" dirty="0"/>
              <a:t>do </a:t>
            </a:r>
            <a:r>
              <a:rPr lang="pt-BR" sz="3100" dirty="0" smtClean="0"/>
              <a:t>SISPRENATAL.</a:t>
            </a:r>
          </a:p>
        </p:txBody>
      </p:sp>
    </p:spTree>
    <p:extLst>
      <p:ext uri="{BB962C8B-B14F-4D97-AF65-F5344CB8AC3E}">
        <p14:creationId xmlns:p14="http://schemas.microsoft.com/office/powerpoint/2010/main" val="51061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Arquivo </a:t>
            </a:r>
            <a:r>
              <a:rPr lang="pt-BR" sz="2400" dirty="0"/>
              <a:t>específico para </a:t>
            </a:r>
            <a:r>
              <a:rPr lang="pt-BR" sz="2400" dirty="0" smtClean="0"/>
              <a:t>fichas-espelho </a:t>
            </a:r>
            <a:r>
              <a:rPr lang="pt-BR" sz="2400" dirty="0"/>
              <a:t>e </a:t>
            </a:r>
            <a:r>
              <a:rPr lang="pt-BR" sz="2400" dirty="0" smtClean="0"/>
              <a:t>prontuários </a:t>
            </a:r>
            <a:r>
              <a:rPr lang="pt-BR" sz="2400" dirty="0"/>
              <a:t>das </a:t>
            </a:r>
            <a:r>
              <a:rPr lang="pt-BR" sz="2400" dirty="0" smtClean="0"/>
              <a:t>gestantes.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Capacitação da equipe acerca dos protocolos adotados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Atendimento conforme protocolos.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Grupo </a:t>
            </a:r>
            <a:r>
              <a:rPr lang="pt-BR" sz="2400" dirty="0"/>
              <a:t>de </a:t>
            </a:r>
            <a:r>
              <a:rPr lang="pt-BR" sz="2400" dirty="0" smtClean="0"/>
              <a:t>Gestantes.</a:t>
            </a:r>
            <a:endParaRPr lang="pt-BR" sz="2400" dirty="0" smtClean="0"/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4ª </a:t>
            </a:r>
            <a:r>
              <a:rPr lang="pt-BR" sz="2400" dirty="0"/>
              <a:t>equipe da Estratégia Saúde da Família na unidade</a:t>
            </a:r>
            <a:r>
              <a:rPr lang="pt-BR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0095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/>
              <a:t>Busca ativa para cadastramento de gestantes.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/>
              <a:t>Busca ativa de pacientes faltosas às consultas médicas e odontológicas</a:t>
            </a:r>
            <a:r>
              <a:rPr lang="pt-BR" sz="2400" dirty="0" smtClean="0"/>
              <a:t>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Acolhimento </a:t>
            </a:r>
            <a:r>
              <a:rPr lang="pt-BR" sz="2400" dirty="0"/>
              <a:t>das </a:t>
            </a:r>
            <a:r>
              <a:rPr lang="pt-BR" sz="2400" dirty="0" smtClean="0"/>
              <a:t>gestantes.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Identificação de gestantes </a:t>
            </a:r>
            <a:r>
              <a:rPr lang="pt-BR" sz="2400" dirty="0"/>
              <a:t>de alto risco </a:t>
            </a:r>
            <a:r>
              <a:rPr lang="pt-BR" sz="2400" dirty="0" smtClean="0"/>
              <a:t>gestacional.</a:t>
            </a:r>
          </a:p>
        </p:txBody>
      </p:sp>
    </p:spTree>
    <p:extLst>
      <p:ext uri="{BB962C8B-B14F-4D97-AF65-F5344CB8AC3E}">
        <p14:creationId xmlns:p14="http://schemas.microsoft.com/office/powerpoint/2010/main" val="329852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Exame </a:t>
            </a:r>
            <a:r>
              <a:rPr lang="pt-BR" sz="2400" dirty="0"/>
              <a:t>de puerpério entre o 30º e 42º dia do </a:t>
            </a:r>
            <a:r>
              <a:rPr lang="pt-BR" sz="2400" dirty="0" smtClean="0"/>
              <a:t>pós-parto.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Cobrar </a:t>
            </a:r>
            <a:r>
              <a:rPr lang="pt-BR" sz="2400" dirty="0"/>
              <a:t>da gestão municipal </a:t>
            </a:r>
            <a:r>
              <a:rPr lang="pt-BR" sz="2400" dirty="0" smtClean="0"/>
              <a:t>recursos necessários às ações de Saúde Bucal.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Atividades </a:t>
            </a:r>
            <a:r>
              <a:rPr lang="pt-BR" sz="2400" dirty="0"/>
              <a:t>semanais em sala de espera, palestras, atividades em </a:t>
            </a:r>
            <a:r>
              <a:rPr lang="pt-BR" sz="2400" dirty="0" smtClean="0"/>
              <a:t>grupo e ações </a:t>
            </a:r>
            <a:r>
              <a:rPr lang="pt-BR" sz="2400" dirty="0"/>
              <a:t>de saúde </a:t>
            </a:r>
            <a:r>
              <a:rPr lang="pt-BR" sz="2400" dirty="0" smtClean="0"/>
              <a:t>coletiva.</a:t>
            </a:r>
          </a:p>
          <a:p>
            <a:pPr algn="just"/>
            <a:endParaRPr lang="pt-BR" sz="2400" dirty="0"/>
          </a:p>
          <a:p>
            <a:pPr algn="just"/>
            <a:r>
              <a:rPr lang="pt-BR" sz="2400" dirty="0" smtClean="0"/>
              <a:t>Monitorar </a:t>
            </a:r>
            <a:r>
              <a:rPr lang="pt-BR" sz="2400" dirty="0"/>
              <a:t>e avaliar mensalmente os números relativos a cada uma das </a:t>
            </a:r>
            <a:r>
              <a:rPr lang="pt-BR" sz="2400" dirty="0" smtClean="0"/>
              <a:t>metas.</a:t>
            </a:r>
          </a:p>
        </p:txBody>
      </p:sp>
    </p:spTree>
    <p:extLst>
      <p:ext uri="{BB962C8B-B14F-4D97-AF65-F5344CB8AC3E}">
        <p14:creationId xmlns:p14="http://schemas.microsoft.com/office/powerpoint/2010/main" val="97282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 algn="just"/>
            <a:r>
              <a:rPr lang="pt-BR" dirty="0" smtClean="0"/>
              <a:t>1. Ampliar </a:t>
            </a:r>
            <a:r>
              <a:rPr lang="pt-BR" dirty="0"/>
              <a:t>a cobertura do pré-natal</a:t>
            </a:r>
            <a:r>
              <a:rPr lang="pt-BR" dirty="0" smtClean="0"/>
              <a:t>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2. Melhorar </a:t>
            </a:r>
            <a:r>
              <a:rPr lang="pt-BR" dirty="0"/>
              <a:t>a adesão ao pré-natal</a:t>
            </a:r>
            <a:r>
              <a:rPr lang="pt-BR" dirty="0" smtClean="0"/>
              <a:t>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3. Melhorar </a:t>
            </a:r>
            <a:r>
              <a:rPr lang="pt-BR" dirty="0"/>
              <a:t>a qualidade da atenção ao </a:t>
            </a:r>
            <a:r>
              <a:rPr lang="pt-BR" dirty="0" smtClean="0"/>
              <a:t>pré-natal </a:t>
            </a:r>
            <a:r>
              <a:rPr lang="pt-BR" dirty="0"/>
              <a:t>e puerpério realizado na unidade</a:t>
            </a:r>
            <a:r>
              <a:rPr lang="pt-BR" dirty="0" smtClean="0"/>
              <a:t>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4. Melhorar </a:t>
            </a:r>
            <a:r>
              <a:rPr lang="pt-BR" dirty="0"/>
              <a:t>o registro das informações</a:t>
            </a:r>
            <a:r>
              <a:rPr lang="pt-BR" dirty="0" smtClean="0"/>
              <a:t>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5. Mapear </a:t>
            </a:r>
            <a:r>
              <a:rPr lang="pt-BR" dirty="0"/>
              <a:t>as gestantes de risco</a:t>
            </a:r>
            <a:r>
              <a:rPr lang="pt-BR" dirty="0" smtClean="0"/>
              <a:t>.</a:t>
            </a:r>
          </a:p>
          <a:p>
            <a:pPr lvl="0" algn="just"/>
            <a:endParaRPr lang="pt-BR" dirty="0"/>
          </a:p>
          <a:p>
            <a:pPr lvl="0" algn="just"/>
            <a:r>
              <a:rPr lang="pt-BR" dirty="0" smtClean="0"/>
              <a:t>6. Promover </a:t>
            </a:r>
            <a:r>
              <a:rPr lang="pt-BR" dirty="0"/>
              <a:t>a Saúde no pré-natal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0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1. Ampliar a cobertura do </a:t>
            </a:r>
            <a:r>
              <a:rPr lang="pt-BR" dirty="0" smtClean="0"/>
              <a:t>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 smtClean="0"/>
              <a:t>Ampliar </a:t>
            </a:r>
            <a:r>
              <a:rPr lang="pt-BR" sz="2400" dirty="0"/>
              <a:t>a cobertura das gestantes residentes na área de abrangência da unidade de saúde que frequentam o programa de pré-natal na unidade de saúde para 28</a:t>
            </a:r>
            <a:r>
              <a:rPr lang="pt-BR" sz="2400" dirty="0" smtClean="0"/>
              <a:t>%.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32900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2853183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54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1. Ampliar a cobertura do </a:t>
            </a:r>
            <a:r>
              <a:rPr lang="pt-BR" dirty="0" smtClean="0"/>
              <a:t>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 smtClean="0"/>
              <a:t>Garantir </a:t>
            </a:r>
            <a:r>
              <a:rPr lang="pt-BR" sz="2400" dirty="0"/>
              <a:t>a captação de 70% das gestantes residentes na área de abrangência da unidade de saúde no primeiro trimestre de gestação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840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0563880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638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1. Ampliar a cobertura do </a:t>
            </a:r>
            <a:r>
              <a:rPr lang="pt-BR" dirty="0" smtClean="0"/>
              <a:t>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 smtClean="0"/>
              <a:t>Ampliar </a:t>
            </a:r>
            <a:r>
              <a:rPr lang="pt-BR" sz="2400" dirty="0"/>
              <a:t>a cobertura de primeira consulta odontológica, com plano de tratamento, para 60% das gestantes cadastradas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840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2472659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6793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pt-BR" dirty="0"/>
              <a:t>1. Ampliar a cobertura do </a:t>
            </a:r>
            <a:r>
              <a:rPr lang="pt-BR" dirty="0" smtClean="0"/>
              <a:t>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smtClean="0"/>
          </a:p>
          <a:p>
            <a:pPr lvl="0" algn="just"/>
            <a:r>
              <a:rPr lang="pt-BR" sz="2400" smtClean="0"/>
              <a:t>Realizar </a:t>
            </a:r>
            <a:r>
              <a:rPr lang="pt-BR" sz="2400" dirty="0"/>
              <a:t>primeira consulta odontológica em 100% das gestantes classificadas como alto risco.</a:t>
            </a:r>
          </a:p>
          <a:p>
            <a:pPr marL="0" indent="0" algn="just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68400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49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0203921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39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2. Melhorar </a:t>
            </a:r>
            <a:r>
              <a:rPr lang="pt-BR" dirty="0"/>
              <a:t>a adesão ao </a:t>
            </a:r>
            <a:r>
              <a:rPr lang="pt-BR" dirty="0" smtClean="0"/>
              <a:t>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R</a:t>
            </a:r>
            <a:r>
              <a:rPr lang="pt-BR" sz="2400" dirty="0" smtClean="0"/>
              <a:t>ealizar </a:t>
            </a:r>
            <a:r>
              <a:rPr lang="pt-BR" sz="2400" dirty="0"/>
              <a:t>busca ativa de 60% das gestantes faltosas às consultas de pré-natal.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88524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427679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458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2. Melhorar </a:t>
            </a:r>
            <a:r>
              <a:rPr lang="pt-BR" dirty="0"/>
              <a:t>a adesão ao </a:t>
            </a:r>
            <a:r>
              <a:rPr lang="pt-BR" dirty="0" smtClean="0"/>
              <a:t>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F</a:t>
            </a:r>
            <a:r>
              <a:rPr lang="pt-BR" sz="2400" dirty="0" smtClean="0"/>
              <a:t>azer </a:t>
            </a:r>
            <a:r>
              <a:rPr lang="pt-BR" sz="2400" dirty="0"/>
              <a:t>busca ativa de 60% das gestantes, com primeira consulta odontológica programática, faltosas às consultas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4650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35073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804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 smtClean="0"/>
              <a:t>Realizar </a:t>
            </a:r>
            <a:r>
              <a:rPr lang="pt-BR" sz="2400" dirty="0"/>
              <a:t>pelo menos um exame ginecológico por trimestre em 70% das gestantes durante o pré-natal.</a:t>
            </a:r>
          </a:p>
        </p:txBody>
      </p:sp>
    </p:spTree>
    <p:extLst>
      <p:ext uri="{BB962C8B-B14F-4D97-AF65-F5344CB8AC3E}">
        <p14:creationId xmlns:p14="http://schemas.microsoft.com/office/powerpoint/2010/main" val="2523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6688079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420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 smtClean="0"/>
              <a:t>Realizar </a:t>
            </a:r>
            <a:r>
              <a:rPr lang="pt-BR" sz="2400" dirty="0"/>
              <a:t>pelo menos um exame de mamas em 100% das gestantes durante o pré-natal.</a:t>
            </a:r>
          </a:p>
        </p:txBody>
      </p:sp>
    </p:spTree>
    <p:extLst>
      <p:ext uri="{BB962C8B-B14F-4D97-AF65-F5344CB8AC3E}">
        <p14:creationId xmlns:p14="http://schemas.microsoft.com/office/powerpoint/2010/main" val="81655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70337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666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 smtClean="0"/>
              <a:t>Garantir </a:t>
            </a:r>
            <a:r>
              <a:rPr lang="pt-BR" sz="2400" dirty="0"/>
              <a:t>a 100% das gestantes a prescrição de suplementação de sulfato ferroso e ácido fólico conforme protocolo.</a:t>
            </a:r>
          </a:p>
        </p:txBody>
      </p:sp>
    </p:spTree>
    <p:extLst>
      <p:ext uri="{BB962C8B-B14F-4D97-AF65-F5344CB8AC3E}">
        <p14:creationId xmlns:p14="http://schemas.microsoft.com/office/powerpoint/2010/main" val="318092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sz="7200" dirty="0" smtClean="0"/>
              <a:t>Por que intervir?</a:t>
            </a:r>
            <a:endParaRPr lang="pt-BR" sz="6000" dirty="0" smtClean="0"/>
          </a:p>
        </p:txBody>
      </p:sp>
    </p:spTree>
    <p:extLst>
      <p:ext uri="{BB962C8B-B14F-4D97-AF65-F5344CB8AC3E}">
        <p14:creationId xmlns:p14="http://schemas.microsoft.com/office/powerpoint/2010/main" val="10105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528345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9585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a 100% das gestantes a solicitação de ABO-Rh, na primeira consulta.</a:t>
            </a:r>
          </a:p>
        </p:txBody>
      </p:sp>
    </p:spTree>
    <p:extLst>
      <p:ext uri="{BB962C8B-B14F-4D97-AF65-F5344CB8AC3E}">
        <p14:creationId xmlns:p14="http://schemas.microsoft.com/office/powerpoint/2010/main" val="28822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2794109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605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 smtClean="0"/>
              <a:t>Garantir </a:t>
            </a:r>
            <a:r>
              <a:rPr lang="pt-BR" sz="2400" dirty="0"/>
              <a:t>a 100% das gestantes a solicitação de hemoglobina/hematócrito em dia (um na primeira consulta e outro próximo à 30ª semana de gestação).</a:t>
            </a:r>
          </a:p>
        </p:txBody>
      </p:sp>
    </p:spTree>
    <p:extLst>
      <p:ext uri="{BB962C8B-B14F-4D97-AF65-F5344CB8AC3E}">
        <p14:creationId xmlns:p14="http://schemas.microsoft.com/office/powerpoint/2010/main" val="318424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8712539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832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a 100% das gestantes a solicitação de glicemia de jejum em dia (um na primeira consulta e outro próximo à 30ª semana de gestação).</a:t>
            </a:r>
          </a:p>
        </p:txBody>
      </p:sp>
    </p:spTree>
    <p:extLst>
      <p:ext uri="{BB962C8B-B14F-4D97-AF65-F5344CB8AC3E}">
        <p14:creationId xmlns:p14="http://schemas.microsoft.com/office/powerpoint/2010/main" val="5787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2403629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869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a 100% das gestantes a solicitação de VDRL em dia (um na primeira consulta e outro próximo à 30ª semana de gestação).</a:t>
            </a:r>
          </a:p>
        </p:txBody>
      </p:sp>
    </p:spTree>
    <p:extLst>
      <p:ext uri="{BB962C8B-B14F-4D97-AF65-F5344CB8AC3E}">
        <p14:creationId xmlns:p14="http://schemas.microsoft.com/office/powerpoint/2010/main" val="247330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806322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539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a 100% das gestantes a solicitação de exame de Urina tipo 1 com urocultura e antibiograma em dia (um na primeira consulta e outro próximo à 30ª semana de gestação).</a:t>
            </a:r>
          </a:p>
        </p:txBody>
      </p:sp>
    </p:spTree>
    <p:extLst>
      <p:ext uri="{BB962C8B-B14F-4D97-AF65-F5344CB8AC3E}">
        <p14:creationId xmlns:p14="http://schemas.microsoft.com/office/powerpoint/2010/main" val="417662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Objetivo </a:t>
            </a:r>
            <a:r>
              <a:rPr lang="pt-BR" dirty="0"/>
              <a:t>do </a:t>
            </a:r>
            <a:r>
              <a:rPr lang="pt-BR" dirty="0" smtClean="0"/>
              <a:t>pré-natal:</a:t>
            </a:r>
          </a:p>
          <a:p>
            <a:endParaRPr lang="pt-BR" dirty="0" smtClean="0"/>
          </a:p>
          <a:p>
            <a:pPr marL="57150" indent="0" algn="just">
              <a:buNone/>
            </a:pPr>
            <a:r>
              <a:rPr lang="pt-BR" sz="2400" dirty="0" smtClean="0"/>
              <a:t>“Assegurar o desenvolvimento da gestação, permitindo o parto de um recém-nascido saudável, sem impacto para a saúde materna, inclusive abordando aspectos psicossociais e as atividades educativas e preventivas.”</a:t>
            </a:r>
          </a:p>
        </p:txBody>
      </p:sp>
    </p:spTree>
    <p:extLst>
      <p:ext uri="{BB962C8B-B14F-4D97-AF65-F5344CB8AC3E}">
        <p14:creationId xmlns:p14="http://schemas.microsoft.com/office/powerpoint/2010/main" val="141002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714303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279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a 100% das gestantes solicitação de testagem anti-HIV em dia (um na primeira consulta e outro próximo à 30ª semana de gestação).</a:t>
            </a:r>
          </a:p>
        </p:txBody>
      </p:sp>
    </p:spTree>
    <p:extLst>
      <p:ext uri="{BB962C8B-B14F-4D97-AF65-F5344CB8AC3E}">
        <p14:creationId xmlns:p14="http://schemas.microsoft.com/office/powerpoint/2010/main" val="8763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11600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5123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a 100% das gestantes a solicitação de sorologia para hepatite B (HBsAg), na primeira consulta.</a:t>
            </a:r>
          </a:p>
        </p:txBody>
      </p:sp>
    </p:spTree>
    <p:extLst>
      <p:ext uri="{BB962C8B-B14F-4D97-AF65-F5344CB8AC3E}">
        <p14:creationId xmlns:p14="http://schemas.microsoft.com/office/powerpoint/2010/main" val="1846286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647551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74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a 100% das gestantes a solicitação de sorologia para toxoplasmose (</a:t>
            </a:r>
            <a:r>
              <a:rPr lang="pt-BR" sz="2400" dirty="0" err="1"/>
              <a:t>IgG</a:t>
            </a:r>
            <a:r>
              <a:rPr lang="pt-BR" sz="2400" dirty="0"/>
              <a:t> e </a:t>
            </a:r>
            <a:r>
              <a:rPr lang="pt-BR" sz="2400" dirty="0" err="1"/>
              <a:t>IgM</a:t>
            </a:r>
            <a:r>
              <a:rPr lang="pt-BR" sz="2400" dirty="0"/>
              <a:t>), na primeira consulta.</a:t>
            </a:r>
          </a:p>
        </p:txBody>
      </p:sp>
    </p:spTree>
    <p:extLst>
      <p:ext uri="{BB962C8B-B14F-4D97-AF65-F5344CB8AC3E}">
        <p14:creationId xmlns:p14="http://schemas.microsoft.com/office/powerpoint/2010/main" val="321958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596525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196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 smtClean="0"/>
              <a:t>Garantir </a:t>
            </a:r>
            <a:r>
              <a:rPr lang="pt-BR" sz="2400" dirty="0"/>
              <a:t>que 80% das gestantes completem o esquema da vacina anti-tetânica.</a:t>
            </a:r>
          </a:p>
        </p:txBody>
      </p:sp>
    </p:spTree>
    <p:extLst>
      <p:ext uri="{BB962C8B-B14F-4D97-AF65-F5344CB8AC3E}">
        <p14:creationId xmlns:p14="http://schemas.microsoft.com/office/powerpoint/2010/main" val="40347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717136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7191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G</a:t>
            </a:r>
            <a:r>
              <a:rPr lang="pt-BR" sz="2400" dirty="0" smtClean="0"/>
              <a:t>arantir </a:t>
            </a:r>
            <a:r>
              <a:rPr lang="pt-BR" sz="2400" dirty="0"/>
              <a:t>que 70% das gestantes completem o esquema da vacina de Hepatite B.</a:t>
            </a:r>
          </a:p>
        </p:txBody>
      </p:sp>
    </p:spTree>
    <p:extLst>
      <p:ext uri="{BB962C8B-B14F-4D97-AF65-F5344CB8AC3E}">
        <p14:creationId xmlns:p14="http://schemas.microsoft.com/office/powerpoint/2010/main" val="2225512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pt-BR" dirty="0" smtClean="0"/>
              <a:t>UBS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porta </a:t>
            </a:r>
            <a:r>
              <a:rPr lang="pt-BR" dirty="0"/>
              <a:t>de </a:t>
            </a:r>
            <a:r>
              <a:rPr lang="pt-BR" dirty="0" smtClean="0"/>
              <a:t>entrada preferencial da gestante no </a:t>
            </a:r>
            <a:r>
              <a:rPr lang="pt-BR" dirty="0"/>
              <a:t>sistema de saúde</a:t>
            </a:r>
            <a:r>
              <a:rPr lang="pt-BR" dirty="0" smtClean="0"/>
              <a:t>.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 smtClean="0"/>
              <a:t>Mortalidade </a:t>
            </a:r>
            <a:r>
              <a:rPr lang="pt-BR" dirty="0"/>
              <a:t>infantil </a:t>
            </a:r>
            <a:r>
              <a:rPr lang="pt-BR" dirty="0" smtClean="0"/>
              <a:t>X óbitos neonatais.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M</a:t>
            </a:r>
            <a:r>
              <a:rPr lang="pt-BR" dirty="0" smtClean="0"/>
              <a:t>ortes por </a:t>
            </a:r>
            <a:r>
              <a:rPr lang="pt-BR" dirty="0"/>
              <a:t>causas </a:t>
            </a:r>
            <a:r>
              <a:rPr lang="pt-BR" dirty="0" smtClean="0"/>
              <a:t>evitáveis.</a:t>
            </a:r>
          </a:p>
        </p:txBody>
      </p:sp>
    </p:spTree>
    <p:extLst>
      <p:ext uri="{BB962C8B-B14F-4D97-AF65-F5344CB8AC3E}">
        <p14:creationId xmlns:p14="http://schemas.microsoft.com/office/powerpoint/2010/main" val="429063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883370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4163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R</a:t>
            </a:r>
            <a:r>
              <a:rPr lang="pt-BR" sz="2400" dirty="0" smtClean="0"/>
              <a:t>ealizar </a:t>
            </a:r>
            <a:r>
              <a:rPr lang="pt-BR" sz="2400" dirty="0"/>
              <a:t>avaliação de saúde bucal em 60% das gestantes durante o pré-natal.</a:t>
            </a:r>
          </a:p>
        </p:txBody>
      </p:sp>
    </p:spTree>
    <p:extLst>
      <p:ext uri="{BB962C8B-B14F-4D97-AF65-F5344CB8AC3E}">
        <p14:creationId xmlns:p14="http://schemas.microsoft.com/office/powerpoint/2010/main" val="341858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18258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7421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R</a:t>
            </a:r>
            <a:r>
              <a:rPr lang="pt-BR" sz="2400" dirty="0" smtClean="0"/>
              <a:t>ealizar </a:t>
            </a:r>
            <a:r>
              <a:rPr lang="pt-BR" sz="2400" dirty="0"/>
              <a:t>exame de puerpério em 70% das gestantes entre o 30º e 42º dia do pós-parto.</a:t>
            </a:r>
          </a:p>
        </p:txBody>
      </p:sp>
    </p:spTree>
    <p:extLst>
      <p:ext uri="{BB962C8B-B14F-4D97-AF65-F5344CB8AC3E}">
        <p14:creationId xmlns:p14="http://schemas.microsoft.com/office/powerpoint/2010/main" val="40759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893109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540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838200"/>
          </a:xfrm>
        </p:spPr>
        <p:txBody>
          <a:bodyPr>
            <a:noAutofit/>
          </a:bodyPr>
          <a:lstStyle/>
          <a:p>
            <a:pPr lvl="0" algn="ctr"/>
            <a:r>
              <a:rPr lang="pt-BR" sz="2800" dirty="0"/>
              <a:t>3</a:t>
            </a:r>
            <a:r>
              <a:rPr lang="pt-BR" sz="2800" dirty="0" smtClean="0"/>
              <a:t>. </a:t>
            </a:r>
            <a:r>
              <a:rPr lang="pt-BR" sz="2800" dirty="0"/>
              <a:t>melhorar a qualidade da atenção ao pré-natal e puerpério realizado na unidade</a:t>
            </a:r>
            <a:endParaRPr lang="pt-BR" sz="28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C</a:t>
            </a:r>
            <a:r>
              <a:rPr lang="pt-BR" sz="2400" dirty="0" smtClean="0"/>
              <a:t>oncluir </a:t>
            </a:r>
            <a:r>
              <a:rPr lang="pt-BR" sz="2400" dirty="0"/>
              <a:t>o tratamento dentário em 50% das gestantes com primeira consulta odontológica.</a:t>
            </a:r>
          </a:p>
        </p:txBody>
      </p:sp>
    </p:spTree>
    <p:extLst>
      <p:ext uri="{BB962C8B-B14F-4D97-AF65-F5344CB8AC3E}">
        <p14:creationId xmlns:p14="http://schemas.microsoft.com/office/powerpoint/2010/main" val="2954116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911903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733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pt-BR" dirty="0" smtClean="0"/>
              <a:t>4</a:t>
            </a:r>
            <a:r>
              <a:rPr lang="pt-BR" dirty="0"/>
              <a:t>. melhorar o registro das informações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M</a:t>
            </a:r>
            <a:r>
              <a:rPr lang="pt-BR" sz="2400" dirty="0" smtClean="0"/>
              <a:t>anter </a:t>
            </a:r>
            <a:r>
              <a:rPr lang="pt-BR" sz="2400" dirty="0"/>
              <a:t>registro na ficha espelho de pré-natal/vacinação em 100% das gestantes.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0428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301892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45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5. </a:t>
            </a:r>
            <a:r>
              <a:rPr lang="pt-BR" dirty="0"/>
              <a:t>mapear as gestantes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A</a:t>
            </a:r>
            <a:r>
              <a:rPr lang="pt-BR" sz="2400" dirty="0" smtClean="0"/>
              <a:t>valiar </a:t>
            </a:r>
            <a:r>
              <a:rPr lang="pt-BR" sz="2400" dirty="0"/>
              <a:t>risco gestacional em 100% das gestantes.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29376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600" dirty="0" smtClean="0"/>
              <a:t>Aparente contradição:</a:t>
            </a:r>
          </a:p>
          <a:p>
            <a:endParaRPr lang="pt-BR" sz="2600" dirty="0"/>
          </a:p>
          <a:p>
            <a:pPr marL="0" indent="0" algn="ctr">
              <a:buNone/>
            </a:pPr>
            <a:r>
              <a:rPr lang="pt-BR" sz="2600" dirty="0" smtClean="0"/>
              <a:t>Ampliação </a:t>
            </a:r>
            <a:r>
              <a:rPr lang="pt-BR" sz="2600" dirty="0"/>
              <a:t>na cobertura </a:t>
            </a:r>
            <a:r>
              <a:rPr lang="pt-BR" sz="2600" dirty="0" smtClean="0"/>
              <a:t>do pré-natal.</a:t>
            </a:r>
          </a:p>
          <a:p>
            <a:pPr marL="0" indent="0" algn="ctr">
              <a:buNone/>
            </a:pPr>
            <a:r>
              <a:rPr lang="pt-BR" sz="2600" dirty="0" smtClean="0"/>
              <a:t>X</a:t>
            </a:r>
          </a:p>
          <a:p>
            <a:pPr marL="0" indent="0" algn="ctr">
              <a:buNone/>
            </a:pPr>
            <a:r>
              <a:rPr lang="pt-BR" sz="2600" dirty="0" smtClean="0"/>
              <a:t>Elevada incidência </a:t>
            </a:r>
            <a:r>
              <a:rPr lang="pt-BR" sz="2600" dirty="0"/>
              <a:t>de sífilis </a:t>
            </a:r>
            <a:r>
              <a:rPr lang="pt-BR" sz="2600" dirty="0" smtClean="0"/>
              <a:t>congênita.</a:t>
            </a:r>
          </a:p>
          <a:p>
            <a:pPr marL="0" indent="0" algn="ctr">
              <a:buNone/>
            </a:pPr>
            <a:r>
              <a:rPr lang="pt-BR" sz="2600" dirty="0" smtClean="0"/>
              <a:t>X</a:t>
            </a:r>
          </a:p>
          <a:p>
            <a:pPr marL="0" indent="0" algn="ctr">
              <a:buNone/>
            </a:pPr>
            <a:r>
              <a:rPr lang="pt-BR" sz="2600" dirty="0" smtClean="0"/>
              <a:t>Elevada prevalência de hipertensão </a:t>
            </a:r>
            <a:r>
              <a:rPr lang="pt-BR" sz="2600" dirty="0"/>
              <a:t>arterial </a:t>
            </a:r>
            <a:r>
              <a:rPr lang="pt-BR" sz="2600" dirty="0" smtClean="0"/>
              <a:t>sistêmica.</a:t>
            </a:r>
          </a:p>
          <a:p>
            <a:pPr marL="0" indent="0" algn="ctr">
              <a:buNone/>
            </a:pPr>
            <a:r>
              <a:rPr lang="pt-BR" sz="2600" dirty="0" smtClean="0"/>
              <a:t>=</a:t>
            </a:r>
          </a:p>
          <a:p>
            <a:pPr marL="0" indent="0" algn="ctr">
              <a:buNone/>
            </a:pPr>
            <a:r>
              <a:rPr lang="pt-BR" sz="2600" dirty="0" smtClean="0"/>
              <a:t>Comprometimento </a:t>
            </a:r>
            <a:r>
              <a:rPr lang="pt-BR" sz="2600" dirty="0"/>
              <a:t>da qualidade dos cuidados pré-natais</a:t>
            </a:r>
            <a:r>
              <a:rPr lang="pt-BR" sz="2600" dirty="0" smtClean="0"/>
              <a:t>.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4033558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707298"/>
              </p:ext>
            </p:extLst>
          </p:nvPr>
        </p:nvGraphicFramePr>
        <p:xfrm>
          <a:off x="0" y="0"/>
          <a:ext cx="9143999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92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5. </a:t>
            </a:r>
            <a:r>
              <a:rPr lang="pt-BR" dirty="0"/>
              <a:t>mapear as gestantes de risco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554162"/>
            <a:ext cx="8928992" cy="4525963"/>
          </a:xfrm>
        </p:spPr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algn="just"/>
            <a:r>
              <a:rPr lang="pt-BR" sz="2400" dirty="0"/>
              <a:t>R</a:t>
            </a:r>
            <a:r>
              <a:rPr lang="pt-BR" sz="2400" dirty="0" smtClean="0"/>
              <a:t>ealizar </a:t>
            </a:r>
            <a:r>
              <a:rPr lang="pt-BR" sz="2400" dirty="0"/>
              <a:t>avaliação da prioridade de atendimento odontológico em 60% das gestantes cadastradas na unidade de saúde.</a:t>
            </a:r>
          </a:p>
        </p:txBody>
      </p:sp>
    </p:spTree>
    <p:extLst>
      <p:ext uri="{BB962C8B-B14F-4D97-AF65-F5344CB8AC3E}">
        <p14:creationId xmlns:p14="http://schemas.microsoft.com/office/powerpoint/2010/main" val="113785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969049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057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6</a:t>
            </a:r>
            <a:r>
              <a:rPr lang="pt-BR" dirty="0"/>
              <a:t>. promover a saúde no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 smtClean="0"/>
              <a:t>Garantir </a:t>
            </a:r>
            <a:r>
              <a:rPr lang="pt-BR" sz="2400" dirty="0"/>
              <a:t>a 100% das gestantes orientação nutricional durante a gestação.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17261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7083204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5560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6</a:t>
            </a:r>
            <a:r>
              <a:rPr lang="pt-BR" dirty="0"/>
              <a:t>. promover a saúde no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 smtClean="0"/>
              <a:t>Promover </a:t>
            </a:r>
            <a:r>
              <a:rPr lang="pt-BR" sz="2400" dirty="0"/>
              <a:t>o aleitamento materno junto a 100% das gestantes.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192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9591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426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6</a:t>
            </a:r>
            <a:r>
              <a:rPr lang="pt-BR" dirty="0"/>
              <a:t>. promover a saúde no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O</a:t>
            </a:r>
            <a:r>
              <a:rPr lang="pt-BR" sz="2400" dirty="0" smtClean="0"/>
              <a:t>rientar </a:t>
            </a:r>
            <a:r>
              <a:rPr lang="pt-BR" sz="2400" dirty="0"/>
              <a:t>100% das gestantes sobre os cuidados com o recém-nascido (teste do pezinho, decúbito dorsal para dormir).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774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1222165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9921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6</a:t>
            </a:r>
            <a:r>
              <a:rPr lang="pt-BR" dirty="0"/>
              <a:t>. promover a saúde no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P</a:t>
            </a:r>
            <a:r>
              <a:rPr lang="pt-BR" sz="2400" dirty="0" smtClean="0"/>
              <a:t>roporção </a:t>
            </a:r>
            <a:r>
              <a:rPr lang="pt-BR" sz="2400" dirty="0"/>
              <a:t>de gestantes com orientação com anticoncepção após o parto.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5398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O município de Natal:</a:t>
            </a:r>
          </a:p>
          <a:p>
            <a:endParaRPr lang="pt-BR" sz="2800" dirty="0"/>
          </a:p>
          <a:p>
            <a:pPr lvl="1"/>
            <a:r>
              <a:rPr lang="pt-BR" dirty="0" smtClean="0"/>
              <a:t>População (Censo 2010): 803.811 habitantes.</a:t>
            </a:r>
          </a:p>
          <a:p>
            <a:pPr lvl="2"/>
            <a:endParaRPr lang="pt-BR" dirty="0" smtClean="0"/>
          </a:p>
          <a:p>
            <a:pPr lvl="2"/>
            <a:r>
              <a:rPr lang="pt-BR" dirty="0" smtClean="0"/>
              <a:t>378.004 </a:t>
            </a:r>
            <a:r>
              <a:rPr lang="pt-BR" dirty="0"/>
              <a:t>homens (47,0</a:t>
            </a:r>
            <a:r>
              <a:rPr lang="pt-BR" dirty="0" smtClean="0"/>
              <a:t>%).</a:t>
            </a:r>
          </a:p>
          <a:p>
            <a:pPr lvl="2"/>
            <a:r>
              <a:rPr lang="pt-BR" dirty="0" smtClean="0"/>
              <a:t>425.807 </a:t>
            </a:r>
            <a:r>
              <a:rPr lang="pt-BR" dirty="0"/>
              <a:t>mulheres (53,0</a:t>
            </a:r>
            <a:r>
              <a:rPr lang="pt-BR" dirty="0" smtClean="0"/>
              <a:t>%).</a:t>
            </a:r>
          </a:p>
          <a:p>
            <a:endParaRPr lang="pt-BR" dirty="0" smtClean="0"/>
          </a:p>
          <a:p>
            <a:pPr lvl="1"/>
            <a:r>
              <a:rPr lang="pt-BR" dirty="0" smtClean="0"/>
              <a:t>Cinco </a:t>
            </a:r>
            <a:r>
              <a:rPr lang="pt-BR" dirty="0"/>
              <a:t>Distritos Sanitários: Norte 1, Norte 2, Sul, Leste e </a:t>
            </a:r>
            <a:r>
              <a:rPr lang="pt-BR" dirty="0" smtClean="0"/>
              <a:t>Oeste.</a:t>
            </a:r>
          </a:p>
        </p:txBody>
      </p:sp>
    </p:spTree>
    <p:extLst>
      <p:ext uri="{BB962C8B-B14F-4D97-AF65-F5344CB8AC3E}">
        <p14:creationId xmlns:p14="http://schemas.microsoft.com/office/powerpoint/2010/main" val="76146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682217"/>
              </p:ext>
            </p:extLst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23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6</a:t>
            </a:r>
            <a:r>
              <a:rPr lang="pt-BR" dirty="0"/>
              <a:t>. promover a saúde no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P</a:t>
            </a:r>
            <a:r>
              <a:rPr lang="pt-BR" sz="2400" dirty="0" smtClean="0"/>
              <a:t>roporção </a:t>
            </a:r>
            <a:r>
              <a:rPr lang="pt-BR" sz="2400" dirty="0"/>
              <a:t>de gestantes com orientação sobre os riscos do tabagismo e do uso de álcool e drogas na gestação.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789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672760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666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6</a:t>
            </a:r>
            <a:r>
              <a:rPr lang="pt-BR" dirty="0"/>
              <a:t>. promover a saúde no pré-natal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endParaRPr lang="pt-BR" sz="2400" dirty="0" smtClean="0"/>
          </a:p>
          <a:p>
            <a:pPr lvl="0" algn="just"/>
            <a:r>
              <a:rPr lang="pt-BR" sz="2400" dirty="0"/>
              <a:t>D</a:t>
            </a:r>
            <a:r>
              <a:rPr lang="pt-BR" sz="2400" dirty="0" smtClean="0"/>
              <a:t>ar </a:t>
            </a:r>
            <a:r>
              <a:rPr lang="pt-BR" sz="2400" dirty="0"/>
              <a:t>orientações para 100% das gestantes e puérperas com primeira consulta em relação a sua higiene bucal.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27062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9399048"/>
              </p:ext>
            </p:extLst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248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Importância da intervenção para a equipe:</a:t>
            </a:r>
          </a:p>
          <a:p>
            <a:pPr algn="just"/>
            <a:endParaRPr lang="pt-BR" sz="2800" dirty="0"/>
          </a:p>
          <a:p>
            <a:pPr lvl="1" algn="just"/>
            <a:r>
              <a:rPr lang="pt-BR" sz="2400" dirty="0" smtClean="0"/>
              <a:t>Capacitação da equipe.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 smtClean="0"/>
              <a:t>Assistência </a:t>
            </a:r>
            <a:r>
              <a:rPr lang="pt-BR" sz="2400" dirty="0"/>
              <a:t>de melhor </a:t>
            </a:r>
            <a:r>
              <a:rPr lang="pt-BR" sz="2400" dirty="0" smtClean="0"/>
              <a:t>qualidade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maior </a:t>
            </a:r>
            <a:r>
              <a:rPr lang="pt-BR" sz="2400" dirty="0"/>
              <a:t>reconhecimento e gratidão da </a:t>
            </a:r>
            <a:r>
              <a:rPr lang="pt-BR" sz="2400" dirty="0" smtClean="0"/>
              <a:t>população.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 smtClean="0"/>
              <a:t>Processo </a:t>
            </a:r>
            <a:r>
              <a:rPr lang="pt-BR" sz="2400" dirty="0"/>
              <a:t>de </a:t>
            </a:r>
            <a:r>
              <a:rPr lang="pt-BR" sz="2400" dirty="0" smtClean="0"/>
              <a:t>trabalho </a:t>
            </a:r>
            <a:r>
              <a:rPr lang="pt-BR" sz="2400" dirty="0" smtClean="0">
                <a:sym typeface="Wingdings" pitchFamily="2" charset="2"/>
              </a:rPr>
              <a:t> </a:t>
            </a:r>
            <a:r>
              <a:rPr lang="pt-BR" sz="2400" dirty="0" smtClean="0"/>
              <a:t>mais </a:t>
            </a:r>
            <a:r>
              <a:rPr lang="pt-BR" sz="2400" dirty="0"/>
              <a:t>eficiência e maior </a:t>
            </a:r>
            <a:r>
              <a:rPr lang="pt-BR" sz="2400" dirty="0" smtClean="0"/>
              <a:t>produtividade.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4267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Importância da intervenção para o serviço:</a:t>
            </a:r>
          </a:p>
          <a:p>
            <a:pPr algn="just"/>
            <a:endParaRPr lang="pt-BR" dirty="0"/>
          </a:p>
          <a:p>
            <a:pPr lvl="1" algn="just"/>
            <a:r>
              <a:rPr lang="pt-BR" sz="2400" dirty="0"/>
              <a:t>M</a:t>
            </a:r>
            <a:r>
              <a:rPr lang="pt-BR" sz="2400" dirty="0" smtClean="0"/>
              <a:t>ais </a:t>
            </a:r>
            <a:r>
              <a:rPr lang="pt-BR" sz="2400" dirty="0"/>
              <a:t>dinâmico e </a:t>
            </a:r>
            <a:r>
              <a:rPr lang="pt-BR" sz="2400" dirty="0" smtClean="0"/>
              <a:t>organizado.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/>
              <a:t>S</a:t>
            </a:r>
            <a:r>
              <a:rPr lang="pt-BR" sz="2400" dirty="0" smtClean="0"/>
              <a:t>em </a:t>
            </a:r>
            <a:r>
              <a:rPr lang="pt-BR" sz="2400" dirty="0"/>
              <a:t>filas para </a:t>
            </a:r>
            <a:r>
              <a:rPr lang="pt-BR" sz="2400" dirty="0" smtClean="0"/>
              <a:t>marcação.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/>
              <a:t>S</a:t>
            </a:r>
            <a:r>
              <a:rPr lang="pt-BR" sz="2400" dirty="0" smtClean="0"/>
              <a:t>em </a:t>
            </a:r>
            <a:r>
              <a:rPr lang="pt-BR" sz="2400" dirty="0"/>
              <a:t>deixar de acolher todas as gestantes que o </a:t>
            </a:r>
            <a:r>
              <a:rPr lang="pt-BR" sz="2400" dirty="0" smtClean="0"/>
              <a:t>procuravam.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50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pt-BR" dirty="0" smtClean="0"/>
              <a:t>Importância da intervenção para a comunidade:</a:t>
            </a:r>
          </a:p>
          <a:p>
            <a:endParaRPr lang="pt-BR" dirty="0" smtClean="0"/>
          </a:p>
          <a:p>
            <a:pPr lvl="1"/>
            <a:r>
              <a:rPr lang="pt-BR" dirty="0"/>
              <a:t>M</a:t>
            </a:r>
            <a:r>
              <a:rPr lang="pt-BR" dirty="0" smtClean="0"/>
              <a:t>aior beneficiada.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Equipe </a:t>
            </a:r>
            <a:r>
              <a:rPr lang="pt-BR" dirty="0"/>
              <a:t>mais qualificada e </a:t>
            </a:r>
            <a:r>
              <a:rPr lang="pt-BR" dirty="0" smtClean="0"/>
              <a:t>eficiente.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Serviço </a:t>
            </a:r>
            <a:r>
              <a:rPr lang="pt-BR" dirty="0"/>
              <a:t>melhor organizado e com maior facilidade de </a:t>
            </a:r>
            <a:r>
              <a:rPr lang="pt-BR" dirty="0" smtClean="0"/>
              <a:t>acesso.</a:t>
            </a:r>
          </a:p>
          <a:p>
            <a:pPr lvl="1"/>
            <a:endParaRPr lang="pt-BR" dirty="0"/>
          </a:p>
          <a:p>
            <a:pPr lvl="1"/>
            <a:r>
              <a:rPr lang="pt-BR" dirty="0" smtClean="0"/>
              <a:t>Melhor </a:t>
            </a:r>
            <a:r>
              <a:rPr lang="pt-BR" dirty="0"/>
              <a:t>atenção </a:t>
            </a:r>
            <a:r>
              <a:rPr lang="pt-BR" dirty="0" smtClean="0"/>
              <a:t>ao pré-natal.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903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pt-BR" dirty="0"/>
              <a:t>I</a:t>
            </a:r>
            <a:r>
              <a:rPr lang="pt-BR" dirty="0" smtClean="0"/>
              <a:t>ntervenção </a:t>
            </a:r>
            <a:r>
              <a:rPr lang="pt-BR" dirty="0"/>
              <a:t>já </a:t>
            </a:r>
            <a:r>
              <a:rPr lang="pt-BR" dirty="0" smtClean="0"/>
              <a:t>incorporada à </a:t>
            </a:r>
            <a:r>
              <a:rPr lang="pt-BR" dirty="0"/>
              <a:t>rotina do </a:t>
            </a:r>
            <a:r>
              <a:rPr lang="pt-BR" dirty="0" smtClean="0"/>
              <a:t>serviço.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Consolidar </a:t>
            </a:r>
            <a:r>
              <a:rPr lang="pt-BR" dirty="0"/>
              <a:t>e manter as ações </a:t>
            </a:r>
            <a:r>
              <a:rPr lang="pt-BR" dirty="0" smtClean="0"/>
              <a:t>implementadas.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Manter </a:t>
            </a:r>
            <a:r>
              <a:rPr lang="pt-BR" dirty="0"/>
              <a:t>o diálogo com a direção da unidade e com a gestão </a:t>
            </a:r>
            <a:r>
              <a:rPr lang="pt-BR" dirty="0" smtClean="0"/>
              <a:t>municipal. </a:t>
            </a:r>
          </a:p>
          <a:p>
            <a:pPr algn="just"/>
            <a:endParaRPr lang="pt-BR" dirty="0"/>
          </a:p>
          <a:p>
            <a:pPr lvl="1" algn="just"/>
            <a:r>
              <a:rPr lang="pt-BR" dirty="0" smtClean="0"/>
              <a:t>Garantir </a:t>
            </a:r>
            <a:r>
              <a:rPr lang="pt-BR" dirty="0"/>
              <a:t>continuidade das </a:t>
            </a:r>
            <a:r>
              <a:rPr lang="pt-BR" dirty="0" smtClean="0"/>
              <a:t>ações.</a:t>
            </a:r>
            <a:endParaRPr lang="pt-BR" dirty="0"/>
          </a:p>
          <a:p>
            <a:pPr lvl="1" algn="just"/>
            <a:r>
              <a:rPr lang="pt-BR" dirty="0"/>
              <a:t>C</a:t>
            </a:r>
            <a:r>
              <a:rPr lang="pt-BR" dirty="0" smtClean="0"/>
              <a:t>obrar ações </a:t>
            </a:r>
            <a:r>
              <a:rPr lang="pt-BR" dirty="0"/>
              <a:t>prometidas </a:t>
            </a:r>
            <a:r>
              <a:rPr lang="pt-BR" dirty="0" smtClean="0"/>
              <a:t>e </a:t>
            </a:r>
            <a:r>
              <a:rPr lang="pt-BR" dirty="0"/>
              <a:t>não </a:t>
            </a:r>
            <a:r>
              <a:rPr lang="pt-BR" dirty="0" smtClean="0"/>
              <a:t>cumpridas.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Engajamento público</a:t>
            </a:r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Por em prática as melhorias necessárias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2043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pt-BR" dirty="0" smtClean="0"/>
              <a:t>PROVAB </a:t>
            </a:r>
            <a:r>
              <a:rPr lang="pt-BR" dirty="0" smtClean="0">
                <a:sym typeface="Wingdings" pitchFamily="2" charset="2"/>
              </a:rPr>
              <a:t> possibilidade de especialização.</a:t>
            </a:r>
          </a:p>
          <a:p>
            <a:pPr algn="just"/>
            <a:endParaRPr lang="pt-BR" dirty="0">
              <a:sym typeface="Wingdings" pitchFamily="2" charset="2"/>
            </a:endParaRPr>
          </a:p>
          <a:p>
            <a:pPr algn="just"/>
            <a:r>
              <a:rPr lang="pt-BR" dirty="0" smtClean="0"/>
              <a:t>Especialização </a:t>
            </a:r>
            <a:r>
              <a:rPr lang="pt-BR" dirty="0"/>
              <a:t>em </a:t>
            </a:r>
            <a:r>
              <a:rPr lang="pt-BR" dirty="0" smtClean="0"/>
              <a:t>Saúde </a:t>
            </a:r>
            <a:r>
              <a:rPr lang="pt-BR" dirty="0"/>
              <a:t>da </a:t>
            </a:r>
            <a:r>
              <a:rPr lang="pt-BR" dirty="0"/>
              <a:t>F</a:t>
            </a:r>
            <a:r>
              <a:rPr lang="pt-BR" dirty="0" smtClean="0"/>
              <a:t>amília </a:t>
            </a:r>
            <a:r>
              <a:rPr lang="pt-BR" dirty="0" smtClean="0">
                <a:sym typeface="Wingdings" pitchFamily="2" charset="2"/>
              </a:rPr>
              <a:t> possibilidade de </a:t>
            </a:r>
            <a:r>
              <a:rPr lang="pt-BR" dirty="0" smtClean="0"/>
              <a:t>aprimorar conhecimentos </a:t>
            </a:r>
            <a:r>
              <a:rPr lang="pt-BR" dirty="0"/>
              <a:t>e </a:t>
            </a:r>
            <a:r>
              <a:rPr lang="pt-BR" dirty="0" smtClean="0"/>
              <a:t>habilidades.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Expectativas </a:t>
            </a:r>
            <a:r>
              <a:rPr lang="pt-BR" dirty="0"/>
              <a:t>iniciais </a:t>
            </a:r>
            <a:r>
              <a:rPr lang="pt-BR" dirty="0" smtClean="0">
                <a:sym typeface="Wingdings" pitchFamily="2" charset="2"/>
              </a:rPr>
              <a:t> surpresa.</a:t>
            </a:r>
          </a:p>
          <a:p>
            <a:pPr algn="just"/>
            <a:endParaRPr lang="pt-BR" dirty="0">
              <a:sym typeface="Wingdings" pitchFamily="2" charset="2"/>
            </a:endParaRPr>
          </a:p>
          <a:p>
            <a:pPr algn="just"/>
            <a:r>
              <a:rPr lang="pt-BR" dirty="0" smtClean="0"/>
              <a:t>Projeto Político-Pedagógico.</a:t>
            </a:r>
          </a:p>
          <a:p>
            <a:pPr algn="just"/>
            <a:endParaRPr lang="pt-BR" dirty="0"/>
          </a:p>
          <a:p>
            <a:pPr algn="just"/>
            <a:r>
              <a:rPr lang="pt-BR" dirty="0" smtClean="0"/>
              <a:t>Guia do Especializando.</a:t>
            </a:r>
            <a:endParaRPr lang="pt-BR" dirty="0"/>
          </a:p>
          <a:p>
            <a:pPr algn="just"/>
            <a:endParaRPr lang="pt-BR" dirty="0" smtClean="0"/>
          </a:p>
          <a:p>
            <a:pPr algn="just"/>
            <a:r>
              <a:rPr lang="pt-BR" dirty="0"/>
              <a:t>P</a:t>
            </a:r>
            <a:r>
              <a:rPr lang="pt-BR" dirty="0" smtClean="0"/>
              <a:t>reocupação </a:t>
            </a:r>
            <a:r>
              <a:rPr lang="pt-BR" dirty="0"/>
              <a:t>inicial </a:t>
            </a:r>
            <a:r>
              <a:rPr lang="pt-BR" dirty="0" smtClean="0">
                <a:sym typeface="Wingdings" pitchFamily="2" charset="2"/>
              </a:rPr>
              <a:t> </a:t>
            </a:r>
            <a:r>
              <a:rPr lang="pt-BR" dirty="0" smtClean="0"/>
              <a:t>entusiasmo.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733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87206"/>
          </a:xfrm>
        </p:spPr>
        <p:txBody>
          <a:bodyPr>
            <a:noAutofit/>
          </a:bodyPr>
          <a:lstStyle/>
          <a:p>
            <a:r>
              <a:rPr lang="pt-BR" dirty="0" smtClean="0"/>
              <a:t>Sistema complexo e dicotômico:</a:t>
            </a:r>
          </a:p>
          <a:p>
            <a:pPr lvl="1"/>
            <a:r>
              <a:rPr lang="pt-BR" dirty="0" smtClean="0"/>
              <a:t>Serviços </a:t>
            </a:r>
            <a:r>
              <a:rPr lang="pt-BR" dirty="0"/>
              <a:t>de ponta </a:t>
            </a:r>
            <a:r>
              <a:rPr lang="pt-BR" dirty="0" smtClean="0"/>
              <a:t>X profundas deficiências</a:t>
            </a:r>
          </a:p>
          <a:p>
            <a:endParaRPr lang="pt-BR" dirty="0"/>
          </a:p>
          <a:p>
            <a:r>
              <a:rPr lang="pt-BR" dirty="0" smtClean="0"/>
              <a:t>Rede </a:t>
            </a:r>
            <a:r>
              <a:rPr lang="pt-BR" dirty="0"/>
              <a:t>municipal de </a:t>
            </a:r>
            <a:r>
              <a:rPr lang="pt-BR" dirty="0" smtClean="0"/>
              <a:t>saúde:</a:t>
            </a:r>
          </a:p>
          <a:p>
            <a:pPr lvl="1"/>
            <a:r>
              <a:rPr lang="pt-BR" dirty="0" smtClean="0"/>
              <a:t>149 unidades</a:t>
            </a:r>
          </a:p>
          <a:p>
            <a:pPr lvl="2"/>
            <a:r>
              <a:rPr lang="pt-BR" dirty="0" smtClean="0"/>
              <a:t>82 </a:t>
            </a:r>
            <a:r>
              <a:rPr lang="pt-BR" dirty="0"/>
              <a:t>públicas </a:t>
            </a:r>
            <a:r>
              <a:rPr lang="pt-BR" dirty="0" smtClean="0"/>
              <a:t>municipais</a:t>
            </a:r>
          </a:p>
          <a:p>
            <a:pPr lvl="2"/>
            <a:r>
              <a:rPr lang="pt-BR" dirty="0" smtClean="0"/>
              <a:t>10 </a:t>
            </a:r>
            <a:r>
              <a:rPr lang="pt-BR" dirty="0"/>
              <a:t>públicas </a:t>
            </a:r>
            <a:r>
              <a:rPr lang="pt-BR" dirty="0" smtClean="0"/>
              <a:t>estaduais</a:t>
            </a:r>
          </a:p>
          <a:p>
            <a:pPr lvl="2"/>
            <a:r>
              <a:rPr lang="pt-BR" dirty="0" smtClean="0"/>
              <a:t>4 </a:t>
            </a:r>
            <a:r>
              <a:rPr lang="pt-BR" dirty="0"/>
              <a:t>públicas federais </a:t>
            </a:r>
            <a:endParaRPr lang="pt-BR" dirty="0" smtClean="0"/>
          </a:p>
          <a:p>
            <a:pPr lvl="2"/>
            <a:r>
              <a:rPr lang="pt-BR" dirty="0" smtClean="0"/>
              <a:t>6 </a:t>
            </a:r>
            <a:r>
              <a:rPr lang="pt-BR" dirty="0"/>
              <a:t>unidades </a:t>
            </a:r>
            <a:r>
              <a:rPr lang="pt-BR" dirty="0" smtClean="0"/>
              <a:t>filantrópicas</a:t>
            </a:r>
          </a:p>
          <a:p>
            <a:pPr lvl="2"/>
            <a:r>
              <a:rPr lang="pt-BR" dirty="0" smtClean="0"/>
              <a:t>47 </a:t>
            </a:r>
            <a:r>
              <a:rPr lang="pt-BR" dirty="0"/>
              <a:t>unidades privadas contratadas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2316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Aprendizados importantes para cada fase do curso:</a:t>
            </a:r>
          </a:p>
          <a:p>
            <a:endParaRPr lang="pt-BR" sz="2800" dirty="0"/>
          </a:p>
          <a:p>
            <a:pPr lvl="1"/>
            <a:r>
              <a:rPr lang="pt-BR" sz="2400" dirty="0" smtClean="0"/>
              <a:t>Semanas de ambientação</a:t>
            </a:r>
          </a:p>
          <a:p>
            <a:pPr lvl="1"/>
            <a:r>
              <a:rPr lang="pt-BR" sz="2400" dirty="0" smtClean="0"/>
              <a:t>Análise situacional</a:t>
            </a:r>
          </a:p>
          <a:p>
            <a:pPr lvl="1"/>
            <a:r>
              <a:rPr lang="pt-BR" sz="2400" dirty="0" smtClean="0"/>
              <a:t>Análise estratégica</a:t>
            </a:r>
          </a:p>
          <a:p>
            <a:pPr lvl="1"/>
            <a:r>
              <a:rPr lang="pt-BR" sz="2400" dirty="0" smtClean="0"/>
              <a:t>Intervenção</a:t>
            </a:r>
          </a:p>
          <a:p>
            <a:pPr lvl="1"/>
            <a:r>
              <a:rPr lang="pt-BR" sz="2400" dirty="0" smtClean="0"/>
              <a:t>Análise da intervenção</a:t>
            </a:r>
          </a:p>
        </p:txBody>
      </p:sp>
    </p:spTree>
    <p:extLst>
      <p:ext uri="{BB962C8B-B14F-4D97-AF65-F5344CB8AC3E}">
        <p14:creationId xmlns:p14="http://schemas.microsoft.com/office/powerpoint/2010/main" val="308209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2800" dirty="0" smtClean="0"/>
              <a:t>Estudos </a:t>
            </a:r>
            <a:r>
              <a:rPr lang="pt-BR" sz="2800" dirty="0"/>
              <a:t>de prática </a:t>
            </a:r>
            <a:r>
              <a:rPr lang="pt-BR" sz="2800" dirty="0" smtClean="0"/>
              <a:t>clínica.</a:t>
            </a:r>
          </a:p>
          <a:p>
            <a:endParaRPr lang="pt-BR" sz="2800" dirty="0" smtClean="0"/>
          </a:p>
          <a:p>
            <a:r>
              <a:rPr lang="pt-BR" sz="2800" dirty="0" smtClean="0"/>
              <a:t>Casos clínicos.</a:t>
            </a:r>
          </a:p>
          <a:p>
            <a:endParaRPr lang="pt-BR" sz="2800" dirty="0"/>
          </a:p>
          <a:p>
            <a:r>
              <a:rPr lang="pt-BR" sz="2800" dirty="0" smtClean="0"/>
              <a:t>Fóruns </a:t>
            </a:r>
            <a:r>
              <a:rPr lang="pt-BR" sz="2800" dirty="0"/>
              <a:t>de </a:t>
            </a:r>
            <a:r>
              <a:rPr lang="pt-BR" sz="2800" dirty="0" smtClean="0"/>
              <a:t>discussão.</a:t>
            </a:r>
          </a:p>
          <a:p>
            <a:endParaRPr lang="pt-BR" sz="2800" dirty="0"/>
          </a:p>
          <a:p>
            <a:r>
              <a:rPr lang="pt-BR" sz="2800" dirty="0" smtClean="0"/>
              <a:t>Plantão </a:t>
            </a:r>
            <a:r>
              <a:rPr lang="pt-BR" sz="2800" dirty="0"/>
              <a:t>de </a:t>
            </a:r>
            <a:r>
              <a:rPr lang="pt-BR" sz="2800" dirty="0" smtClean="0"/>
              <a:t>dúvidas. </a:t>
            </a:r>
          </a:p>
          <a:p>
            <a:endParaRPr lang="pt-BR" sz="2800" dirty="0"/>
          </a:p>
          <a:p>
            <a:r>
              <a:rPr lang="pt-BR" sz="2800" dirty="0" smtClean="0"/>
              <a:t>Orientadoras.</a:t>
            </a:r>
          </a:p>
        </p:txBody>
      </p:sp>
    </p:spTree>
    <p:extLst>
      <p:ext uri="{BB962C8B-B14F-4D97-AF65-F5344CB8AC3E}">
        <p14:creationId xmlns:p14="http://schemas.microsoft.com/office/powerpoint/2010/main" val="131270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 smtClean="0"/>
              <a:t>Reflexão crítica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pt-BR" dirty="0" smtClean="0"/>
              <a:t>Após a especialização:</a:t>
            </a:r>
          </a:p>
          <a:p>
            <a:pPr algn="just"/>
            <a:endParaRPr lang="pt-BR" dirty="0"/>
          </a:p>
          <a:p>
            <a:pPr lvl="1" algn="just"/>
            <a:r>
              <a:rPr lang="pt-BR" dirty="0" smtClean="0"/>
              <a:t>Médico </a:t>
            </a:r>
            <a:r>
              <a:rPr lang="pt-BR" dirty="0"/>
              <a:t>mais </a:t>
            </a:r>
            <a:r>
              <a:rPr lang="pt-BR" dirty="0" smtClean="0"/>
              <a:t>completo.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 smtClean="0"/>
              <a:t>Competente </a:t>
            </a:r>
            <a:r>
              <a:rPr lang="pt-BR" dirty="0"/>
              <a:t>para trabalhar na atenção </a:t>
            </a:r>
            <a:r>
              <a:rPr lang="pt-BR" dirty="0" smtClean="0"/>
              <a:t>básica.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/>
              <a:t>C</a:t>
            </a:r>
            <a:r>
              <a:rPr lang="pt-BR" dirty="0" smtClean="0"/>
              <a:t>apacitado </a:t>
            </a:r>
            <a:r>
              <a:rPr lang="pt-BR" dirty="0"/>
              <a:t>para elaborar e executar </a:t>
            </a:r>
            <a:r>
              <a:rPr lang="pt-BR" dirty="0" smtClean="0"/>
              <a:t>projetos </a:t>
            </a:r>
            <a:r>
              <a:rPr lang="pt-BR" dirty="0"/>
              <a:t>de </a:t>
            </a:r>
            <a:r>
              <a:rPr lang="pt-BR" dirty="0" smtClean="0"/>
              <a:t>intervenção.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 smtClean="0"/>
              <a:t>Objetivos </a:t>
            </a:r>
            <a:r>
              <a:rPr lang="pt-BR" dirty="0"/>
              <a:t>iniciais </a:t>
            </a:r>
            <a:r>
              <a:rPr lang="pt-BR" dirty="0" smtClean="0"/>
              <a:t>equivocados.</a:t>
            </a:r>
          </a:p>
          <a:p>
            <a:pPr lvl="1" algn="just"/>
            <a:endParaRPr lang="pt-BR" dirty="0"/>
          </a:p>
          <a:p>
            <a:pPr lvl="1" algn="just"/>
            <a:r>
              <a:rPr lang="pt-BR" dirty="0" smtClean="0"/>
              <a:t>Mudança de ponto de vista.</a:t>
            </a:r>
            <a:endParaRPr lang="pt-BR" dirty="0"/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628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1907704" y="548680"/>
            <a:ext cx="69127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latin typeface="Arial Black" pitchFamily="34" charset="0"/>
              </a:rPr>
              <a:t>OBRIGADO!</a:t>
            </a:r>
            <a:endParaRPr lang="pt-BR" sz="60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gem">
  <a:themeElements>
    <a:clrScheme name="Viagem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gem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iagem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908</TotalTime>
  <Words>2297</Words>
  <Application>Microsoft Office PowerPoint</Application>
  <PresentationFormat>Apresentação na tela (4:3)</PresentationFormat>
  <Paragraphs>387</Paragraphs>
  <Slides>93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93</vt:i4>
      </vt:variant>
    </vt:vector>
  </HeadingPairs>
  <TitlesOfParts>
    <vt:vector size="94" baseType="lpstr">
      <vt:lpstr>Viagem</vt:lpstr>
      <vt:lpstr>Intervindo na Unidade de Saúde da Família do Bairro Planalto em Natal-RN para Melhorar a Atenção ao Pré-Natal e Puerpério</vt:lpstr>
      <vt:lpstr>Apresentação do PowerPoint</vt:lpstr>
      <vt:lpstr>Apresentação do PowerPoint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Introdução</vt:lpstr>
      <vt:lpstr>Objetivo geral</vt:lpstr>
      <vt:lpstr>metodologia</vt:lpstr>
      <vt:lpstr>metodologia</vt:lpstr>
      <vt:lpstr>metodologia</vt:lpstr>
      <vt:lpstr>metodologia</vt:lpstr>
      <vt:lpstr>metodologia</vt:lpstr>
      <vt:lpstr>Objetivos específicos</vt:lpstr>
      <vt:lpstr>1. Ampliar a cobertura do pré-natal</vt:lpstr>
      <vt:lpstr>Apresentação do PowerPoint</vt:lpstr>
      <vt:lpstr>1. Ampliar a cobertura do pré-natal</vt:lpstr>
      <vt:lpstr>Apresentação do PowerPoint</vt:lpstr>
      <vt:lpstr>1. Ampliar a cobertura do pré-natal</vt:lpstr>
      <vt:lpstr>Apresentação do PowerPoint</vt:lpstr>
      <vt:lpstr>1. Ampliar a cobertura do pré-natal</vt:lpstr>
      <vt:lpstr>Apresentação do PowerPoint</vt:lpstr>
      <vt:lpstr>2. Melhorar a adesão ao pré-natal</vt:lpstr>
      <vt:lpstr>Apresentação do PowerPoint</vt:lpstr>
      <vt:lpstr>2. Melhorar a adesão ao pré-natal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3. melhorar a qualidade da atenção ao pré-natal e puerpério realizado na unidade</vt:lpstr>
      <vt:lpstr>Apresentação do PowerPoint</vt:lpstr>
      <vt:lpstr>4. melhorar o registro das informações</vt:lpstr>
      <vt:lpstr>Apresentação do PowerPoint</vt:lpstr>
      <vt:lpstr>5. mapear as gestantes de risco</vt:lpstr>
      <vt:lpstr>Apresentação do PowerPoint</vt:lpstr>
      <vt:lpstr>5. mapear as gestantes de risco</vt:lpstr>
      <vt:lpstr>Apresentação do PowerPoint</vt:lpstr>
      <vt:lpstr>6. promover a saúde no pré-natal</vt:lpstr>
      <vt:lpstr>Apresentação do PowerPoint</vt:lpstr>
      <vt:lpstr>6. promover a saúde no pré-natal</vt:lpstr>
      <vt:lpstr>Apresentação do PowerPoint</vt:lpstr>
      <vt:lpstr>6. promover a saúde no pré-natal</vt:lpstr>
      <vt:lpstr>Apresentação do PowerPoint</vt:lpstr>
      <vt:lpstr>6. promover a saúde no pré-natal</vt:lpstr>
      <vt:lpstr>Apresentação do PowerPoint</vt:lpstr>
      <vt:lpstr>6. promover a saúde no pré-natal</vt:lpstr>
      <vt:lpstr>Apresentação do PowerPoint</vt:lpstr>
      <vt:lpstr>6. promover a saúde no pré-natal</vt:lpstr>
      <vt:lpstr>Apresentação do PowerPoint</vt:lpstr>
      <vt:lpstr>Discussão</vt:lpstr>
      <vt:lpstr>Discussão</vt:lpstr>
      <vt:lpstr>Discussão</vt:lpstr>
      <vt:lpstr>Discussão</vt:lpstr>
      <vt:lpstr>Reflexão crítica</vt:lpstr>
      <vt:lpstr>Reflexão crítica</vt:lpstr>
      <vt:lpstr>Reflexão crítica</vt:lpstr>
      <vt:lpstr>Reflexão crítica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YURI ERICK</dc:creator>
  <cp:lastModifiedBy>YURI ERICK</cp:lastModifiedBy>
  <cp:revision>129</cp:revision>
  <dcterms:created xsi:type="dcterms:W3CDTF">2014-02-27T19:28:51Z</dcterms:created>
  <dcterms:modified xsi:type="dcterms:W3CDTF">2014-03-06T03:09:14Z</dcterms:modified>
</cp:coreProperties>
</file>