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3" r:id="rId5"/>
    <p:sldId id="284" r:id="rId6"/>
    <p:sldId id="259" r:id="rId7"/>
    <p:sldId id="265" r:id="rId8"/>
    <p:sldId id="272" r:id="rId9"/>
    <p:sldId id="273" r:id="rId10"/>
    <p:sldId id="27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75" r:id="rId19"/>
    <p:sldId id="292" r:id="rId20"/>
    <p:sldId id="276" r:id="rId21"/>
    <p:sldId id="293" r:id="rId22"/>
    <p:sldId id="294" r:id="rId23"/>
    <p:sldId id="295" r:id="rId24"/>
    <p:sldId id="296" r:id="rId25"/>
    <p:sldId id="297" r:id="rId26"/>
    <p:sldId id="298" r:id="rId27"/>
    <p:sldId id="277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19" r:id="rId37"/>
    <p:sldId id="278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279" r:id="rId48"/>
    <p:sldId id="320" r:id="rId49"/>
    <p:sldId id="271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507" autoAdjust="0"/>
    <p:restoredTop sz="94660"/>
  </p:normalViewPr>
  <p:slideViewPr>
    <p:cSldViewPr>
      <p:cViewPr varScale="1">
        <p:scale>
          <a:sx n="72" d="100"/>
          <a:sy n="72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\Documents\EAD\Turma%206%20PROVAB\Yuri%20Wrague\Planilha%20PN%20Yuri%20semana%2012%20em%200111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Sa&#250;de%20Bucal%20Yuri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Sa&#250;de%20Bucal%20Yuri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Sa&#250;de%20Bucal%20Yuri%20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\Documents\EAD\Turma%206%20PROVAB\Yuri%20Wrague\Planilha%20Puerp&#233;rio%20Yuri%20Final%20081114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Sa&#250;de%20Bucal%20Yuri%20Final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\Documents\EAD\Turma%206%20PROVAB\Yuri%20Wrague\Planilha%20Sa&#250;de%20Bucal%20Yuri%20Final%20081114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Sa&#250;de%20Bucal%20Yuri%20Final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\Documents\EAD\Turma%206%20PROVAB\Yuri%20Wrague\Planilha%20Puerp&#233;rio%20Yuri%20Final%20081114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uerp&#233;rio%20Yuri%20Final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ropbox\Especializa&#231;&#227;o%20UNASUS-UFPel\32%20semana%2003.11\Planilha%20PN%20Yuri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297491039426524"/>
          <c:w val="0.86693548387096753"/>
          <c:h val="0.64157706093189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0.73684210526315785</c:v>
                </c:pt>
                <c:pt idx="1">
                  <c:v>0.94736842105262631</c:v>
                </c:pt>
                <c:pt idx="2">
                  <c:v>1</c:v>
                </c:pt>
              </c:numCache>
            </c:numRef>
          </c:val>
        </c:ser>
        <c:dLbls/>
        <c:axId val="69583616"/>
        <c:axId val="69585152"/>
      </c:barChart>
      <c:catAx>
        <c:axId val="69583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85152"/>
        <c:crosses val="autoZero"/>
        <c:auto val="1"/>
        <c:lblAlgn val="ctr"/>
        <c:lblOffset val="100"/>
      </c:catAx>
      <c:valAx>
        <c:axId val="695851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836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183299389002035"/>
          <c:y val="0.23897058823529421"/>
          <c:w val="0.86558044806517365"/>
          <c:h val="0.632352941176470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0.9285714285714286</c:v>
                </c:pt>
                <c:pt idx="1">
                  <c:v>0.94444444444444464</c:v>
                </c:pt>
                <c:pt idx="2">
                  <c:v>1</c:v>
                </c:pt>
              </c:numCache>
            </c:numRef>
          </c:val>
        </c:ser>
        <c:dLbls/>
        <c:axId val="68625920"/>
        <c:axId val="68627456"/>
      </c:barChart>
      <c:catAx>
        <c:axId val="68625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27456"/>
        <c:crosses val="autoZero"/>
        <c:auto val="1"/>
        <c:lblAlgn val="ctr"/>
        <c:lblOffset val="100"/>
      </c:catAx>
      <c:valAx>
        <c:axId val="686274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25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183299389002035"/>
          <c:y val="0.23897058823529421"/>
          <c:w val="0.86558044806517365"/>
          <c:h val="0.632352941176470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8652032"/>
        <c:axId val="68760320"/>
      </c:barChart>
      <c:catAx>
        <c:axId val="68652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60320"/>
        <c:crosses val="autoZero"/>
        <c:auto val="1"/>
        <c:lblAlgn val="ctr"/>
        <c:lblOffset val="100"/>
      </c:catAx>
      <c:valAx>
        <c:axId val="687603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52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61"/>
          <c:y val="0.29368029739777379"/>
          <c:w val="0.84677502714590924"/>
          <c:h val="0.5873605947955333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necessidade de consultas subsequentes.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0.71428571428571463</c:v>
                </c:pt>
                <c:pt idx="1">
                  <c:v>0.85714285714285765</c:v>
                </c:pt>
                <c:pt idx="2">
                  <c:v>0.8125</c:v>
                </c:pt>
              </c:numCache>
            </c:numRef>
          </c:val>
        </c:ser>
        <c:dLbls/>
        <c:axId val="68780416"/>
        <c:axId val="68781952"/>
      </c:barChart>
      <c:catAx>
        <c:axId val="68780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81952"/>
        <c:crosses val="autoZero"/>
        <c:auto val="1"/>
        <c:lblAlgn val="ctr"/>
        <c:lblOffset val="100"/>
      </c:catAx>
      <c:valAx>
        <c:axId val="687819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80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48387096774"/>
          <c:y val="0.29562043795620685"/>
          <c:w val="0.84677419354839556"/>
          <c:h val="0.587591240875908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
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0.28571428571428825</c:v>
                </c:pt>
                <c:pt idx="1">
                  <c:v>0.14285714285714418</c:v>
                </c:pt>
                <c:pt idx="2">
                  <c:v>0.18750000000000044</c:v>
                </c:pt>
              </c:numCache>
            </c:numRef>
          </c:val>
        </c:ser>
        <c:dLbls/>
        <c:axId val="68845568"/>
        <c:axId val="68847104"/>
      </c:barChart>
      <c:catAx>
        <c:axId val="68845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47104"/>
        <c:crosses val="autoZero"/>
        <c:auto val="1"/>
        <c:lblAlgn val="ctr"/>
        <c:lblOffset val="100"/>
      </c:catAx>
      <c:valAx>
        <c:axId val="688471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455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61"/>
          <c:y val="0.28673935490645619"/>
          <c:w val="0.84677502714590924"/>
          <c:h val="0.598568403367222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0.36842105263157893</c:v>
                </c:pt>
                <c:pt idx="1">
                  <c:v>0.73684210526315785</c:v>
                </c:pt>
                <c:pt idx="2">
                  <c:v>0.8421052631578988</c:v>
                </c:pt>
              </c:numCache>
            </c:numRef>
          </c:val>
        </c:ser>
        <c:dLbls/>
        <c:axId val="68961408"/>
        <c:axId val="68962944"/>
      </c:barChart>
      <c:catAx>
        <c:axId val="68961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62944"/>
        <c:crosses val="autoZero"/>
        <c:auto val="1"/>
        <c:lblAlgn val="ctr"/>
        <c:lblOffset val="100"/>
      </c:catAx>
      <c:valAx>
        <c:axId val="68962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614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9009900990100028E-2"/>
          <c:y val="0.16546762589928071"/>
          <c:w val="0.86930693069306963"/>
          <c:h val="0.712230215827337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9032960"/>
        <c:axId val="69067520"/>
      </c:barChart>
      <c:catAx>
        <c:axId val="69032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067520"/>
        <c:crosses val="autoZero"/>
        <c:auto val="1"/>
        <c:lblAlgn val="ctr"/>
        <c:lblOffset val="100"/>
      </c:catAx>
      <c:valAx>
        <c:axId val="690675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0329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722627737226404"/>
          <c:w val="0.86693548387096753"/>
          <c:h val="0.635036496350365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Indicadores!$D$18:$F$18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9165824"/>
        <c:axId val="69167360"/>
      </c:barChart>
      <c:catAx>
        <c:axId val="69165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67360"/>
        <c:crosses val="autoZero"/>
        <c:auto val="1"/>
        <c:lblAlgn val="ctr"/>
        <c:lblOffset val="100"/>
      </c:catAx>
      <c:valAx>
        <c:axId val="691673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65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2184300341297028"/>
          <c:w val="0.86693548387096753"/>
          <c:h val="0.658703071672355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8880640"/>
        <c:axId val="68882432"/>
      </c:barChart>
      <c:catAx>
        <c:axId val="68880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82432"/>
        <c:crosses val="autoZero"/>
        <c:auto val="1"/>
        <c:lblAlgn val="ctr"/>
        <c:lblOffset val="100"/>
      </c:catAx>
      <c:valAx>
        <c:axId val="688824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806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16974169741697531"/>
          <c:w val="0.86693548387096753"/>
          <c:h val="0.70479704797048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8919296"/>
        <c:axId val="68920832"/>
      </c:barChart>
      <c:catAx>
        <c:axId val="6891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20832"/>
        <c:crosses val="autoZero"/>
        <c:auto val="1"/>
        <c:lblAlgn val="ctr"/>
        <c:lblOffset val="100"/>
      </c:catAx>
      <c:valAx>
        <c:axId val="689208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192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5291828793774745"/>
          <c:w val="0.86693548387096753"/>
          <c:h val="0.610894941634241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Indicadores!$D$36:$F$36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9117440"/>
        <c:axId val="69118976"/>
      </c:barChart>
      <c:catAx>
        <c:axId val="69117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18976"/>
        <c:crosses val="autoZero"/>
        <c:auto val="1"/>
        <c:lblAlgn val="ctr"/>
        <c:lblOffset val="100"/>
      </c:catAx>
      <c:valAx>
        <c:axId val="691189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17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297491039426524"/>
          <c:w val="0.86693548387096753"/>
          <c:h val="0.64157706093189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71330432"/>
        <c:axId val="71340416"/>
      </c:barChart>
      <c:catAx>
        <c:axId val="71330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340416"/>
        <c:crosses val="autoZero"/>
        <c:auto val="1"/>
        <c:lblAlgn val="ctr"/>
        <c:lblOffset val="100"/>
      </c:catAx>
      <c:valAx>
        <c:axId val="713404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3304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183299389002035"/>
          <c:y val="0.23897058823529421"/>
          <c:w val="0.86558044806517365"/>
          <c:h val="0.632352941176470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Indicadores!$D$41:$F$41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69139456"/>
        <c:axId val="69300992"/>
      </c:barChart>
      <c:catAx>
        <c:axId val="69139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00992"/>
        <c:crosses val="autoZero"/>
        <c:auto val="1"/>
        <c:lblAlgn val="ctr"/>
        <c:lblOffset val="100"/>
      </c:catAx>
      <c:valAx>
        <c:axId val="693009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39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9206349206350228E-2"/>
          <c:y val="0.22968197879858487"/>
          <c:w val="0.86904761904761962"/>
          <c:h val="0.646643109540636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/>
        <c:axId val="71377280"/>
        <c:axId val="71378816"/>
      </c:barChart>
      <c:catAx>
        <c:axId val="71377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378816"/>
        <c:crosses val="autoZero"/>
        <c:auto val="1"/>
        <c:lblAlgn val="ctr"/>
        <c:lblOffset val="100"/>
      </c:catAx>
      <c:valAx>
        <c:axId val="713788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377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9206349206350034E-2"/>
          <c:y val="0.24344569288389703"/>
          <c:w val="0.86904761904761962"/>
          <c:h val="0.6254681647940074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71421312"/>
        <c:axId val="69338240"/>
      </c:barChart>
      <c:catAx>
        <c:axId val="71421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38240"/>
        <c:crosses val="autoZero"/>
        <c:auto val="1"/>
        <c:lblAlgn val="ctr"/>
        <c:lblOffset val="100"/>
      </c:catAx>
      <c:valAx>
        <c:axId val="693382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421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141987829614595"/>
          <c:y val="0.23722627737226437"/>
          <c:w val="0.86612576064909552"/>
          <c:h val="0.635036496350365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9387392"/>
        <c:axId val="69388928"/>
      </c:barChart>
      <c:catAx>
        <c:axId val="69387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88928"/>
        <c:crosses val="autoZero"/>
        <c:auto val="1"/>
        <c:lblAlgn val="ctr"/>
        <c:lblOffset val="100"/>
      </c:catAx>
      <c:valAx>
        <c:axId val="693889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87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71511040"/>
        <c:axId val="71521024"/>
      </c:barChart>
      <c:catAx>
        <c:axId val="71511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521024"/>
        <c:crosses val="autoZero"/>
        <c:auto val="1"/>
        <c:lblAlgn val="ctr"/>
        <c:lblOffset val="100"/>
      </c:catAx>
      <c:valAx>
        <c:axId val="715210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511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61"/>
          <c:y val="0.28315511297012524"/>
          <c:w val="0.84677502714590924"/>
          <c:h val="0.602152645303557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registro adequado do atendimento odontológico.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1439104"/>
        <c:axId val="71440640"/>
      </c:barChart>
      <c:catAx>
        <c:axId val="71439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440640"/>
        <c:crosses val="autoZero"/>
        <c:auto val="1"/>
        <c:lblAlgn val="ctr"/>
        <c:lblOffset val="100"/>
      </c:catAx>
      <c:valAx>
        <c:axId val="714406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4391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141987829614595"/>
          <c:y val="0.1762452107279717"/>
          <c:w val="0.86612576064909552"/>
          <c:h val="0.693486590038313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1477504"/>
        <c:axId val="71491584"/>
      </c:barChart>
      <c:catAx>
        <c:axId val="71477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491584"/>
        <c:crosses val="autoZero"/>
        <c:auto val="1"/>
        <c:lblAlgn val="ctr"/>
        <c:lblOffset val="100"/>
      </c:catAx>
      <c:valAx>
        <c:axId val="714915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477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46"/>
          <c:y val="0.25691699604743345"/>
          <c:w val="0.86475409836065575"/>
          <c:h val="0.604743083003952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5726848"/>
        <c:axId val="75728384"/>
      </c:barChart>
      <c:catAx>
        <c:axId val="75726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28384"/>
        <c:crosses val="autoZero"/>
        <c:auto val="1"/>
        <c:lblAlgn val="ctr"/>
        <c:lblOffset val="100"/>
      </c:catAx>
      <c:valAx>
        <c:axId val="757283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268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49"/>
          <c:y val="0.22887323943661972"/>
          <c:w val="0.86475409836065575"/>
          <c:h val="0.6478873239436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6351360"/>
        <c:axId val="76352896"/>
      </c:barChart>
      <c:catAx>
        <c:axId val="76351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52896"/>
        <c:crosses val="autoZero"/>
        <c:auto val="1"/>
        <c:lblAlgn val="ctr"/>
        <c:lblOffset val="100"/>
      </c:catAx>
      <c:valAx>
        <c:axId val="763528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513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52"/>
          <c:y val="0.24714828897338537"/>
          <c:w val="0.86475409836065575"/>
          <c:h val="0.6197718631178805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6397952"/>
        <c:axId val="76407936"/>
      </c:barChart>
      <c:catAx>
        <c:axId val="76397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07936"/>
        <c:crosses val="autoZero"/>
        <c:auto val="1"/>
        <c:lblAlgn val="ctr"/>
        <c:lblOffset val="100"/>
      </c:catAx>
      <c:valAx>
        <c:axId val="764079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97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613"/>
          <c:y val="0.28673935490645619"/>
          <c:w val="0.84677502714590946"/>
          <c:h val="0.598568403367221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0.36842105263157893</c:v>
                </c:pt>
                <c:pt idx="1">
                  <c:v>0.73684210526315785</c:v>
                </c:pt>
                <c:pt idx="2">
                  <c:v>0.84210526315789935</c:v>
                </c:pt>
              </c:numCache>
            </c:numRef>
          </c:val>
        </c:ser>
        <c:dLbls/>
        <c:axId val="68502656"/>
        <c:axId val="68504192"/>
      </c:barChart>
      <c:catAx>
        <c:axId val="68502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04192"/>
        <c:crosses val="autoZero"/>
        <c:auto val="1"/>
        <c:lblAlgn val="ctr"/>
        <c:lblOffset val="100"/>
      </c:catAx>
      <c:valAx>
        <c:axId val="685041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026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88065843621486"/>
          <c:y val="0.21594684385382329"/>
          <c:w val="0.86419753086420004"/>
          <c:h val="0.667774086378747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6338304"/>
        <c:axId val="76339840"/>
      </c:barChart>
      <c:catAx>
        <c:axId val="76338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39840"/>
        <c:crosses val="autoZero"/>
        <c:auto val="1"/>
        <c:lblAlgn val="ctr"/>
        <c:lblOffset val="100"/>
      </c:catAx>
      <c:valAx>
        <c:axId val="76339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383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9009900990100028E-2"/>
          <c:y val="0.21959459459459643"/>
          <c:w val="0.86930693069306963"/>
          <c:h val="0.662162162162162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6499584"/>
        <c:axId val="76509568"/>
      </c:barChart>
      <c:catAx>
        <c:axId val="76499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09568"/>
        <c:crosses val="autoZero"/>
        <c:auto val="1"/>
        <c:lblAlgn val="ctr"/>
        <c:lblOffset val="100"/>
      </c:catAx>
      <c:valAx>
        <c:axId val="765095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995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8231827111984527E-2"/>
          <c:y val="0.26104417670682734"/>
          <c:w val="0.87033398821218078"/>
          <c:h val="0.598393574297188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6632448"/>
        <c:axId val="76633984"/>
      </c:barChart>
      <c:catAx>
        <c:axId val="76632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33984"/>
        <c:crosses val="autoZero"/>
        <c:auto val="1"/>
        <c:lblAlgn val="ctr"/>
        <c:lblOffset val="100"/>
      </c:catAx>
      <c:valAx>
        <c:axId val="766339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324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30038022813688497"/>
          <c:w val="0.8442622950819616"/>
          <c:h val="0.577946768060836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orientação sobre os cuidados com a higiene bucal do recém-nascido.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6654464"/>
        <c:axId val="76656000"/>
      </c:barChart>
      <c:catAx>
        <c:axId val="76654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56000"/>
        <c:crosses val="autoZero"/>
        <c:auto val="1"/>
        <c:lblAlgn val="ctr"/>
        <c:lblOffset val="100"/>
      </c:catAx>
      <c:valAx>
        <c:axId val="76656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54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86"/>
          <c:y val="0.28260869565217545"/>
          <c:w val="0.86475409836065575"/>
          <c:h val="0.565217391304347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76557696"/>
        <c:axId val="76588160"/>
      </c:barChart>
      <c:catAx>
        <c:axId val="76557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88160"/>
        <c:crosses val="autoZero"/>
        <c:auto val="1"/>
        <c:lblAlgn val="ctr"/>
        <c:lblOffset val="100"/>
      </c:catAx>
      <c:valAx>
        <c:axId val="765881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57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68"/>
          <c:y val="0.25096525096525096"/>
          <c:w val="0.86475409836065575"/>
          <c:h val="0.613899613899622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77735040"/>
        <c:axId val="77736576"/>
      </c:barChart>
      <c:catAx>
        <c:axId val="77735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736576"/>
        <c:crosses val="autoZero"/>
        <c:auto val="1"/>
        <c:lblAlgn val="ctr"/>
        <c:lblOffset val="100"/>
      </c:catAx>
      <c:valAx>
        <c:axId val="777365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735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axId val="77781632"/>
        <c:axId val="77799808"/>
      </c:barChart>
      <c:catAx>
        <c:axId val="77781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799808"/>
        <c:crosses val="autoZero"/>
        <c:auto val="1"/>
        <c:lblAlgn val="ctr"/>
        <c:lblOffset val="100"/>
      </c:catAx>
      <c:valAx>
        <c:axId val="777998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781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68"/>
          <c:y val="0.25691699604743296"/>
          <c:w val="0.86475409836065575"/>
          <c:h val="0.604743083003952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7844864"/>
        <c:axId val="77846400"/>
      </c:barChart>
      <c:catAx>
        <c:axId val="77844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46400"/>
        <c:crosses val="autoZero"/>
        <c:auto val="1"/>
        <c:lblAlgn val="ctr"/>
        <c:lblOffset val="100"/>
      </c:catAx>
      <c:valAx>
        <c:axId val="778464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448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245901639344168"/>
          <c:y val="0.22887323943661972"/>
          <c:w val="0.86475409836065575"/>
          <c:h val="0.6478873239436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7932416"/>
        <c:axId val="77933952"/>
      </c:barChart>
      <c:catAx>
        <c:axId val="77932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933952"/>
        <c:crosses val="autoZero"/>
        <c:auto val="1"/>
        <c:lblAlgn val="ctr"/>
        <c:lblOffset val="100"/>
      </c:catAx>
      <c:valAx>
        <c:axId val="779339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932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2968197879858482"/>
          <c:w val="0.86693548387096753"/>
          <c:h val="0.646643109540636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0.7777777777777829</c:v>
                </c:pt>
                <c:pt idx="2">
                  <c:v>0.78947368421052633</c:v>
                </c:pt>
              </c:numCache>
            </c:numRef>
          </c:val>
        </c:ser>
        <c:dLbls/>
        <c:axId val="68525440"/>
        <c:axId val="68543616"/>
      </c:barChart>
      <c:catAx>
        <c:axId val="68525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43616"/>
        <c:crosses val="autoZero"/>
        <c:auto val="1"/>
        <c:lblAlgn val="ctr"/>
        <c:lblOffset val="100"/>
      </c:catAx>
      <c:valAx>
        <c:axId val="68543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25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9009900990100028E-2"/>
          <c:y val="0.23381294964028776"/>
          <c:w val="0.86930693069306963"/>
          <c:h val="0.640287769784172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8462080"/>
        <c:axId val="68463616"/>
      </c:barChart>
      <c:catAx>
        <c:axId val="68462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63616"/>
        <c:crosses val="autoZero"/>
        <c:auto val="1"/>
        <c:lblAlgn val="ctr"/>
        <c:lblOffset val="100"/>
      </c:catAx>
      <c:valAx>
        <c:axId val="68463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620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722627737226445"/>
          <c:w val="0.86693548387096753"/>
          <c:h val="0.635036496350365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8484096"/>
        <c:axId val="34288384"/>
      </c:barChart>
      <c:catAx>
        <c:axId val="68484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288384"/>
        <c:crosses val="autoZero"/>
        <c:auto val="1"/>
        <c:lblAlgn val="ctr"/>
        <c:lblOffset val="100"/>
      </c:catAx>
      <c:valAx>
        <c:axId val="342883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84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218430034129705"/>
          <c:w val="0.86693548387096753"/>
          <c:h val="0.658703071672355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34321152"/>
        <c:axId val="34322688"/>
      </c:barChart>
      <c:catAx>
        <c:axId val="34321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322688"/>
        <c:crosses val="autoZero"/>
        <c:auto val="1"/>
        <c:lblAlgn val="ctr"/>
        <c:lblOffset val="100"/>
      </c:catAx>
      <c:valAx>
        <c:axId val="343226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3211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3985239852398524"/>
          <c:w val="0.86693548387096753"/>
          <c:h val="0.630996309963099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0.9285714285714286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8585728"/>
        <c:axId val="68591616"/>
      </c:barChart>
      <c:catAx>
        <c:axId val="68585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91616"/>
        <c:crosses val="autoZero"/>
        <c:auto val="1"/>
        <c:lblAlgn val="ctr"/>
        <c:lblOffset val="100"/>
      </c:catAx>
      <c:valAx>
        <c:axId val="685916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85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080645161290321"/>
          <c:y val="0.24436090225563908"/>
          <c:w val="0.86693548387096753"/>
          <c:h val="0.6240601503759398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0.88888888888888884</c:v>
                </c:pt>
                <c:pt idx="2">
                  <c:v>1</c:v>
                </c:pt>
              </c:numCache>
            </c:numRef>
          </c:val>
        </c:ser>
        <c:dLbls/>
        <c:axId val="68710400"/>
        <c:axId val="68711936"/>
      </c:barChart>
      <c:catAx>
        <c:axId val="68710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11936"/>
        <c:crosses val="autoZero"/>
        <c:auto val="1"/>
        <c:lblAlgn val="ctr"/>
        <c:lblOffset val="100"/>
      </c:catAx>
      <c:valAx>
        <c:axId val="687119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104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7282D-1793-4134-9F84-7E16ADA12B69}" type="datetimeFigureOut">
              <a:rPr lang="pt-BR" smtClean="0"/>
              <a:pPr/>
              <a:t>23/01/2015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E4ABC9-4A01-4165-AFEC-5CDE7C22D9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4480" y="214290"/>
            <a:ext cx="7200896" cy="1714511"/>
          </a:xfrm>
        </p:spPr>
        <p:txBody>
          <a:bodyPr>
            <a:noAutofit/>
          </a:bodyPr>
          <a:lstStyle/>
          <a:p>
            <a:pPr algn="ctr"/>
            <a:r>
              <a:rPr lang="pt-BR" sz="2200" b="0" dirty="0" smtClean="0">
                <a:solidFill>
                  <a:schemeClr val="tx1"/>
                </a:solidFill>
              </a:rPr>
              <a:t>Universidade aberta do sus – </a:t>
            </a:r>
            <a:r>
              <a:rPr lang="pt-BR" sz="2200" b="0" dirty="0" err="1" smtClean="0">
                <a:solidFill>
                  <a:schemeClr val="tx1"/>
                </a:solidFill>
              </a:rPr>
              <a:t>unasus</a:t>
            </a:r>
            <a:r>
              <a:rPr lang="pt-BR" sz="2200" b="0" dirty="0" smtClean="0">
                <a:solidFill>
                  <a:schemeClr val="tx1"/>
                </a:solidFill>
              </a:rPr>
              <a:t/>
            </a:r>
            <a:br>
              <a:rPr lang="pt-BR" sz="2200" b="0" dirty="0" smtClean="0">
                <a:solidFill>
                  <a:schemeClr val="tx1"/>
                </a:solidFill>
              </a:rPr>
            </a:br>
            <a:r>
              <a:rPr lang="pt-BR" sz="2200" b="0" dirty="0" smtClean="0">
                <a:solidFill>
                  <a:schemeClr val="tx1"/>
                </a:solidFill>
              </a:rPr>
              <a:t>universidade federal de pelotas</a:t>
            </a:r>
            <a:br>
              <a:rPr lang="pt-BR" sz="2200" b="0" dirty="0" smtClean="0">
                <a:solidFill>
                  <a:schemeClr val="tx1"/>
                </a:solidFill>
              </a:rPr>
            </a:br>
            <a:r>
              <a:rPr lang="pt-BR" sz="2200" b="0" dirty="0" smtClean="0">
                <a:solidFill>
                  <a:schemeClr val="tx1"/>
                </a:solidFill>
              </a:rPr>
              <a:t>especialização em saúde da família</a:t>
            </a:r>
            <a:br>
              <a:rPr lang="pt-BR" sz="2200" b="0" dirty="0" smtClean="0">
                <a:solidFill>
                  <a:schemeClr val="tx1"/>
                </a:solidFill>
              </a:rPr>
            </a:br>
            <a:r>
              <a:rPr lang="pt-BR" sz="2200" b="0" dirty="0" smtClean="0">
                <a:solidFill>
                  <a:schemeClr val="tx1"/>
                </a:solidFill>
              </a:rPr>
              <a:t>modalidade a distância</a:t>
            </a:r>
            <a:br>
              <a:rPr lang="pt-BR" sz="2200" b="0" dirty="0" smtClean="0">
                <a:solidFill>
                  <a:schemeClr val="tx1"/>
                </a:solidFill>
              </a:rPr>
            </a:br>
            <a:r>
              <a:rPr lang="pt-BR" sz="2200" b="0" dirty="0" smtClean="0">
                <a:solidFill>
                  <a:schemeClr val="tx1"/>
                </a:solidFill>
              </a:rPr>
              <a:t>turma 6</a:t>
            </a:r>
            <a:endParaRPr lang="pt-BR" sz="2200" b="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1670" y="4000504"/>
            <a:ext cx="6786610" cy="1042998"/>
          </a:xfrm>
        </p:spPr>
        <p:txBody>
          <a:bodyPr>
            <a:normAutofit fontScale="92500"/>
          </a:bodyPr>
          <a:lstStyle/>
          <a:p>
            <a:pPr algn="ctr"/>
            <a:r>
              <a:rPr lang="pt-BR" sz="2600" b="1" dirty="0">
                <a:solidFill>
                  <a:schemeClr val="tx1"/>
                </a:solidFill>
              </a:rPr>
              <a:t>Qualificação da Atenção ao Pré-natal e Puerpério na </a:t>
            </a:r>
            <a:r>
              <a:rPr lang="pt-BR" sz="2600" b="1" dirty="0" smtClean="0">
                <a:solidFill>
                  <a:schemeClr val="tx1"/>
                </a:solidFill>
              </a:rPr>
              <a:t>UBS/ESF Dunas</a:t>
            </a:r>
            <a:r>
              <a:rPr lang="pt-BR" sz="2600" b="1" dirty="0">
                <a:solidFill>
                  <a:schemeClr val="tx1"/>
                </a:solidFill>
              </a:rPr>
              <a:t>, Pelotas/RS</a:t>
            </a:r>
            <a:endParaRPr lang="pt-BR" sz="2600" dirty="0">
              <a:solidFill>
                <a:schemeClr val="tx1"/>
              </a:solidFill>
            </a:endParaRPr>
          </a:p>
        </p:txBody>
      </p:sp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214554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3286116" y="5572140"/>
            <a:ext cx="5543544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Especializando: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Yuri Martins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Wrague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20000"/>
              </a:spcBef>
            </a:pP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000" b="1" dirty="0" smtClean="0">
                <a:latin typeface="Arial" pitchFamily="34" charset="0"/>
                <a:ea typeface="Calibri"/>
                <a:cs typeface="Arial" pitchFamily="34" charset="0"/>
              </a:rPr>
              <a:t>Denise </a:t>
            </a:r>
            <a:r>
              <a:rPr lang="pt-BR" sz="2000" b="1" dirty="0" err="1" smtClean="0">
                <a:latin typeface="Arial" pitchFamily="34" charset="0"/>
                <a:ea typeface="Calibri"/>
                <a:cs typeface="Arial" pitchFamily="34" charset="0"/>
              </a:rPr>
              <a:t>Bermudez</a:t>
            </a:r>
            <a:r>
              <a:rPr lang="pt-BR" sz="2000" b="1" dirty="0" smtClean="0">
                <a:latin typeface="Arial" pitchFamily="34" charset="0"/>
                <a:ea typeface="Calibri"/>
                <a:cs typeface="Arial" pitchFamily="34" charset="0"/>
              </a:rPr>
              <a:t> Pereira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Usuario\Downloads\logounasus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071678"/>
            <a:ext cx="2066929" cy="1579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15370" cy="5473844"/>
          </a:xfrm>
        </p:spPr>
        <p:txBody>
          <a:bodyPr/>
          <a:lstStyle/>
          <a:p>
            <a:pPr algn="just"/>
            <a:r>
              <a:rPr lang="pt-BR" b="1" u="sng" dirty="0" smtClean="0"/>
              <a:t>Objetivo 2</a:t>
            </a:r>
            <a:r>
              <a:rPr lang="pt-BR" b="1" dirty="0" smtClean="0"/>
              <a:t> – </a:t>
            </a:r>
            <a:r>
              <a:rPr lang="pt-BR" dirty="0" smtClean="0"/>
              <a:t>Melhorar a qualidade do programa de pré-natal e puerpério.</a:t>
            </a:r>
          </a:p>
          <a:p>
            <a:pPr algn="just"/>
            <a:r>
              <a:rPr lang="pt-BR" b="1" u="sng" dirty="0" smtClean="0"/>
              <a:t>Meta 4</a:t>
            </a:r>
            <a:r>
              <a:rPr lang="pt-BR" dirty="0" smtClean="0"/>
              <a:t>: Garantir a 100% das gestantes o ingresso no primeiro trimestre de gestação</a:t>
            </a:r>
          </a:p>
          <a:p>
            <a:pPr algn="just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85918" y="2786058"/>
          <a:ext cx="557691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901014" cy="5330968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Meta 5</a:t>
            </a:r>
            <a:r>
              <a:rPr lang="pt-BR" u="sng" dirty="0" smtClean="0"/>
              <a:t>:</a:t>
            </a:r>
            <a:r>
              <a:rPr lang="pt-BR" dirty="0" smtClean="0"/>
              <a:t>Realizar pelo menos um exame ginecológico por trimestre em 100% das gestantes.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571744"/>
          <a:ext cx="5310191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686700" cy="5188092"/>
          </a:xfrm>
        </p:spPr>
        <p:txBody>
          <a:bodyPr/>
          <a:lstStyle/>
          <a:p>
            <a:r>
              <a:rPr lang="pt-BR" b="1" u="sng" dirty="0" smtClean="0"/>
              <a:t>Meta 6</a:t>
            </a:r>
            <a:r>
              <a:rPr lang="pt-BR" dirty="0" smtClean="0"/>
              <a:t>: Realizar pelo menos um exame de mamas em 100% das gestantes.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428868"/>
          <a:ext cx="529590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188092"/>
          </a:xfrm>
        </p:spPr>
        <p:txBody>
          <a:bodyPr/>
          <a:lstStyle/>
          <a:p>
            <a:r>
              <a:rPr lang="pt-BR" b="1" u="sng" dirty="0" smtClean="0"/>
              <a:t>Meta 7</a:t>
            </a:r>
            <a:r>
              <a:rPr lang="pt-BR" u="sng" dirty="0" smtClean="0"/>
              <a:t>:</a:t>
            </a:r>
            <a:r>
              <a:rPr lang="pt-BR" dirty="0" smtClean="0"/>
              <a:t>Garantir a 100% das gestantes a solicitação de exames laboratoriais de acordo com protocolo.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428728" y="2500306"/>
          <a:ext cx="558165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01014" cy="5259530"/>
          </a:xfrm>
        </p:spPr>
        <p:txBody>
          <a:bodyPr/>
          <a:lstStyle/>
          <a:p>
            <a:r>
              <a:rPr lang="pt-BR" b="1" u="sng" dirty="0" smtClean="0"/>
              <a:t>Meta 8</a:t>
            </a:r>
            <a:r>
              <a:rPr lang="pt-BR" b="1" dirty="0" smtClean="0"/>
              <a:t>: </a:t>
            </a:r>
            <a:r>
              <a:rPr lang="pt-BR" dirty="0" smtClean="0"/>
              <a:t>Garantir a 100% das gestantes a prescrição de sulfato ferroso e ácido fólico conforme protocolo.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785918" y="2500306"/>
          <a:ext cx="515302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5259530"/>
          </a:xfrm>
        </p:spPr>
        <p:txBody>
          <a:bodyPr/>
          <a:lstStyle/>
          <a:p>
            <a:r>
              <a:rPr lang="pt-BR" b="1" u="sng" dirty="0" smtClean="0"/>
              <a:t>Meta 9</a:t>
            </a:r>
            <a:r>
              <a:rPr lang="pt-BR" dirty="0" smtClean="0"/>
              <a:t>:Garantir que 100% das gestantes estejam com a vacina antitetânica em dia.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500306"/>
          <a:ext cx="543878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algn="just"/>
            <a:r>
              <a:rPr lang="pt-BR" b="1" u="sng" dirty="0" smtClean="0"/>
              <a:t>Meta 10</a:t>
            </a:r>
            <a:r>
              <a:rPr lang="pt-BR" dirty="0" smtClean="0"/>
              <a:t>: Garantir que 100% das gestantes estejam com a vacina contra hepatite B em dia.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2643182"/>
          <a:ext cx="5605469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72452" cy="5188092"/>
          </a:xfrm>
        </p:spPr>
        <p:txBody>
          <a:bodyPr/>
          <a:lstStyle/>
          <a:p>
            <a:pPr algn="just"/>
            <a:r>
              <a:rPr lang="pt-BR" b="1" u="sng" dirty="0" smtClean="0"/>
              <a:t>Meta 11</a:t>
            </a:r>
            <a:r>
              <a:rPr lang="pt-BR" dirty="0" smtClean="0"/>
              <a:t>: Realizar avaliação da necessidade de atendimento odontológico em 100% das gestantes durante o pré-natal.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2857496"/>
          <a:ext cx="5534031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15370" cy="5473844"/>
          </a:xfrm>
        </p:spPr>
        <p:txBody>
          <a:bodyPr/>
          <a:lstStyle/>
          <a:p>
            <a:pPr algn="just"/>
            <a:r>
              <a:rPr lang="pt-BR" b="1" u="sng" dirty="0" smtClean="0"/>
              <a:t>Meta 12</a:t>
            </a:r>
            <a:r>
              <a:rPr lang="pt-BR" dirty="0" smtClean="0"/>
              <a:t>: Realizar avaliação da necessidade de consultas odontológicas </a:t>
            </a:r>
            <a:r>
              <a:rPr lang="pt-BR" dirty="0" err="1" smtClean="0"/>
              <a:t>subsequentes</a:t>
            </a:r>
            <a:r>
              <a:rPr lang="pt-BR" dirty="0" smtClean="0"/>
              <a:t> em 100% das gestantes durante o pré-natal.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142976" y="2285992"/>
          <a:ext cx="6143668" cy="4281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28596" y="3857628"/>
            <a:ext cx="7929618" cy="2357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13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Realizar as consultas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subsequentes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para 100% das gestantes que necessitam pertencentes a área de abrangência e cadastradas no programa de Pré-Natal da unidade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...</a:t>
            </a:r>
            <a:endParaRPr lang="pt-B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/>
          <a:lstStyle/>
          <a:p>
            <a:pPr algn="just"/>
            <a:r>
              <a:rPr lang="pt-BR" b="1" u="sng" dirty="0" smtClean="0"/>
              <a:t>Meta 14</a:t>
            </a:r>
            <a:r>
              <a:rPr lang="pt-BR" dirty="0" smtClean="0"/>
              <a:t>: Concluir o tratamento dentário em 100% das gestantes com primeira consulta odontológica programática.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714480" y="3000372"/>
          <a:ext cx="529590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00013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596" y="1714488"/>
            <a:ext cx="7786742" cy="34290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ysClr val="windowText" lastClr="000000"/>
                </a:solidFill>
              </a:rPr>
              <a:t>O objetivo do acompanhamento pré-natal é o desenvolvimento da gestação, permitindo o parto de um recém-nascido saudável, sem impacto para a saúde materna, inclusive abordando aspectos psicossociais e as atividades educativas e preventivas. </a:t>
            </a:r>
          </a:p>
          <a:p>
            <a:pPr algn="r"/>
            <a:r>
              <a:rPr lang="pt-BR" sz="1600" dirty="0" smtClean="0">
                <a:solidFill>
                  <a:sysClr val="windowText" lastClr="000000"/>
                </a:solidFill>
              </a:rPr>
              <a:t>(BRASIL, 2012).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286808" cy="5545282"/>
          </a:xfrm>
        </p:spPr>
        <p:txBody>
          <a:bodyPr/>
          <a:lstStyle/>
          <a:p>
            <a:pPr algn="just"/>
            <a:r>
              <a:rPr lang="pt-BR" b="1" u="sng" dirty="0" smtClean="0"/>
              <a:t>Meta 15</a:t>
            </a:r>
            <a:r>
              <a:rPr lang="pt-BR" dirty="0" smtClean="0"/>
              <a:t>: Garantir a primeira consulta odontológica programática para 100% das gestantes cadastradas.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2071678"/>
          <a:ext cx="600553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15370" cy="5259530"/>
          </a:xfrm>
        </p:spPr>
        <p:txBody>
          <a:bodyPr/>
          <a:lstStyle/>
          <a:p>
            <a:r>
              <a:rPr lang="pt-BR" b="1" u="sng" dirty="0" smtClean="0"/>
              <a:t>Meta 16</a:t>
            </a:r>
            <a:r>
              <a:rPr lang="pt-BR" dirty="0" smtClean="0"/>
              <a:t>: Examinar as mamas em 100% das puérperas cadastradas no Programa.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643182"/>
          <a:ext cx="5381629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/>
          <a:lstStyle/>
          <a:p>
            <a:r>
              <a:rPr lang="pt-BR" b="1" u="sng" dirty="0" smtClean="0"/>
              <a:t>Meta 17</a:t>
            </a:r>
            <a:r>
              <a:rPr lang="pt-BR" dirty="0" smtClean="0"/>
              <a:t>: Examinar o abdome em 100% das puérperas cadastradas no Programa.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500306"/>
          <a:ext cx="536734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pt-BR" b="1" u="sng" dirty="0" smtClean="0"/>
              <a:t>Meta 18</a:t>
            </a:r>
            <a:r>
              <a:rPr lang="pt-BR" dirty="0" smtClean="0"/>
              <a:t>: Realizar exame ginecológico em 100% das puérperas cadastradas no Programa.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571744"/>
          <a:ext cx="543878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pt-BR" b="1" u="sng" dirty="0" smtClean="0"/>
              <a:t>Meta 19</a:t>
            </a:r>
            <a:r>
              <a:rPr lang="pt-BR" dirty="0" smtClean="0"/>
              <a:t>: Avaliar o estado psíquico em 100% das puérperas cadastradas no Programa.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00166" y="2500306"/>
          <a:ext cx="543878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just"/>
            <a:r>
              <a:rPr lang="pt-BR" b="1" u="sng" dirty="0" smtClean="0"/>
              <a:t>Meta 20</a:t>
            </a:r>
            <a:r>
              <a:rPr lang="pt-BR" dirty="0" smtClean="0"/>
              <a:t>: Avaliar intercorrências em 100% das puérperas cadastradas no Programa.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285992"/>
          <a:ext cx="529590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just"/>
            <a:r>
              <a:rPr lang="pt-BR" b="1" u="sng" dirty="0" smtClean="0"/>
              <a:t>Meta 21</a:t>
            </a:r>
            <a:r>
              <a:rPr lang="pt-BR" dirty="0" smtClean="0"/>
              <a:t>: Prescrever a 100% das puérperas um dos métodos de anticoncepção.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714480" y="2214554"/>
          <a:ext cx="557216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473844"/>
          </a:xfrm>
        </p:spPr>
        <p:txBody>
          <a:bodyPr/>
          <a:lstStyle/>
          <a:p>
            <a:pPr algn="just"/>
            <a:r>
              <a:rPr lang="pt-BR" b="1" dirty="0" smtClean="0"/>
              <a:t>Objetivo 3</a:t>
            </a:r>
            <a:r>
              <a:rPr lang="pt-BR" dirty="0" smtClean="0"/>
              <a:t> – Melhorar a adesão das mulheres ao programa de pré-natal e puerpério.</a:t>
            </a:r>
          </a:p>
          <a:p>
            <a:pPr algn="just"/>
            <a:r>
              <a:rPr lang="pt-BR" b="1" u="sng" dirty="0" smtClean="0"/>
              <a:t>Meta 22</a:t>
            </a:r>
            <a:r>
              <a:rPr lang="pt-BR" u="sng" dirty="0" smtClean="0"/>
              <a:t>: </a:t>
            </a:r>
            <a:r>
              <a:rPr lang="pt-BR" dirty="0" smtClean="0"/>
              <a:t>Realizar busca ativa de 100% das gestantes faltosas às consultas de pré-natal.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2857496"/>
          <a:ext cx="5400696" cy="370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just"/>
            <a:r>
              <a:rPr lang="pt-BR" b="1" u="sng" dirty="0" smtClean="0"/>
              <a:t>Meta 23</a:t>
            </a:r>
            <a:r>
              <a:rPr lang="pt-BR" dirty="0" smtClean="0"/>
              <a:t>: Realizar busca ativa em 100% das puérperas que não realizaram a consulta de puerpério até 30 dias após o parto.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571744"/>
          <a:ext cx="542928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u="sng" dirty="0" smtClean="0"/>
              <a:t>Meta 24</a:t>
            </a:r>
            <a:r>
              <a:rPr lang="pt-BR" dirty="0" smtClean="0"/>
              <a:t>: Realizar busca ativa de 100% das gestantes que não realizaram a primeira consulta odontológica programática.</a:t>
            </a:r>
          </a:p>
          <a:p>
            <a:pPr algn="just"/>
            <a:r>
              <a:rPr lang="pt-BR" dirty="0" smtClean="0"/>
              <a:t>Nenhuma gestante faltou a primeira consulta odontológica programática, portanto, não houve necessidade de busca ativa a estas gestantes.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Pelotas é a 3ª cidade mais populosa do RS, com 328 mil habitantes (CENSO, 2010). </a:t>
            </a:r>
          </a:p>
          <a:p>
            <a:pPr algn="just"/>
            <a:r>
              <a:rPr lang="pt-BR" dirty="0" smtClean="0"/>
              <a:t>A UBS Dr. Isaias </a:t>
            </a:r>
            <a:r>
              <a:rPr lang="pt-BR" dirty="0" err="1" smtClean="0"/>
              <a:t>Lokschin</a:t>
            </a:r>
            <a:r>
              <a:rPr lang="pt-BR" dirty="0" smtClean="0"/>
              <a:t> – Dunas, localiza-se no bairro Areal, zona urbana da cidade. A UBS conta com 4 equipes mínimas de ESF e equipe de apoio com nutricionista, assistente social e dentista.</a:t>
            </a:r>
          </a:p>
          <a:p>
            <a:pPr algn="just"/>
            <a:r>
              <a:rPr lang="pt-BR" dirty="0" smtClean="0"/>
              <a:t>Os atendimentos são agendados e livre demanda, são realizados grupos de HIPERDIA e Programa de Saúde Escolar (PSE) por todas as equipes, tendo cada uma sua área bem delimitada e suas ações independentes, mas seguindo os protocolos do Ministério da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644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>
            <a:normAutofit/>
          </a:bodyPr>
          <a:lstStyle/>
          <a:p>
            <a:pPr algn="just"/>
            <a:r>
              <a:rPr lang="pt-BR" sz="2800" b="1" u="sng" dirty="0" smtClean="0"/>
              <a:t>Meta 25</a:t>
            </a:r>
            <a:r>
              <a:rPr lang="pt-BR" sz="2800" dirty="0" smtClean="0"/>
              <a:t>: Realizar busca ativa de 100% das gestantes, com primeira consulta odontológica programática, faltosas às consultas </a:t>
            </a:r>
            <a:r>
              <a:rPr lang="pt-BR" sz="2800" dirty="0" err="1" smtClean="0"/>
              <a:t>subsequentes</a:t>
            </a:r>
            <a:r>
              <a:rPr lang="pt-BR" sz="2800" dirty="0" smtClean="0"/>
              <a:t>.  </a:t>
            </a:r>
          </a:p>
          <a:p>
            <a:pPr algn="just"/>
            <a:r>
              <a:rPr lang="pt-BR" sz="2800" dirty="0" smtClean="0"/>
              <a:t>Agendamento </a:t>
            </a:r>
            <a:r>
              <a:rPr lang="pt-BR" sz="2800" dirty="0" smtClean="0"/>
              <a:t>especial às gestantes, no qual a prioridade seria o primeiro </a:t>
            </a:r>
            <a:r>
              <a:rPr lang="pt-BR" sz="2800" dirty="0" smtClean="0"/>
              <a:t>atendimento.</a:t>
            </a:r>
            <a:endParaRPr lang="pt-BR" sz="2800" dirty="0" smtClean="0"/>
          </a:p>
          <a:p>
            <a:pPr algn="just"/>
            <a:r>
              <a:rPr lang="pt-BR" sz="2800" dirty="0" smtClean="0"/>
              <a:t>No período da intervenção não chegaram a ocorrer consultas </a:t>
            </a:r>
            <a:r>
              <a:rPr lang="pt-BR" sz="2800" dirty="0" err="1" smtClean="0"/>
              <a:t>subsequentes</a:t>
            </a:r>
            <a:r>
              <a:rPr lang="pt-BR" sz="2800" dirty="0" smtClean="0"/>
              <a:t>. </a:t>
            </a:r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pt-BR" b="1" dirty="0" smtClean="0"/>
              <a:t>Objetivo 4</a:t>
            </a:r>
            <a:r>
              <a:rPr lang="pt-BR" dirty="0" smtClean="0"/>
              <a:t> – Melhorar registros nas fichas-espelho das informações de pré-natal e puerpério</a:t>
            </a:r>
          </a:p>
          <a:p>
            <a:r>
              <a:rPr lang="pt-BR" b="1" u="sng" dirty="0" smtClean="0"/>
              <a:t>Meta 26</a:t>
            </a:r>
            <a:r>
              <a:rPr lang="pt-BR" dirty="0" smtClean="0"/>
              <a:t>: Manter registro na ficha espelho de pré-natal/vacinação em 100% das gestantes.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428728" y="2714620"/>
          <a:ext cx="5481643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188092"/>
          </a:xfrm>
        </p:spPr>
        <p:txBody>
          <a:bodyPr/>
          <a:lstStyle/>
          <a:p>
            <a:pPr algn="just"/>
            <a:r>
              <a:rPr lang="pt-BR" b="1" u="sng" dirty="0" smtClean="0"/>
              <a:t>Meta 27</a:t>
            </a:r>
            <a:r>
              <a:rPr lang="pt-BR" dirty="0" smtClean="0"/>
              <a:t>: Manter registro na ficha de acompanhamento do Programa 100% das puérperas.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2643182"/>
          <a:ext cx="614366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86766" cy="5402406"/>
          </a:xfrm>
        </p:spPr>
        <p:txBody>
          <a:bodyPr/>
          <a:lstStyle/>
          <a:p>
            <a:pPr algn="just"/>
            <a:r>
              <a:rPr lang="pt-BR" b="1" u="sng" dirty="0" smtClean="0"/>
              <a:t>Meta 28</a:t>
            </a:r>
            <a:r>
              <a:rPr lang="pt-BR" dirty="0" smtClean="0"/>
              <a:t>: Manter registro atualizado em planilha/prontuário/ficha de 100% das gestantes com primeira consulta odontológica programática.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714620"/>
          <a:ext cx="550072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829576" cy="5402406"/>
          </a:xfrm>
        </p:spPr>
        <p:txBody>
          <a:bodyPr/>
          <a:lstStyle/>
          <a:p>
            <a:pPr algn="just"/>
            <a:r>
              <a:rPr lang="pt-BR" b="1" dirty="0" smtClean="0"/>
              <a:t>Objetivo 5</a:t>
            </a:r>
            <a:r>
              <a:rPr lang="pt-BR" dirty="0" smtClean="0"/>
              <a:t> – Avaliar o risco gestacional das gestantes nas consultas de pré-natal.</a:t>
            </a:r>
          </a:p>
          <a:p>
            <a:pPr algn="just"/>
            <a:r>
              <a:rPr lang="pt-BR" b="1" u="sng" dirty="0" smtClean="0"/>
              <a:t>Meta 29</a:t>
            </a:r>
            <a:r>
              <a:rPr lang="pt-BR" dirty="0" smtClean="0"/>
              <a:t>: Realizar avaliação de risco em 100% das gestantes</a:t>
            </a:r>
            <a:r>
              <a:rPr lang="pt-BR" b="1" dirty="0" smtClean="0"/>
              <a:t>.</a:t>
            </a: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00166" y="2786058"/>
          <a:ext cx="571504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algn="just"/>
            <a:r>
              <a:rPr lang="pt-BR" b="1" dirty="0" smtClean="0"/>
              <a:t>Objetivo 6</a:t>
            </a:r>
            <a:r>
              <a:rPr lang="pt-BR" dirty="0" smtClean="0"/>
              <a:t> – Realizar ações de promoção à saúde das gestantes e puérperas.</a:t>
            </a:r>
          </a:p>
          <a:p>
            <a:pPr algn="just"/>
            <a:r>
              <a:rPr lang="pt-BR" b="1" u="sng" dirty="0" smtClean="0"/>
              <a:t>Meta 30</a:t>
            </a:r>
            <a:r>
              <a:rPr lang="pt-BR" dirty="0" smtClean="0"/>
              <a:t>: Garantir a 100% das gestantes orientação nutricional durante a gestação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785918" y="2928934"/>
          <a:ext cx="5072097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86808" cy="5545282"/>
          </a:xfrm>
        </p:spPr>
        <p:txBody>
          <a:bodyPr/>
          <a:lstStyle/>
          <a:p>
            <a:pPr algn="just"/>
            <a:r>
              <a:rPr lang="pt-BR" b="1" u="sng" dirty="0" smtClean="0"/>
              <a:t>Meta 31</a:t>
            </a:r>
            <a:r>
              <a:rPr lang="pt-BR" dirty="0" smtClean="0"/>
              <a:t>: Promover o aleitamento materno junto a 100% das gestantes.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928662" y="2076450"/>
          <a:ext cx="5967438" cy="3781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86808" cy="5545282"/>
          </a:xfrm>
        </p:spPr>
        <p:txBody>
          <a:bodyPr/>
          <a:lstStyle/>
          <a:p>
            <a:pPr algn="just"/>
            <a:r>
              <a:rPr lang="pt-BR" b="1" u="sng" dirty="0" smtClean="0"/>
              <a:t>Meta 32</a:t>
            </a:r>
            <a:r>
              <a:rPr lang="pt-BR" u="sng" dirty="0" smtClean="0"/>
              <a:t>:</a:t>
            </a:r>
            <a:r>
              <a:rPr lang="pt-BR" dirty="0" smtClean="0"/>
              <a:t>Orientar 100% das gestantes sobre os cuidados com o recém-nascido.</a:t>
            </a:r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357290" y="2143116"/>
          <a:ext cx="5824562" cy="418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r>
              <a:rPr lang="pt-BR" b="1" u="sng" dirty="0" smtClean="0"/>
              <a:t>Meta 33</a:t>
            </a:r>
            <a:r>
              <a:rPr lang="pt-BR" u="sng" dirty="0" smtClean="0"/>
              <a:t>: </a:t>
            </a:r>
            <a:r>
              <a:rPr lang="pt-BR" dirty="0" smtClean="0"/>
              <a:t>Orientar 100% das gestantes sobre anticoncepção após o parto.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500306"/>
          <a:ext cx="512921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algn="just"/>
            <a:r>
              <a:rPr lang="pt-BR" b="1" u="sng" dirty="0" smtClean="0"/>
              <a:t>Meta 34:</a:t>
            </a:r>
            <a:r>
              <a:rPr lang="pt-BR" dirty="0" smtClean="0"/>
              <a:t>Orientar 100% das gestantes sobre os riscos do tabagismo e do uso de álcool e drogas na gestação.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928934"/>
          <a:ext cx="531019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pt-BR" sz="3200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7929618" cy="511665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O </a:t>
            </a:r>
            <a:r>
              <a:rPr lang="pt-BR" sz="2800" dirty="0" smtClean="0"/>
              <a:t>pré-natal </a:t>
            </a:r>
            <a:r>
              <a:rPr lang="pt-BR" sz="2800" dirty="0" smtClean="0"/>
              <a:t>na UBS </a:t>
            </a:r>
            <a:r>
              <a:rPr lang="pt-BR" sz="2800" dirty="0" smtClean="0"/>
              <a:t>Dunas...</a:t>
            </a:r>
            <a:endParaRPr lang="pt-BR" sz="2800" dirty="0" smtClean="0"/>
          </a:p>
          <a:p>
            <a:pPr algn="just"/>
            <a:r>
              <a:rPr lang="pt-BR" sz="2800" dirty="0" smtClean="0"/>
              <a:t>O registro </a:t>
            </a:r>
            <a:r>
              <a:rPr lang="pt-BR" sz="2800" dirty="0" smtClean="0"/>
              <a:t>de pré-natal;</a:t>
            </a:r>
          </a:p>
          <a:p>
            <a:pPr algn="just"/>
            <a:r>
              <a:rPr lang="pt-BR" sz="2800" dirty="0" smtClean="0"/>
              <a:t>Quando </a:t>
            </a:r>
            <a:r>
              <a:rPr lang="pt-BR" sz="2800" dirty="0" smtClean="0"/>
              <a:t>puérperas, é realizado o agendamento da revisão </a:t>
            </a:r>
            <a:r>
              <a:rPr lang="pt-BR" sz="2800" dirty="0" smtClean="0"/>
              <a:t>puerperal.</a:t>
            </a:r>
            <a:endParaRPr lang="pt-BR" sz="28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785786" y="3786190"/>
            <a:ext cx="6929486" cy="2214578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Mesmo havendo um programa de pré-natal e puerpério </a:t>
            </a:r>
            <a:r>
              <a:rPr lang="pt-BR" sz="2800" dirty="0" err="1" smtClean="0"/>
              <a:t>funcionante</a:t>
            </a:r>
            <a:r>
              <a:rPr lang="pt-BR" sz="2800" dirty="0" smtClean="0"/>
              <a:t>, havia a necessidade de qualificação do programa!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6634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/>
          <a:lstStyle/>
          <a:p>
            <a:r>
              <a:rPr lang="pt-BR" b="1" u="sng" dirty="0" smtClean="0"/>
              <a:t>Meta 35</a:t>
            </a:r>
            <a:r>
              <a:rPr lang="pt-BR" u="sng" dirty="0" smtClean="0"/>
              <a:t>: </a:t>
            </a:r>
            <a:r>
              <a:rPr lang="pt-BR" dirty="0" smtClean="0"/>
              <a:t>Orientar 100% das gestantes sobre higiene bucal.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00166" y="2571744"/>
          <a:ext cx="5491167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829576" cy="5045216"/>
          </a:xfrm>
        </p:spPr>
        <p:txBody>
          <a:bodyPr/>
          <a:lstStyle/>
          <a:p>
            <a:pPr algn="just"/>
            <a:r>
              <a:rPr lang="pt-BR" b="1" u="sng" dirty="0" smtClean="0"/>
              <a:t>Meta 36</a:t>
            </a:r>
            <a:r>
              <a:rPr lang="pt-BR" dirty="0" smtClean="0"/>
              <a:t>: Orientar 100% das gestantes sobre os cuidados com a higiene bucal do recém-nascido.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2643182"/>
          <a:ext cx="557216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algn="just"/>
            <a:r>
              <a:rPr lang="pt-BR" b="1" u="sng" dirty="0" smtClean="0"/>
              <a:t>Meta 37</a:t>
            </a:r>
            <a:r>
              <a:rPr lang="pt-BR" dirty="0" smtClean="0"/>
              <a:t>: Orientar 100% das puérperas cadastradas no Programa sobre os cuidados do recém-nascido.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357290" y="2857496"/>
          <a:ext cx="550545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829576" cy="5045216"/>
          </a:xfrm>
        </p:spPr>
        <p:txBody>
          <a:bodyPr/>
          <a:lstStyle/>
          <a:p>
            <a:r>
              <a:rPr lang="pt-BR" b="1" u="sng" dirty="0" smtClean="0"/>
              <a:t>Meta 38</a:t>
            </a:r>
            <a:r>
              <a:rPr lang="pt-BR" dirty="0" smtClean="0"/>
              <a:t>: Orientar 100% das puérperas cadastradas no programa sobre aleitamento materno exclusivo.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857496"/>
          <a:ext cx="514826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829576" cy="4973778"/>
          </a:xfrm>
        </p:spPr>
        <p:txBody>
          <a:bodyPr/>
          <a:lstStyle/>
          <a:p>
            <a:r>
              <a:rPr lang="pt-BR" b="1" u="sng" dirty="0" smtClean="0"/>
              <a:t>Meta 39</a:t>
            </a:r>
            <a:r>
              <a:rPr lang="pt-BR" dirty="0" smtClean="0"/>
              <a:t>: Orientar 100% das puérperas cadastradas no programa sobre planejamento familiar.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714480" y="2857496"/>
          <a:ext cx="520065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72452" cy="5188092"/>
          </a:xfrm>
        </p:spPr>
        <p:txBody>
          <a:bodyPr/>
          <a:lstStyle/>
          <a:p>
            <a:r>
              <a:rPr lang="pt-BR" b="1" u="sng" dirty="0" smtClean="0"/>
              <a:t>Meta 40</a:t>
            </a:r>
            <a:r>
              <a:rPr lang="pt-BR" dirty="0" smtClean="0"/>
              <a:t>: Garantir a 100% das gestantes orientação nutricional durante a gestação.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357290" y="2568644"/>
          <a:ext cx="5485801" cy="343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 algn="just"/>
            <a:r>
              <a:rPr lang="pt-BR" b="1" u="sng" dirty="0" smtClean="0"/>
              <a:t>Meta 41</a:t>
            </a:r>
            <a:r>
              <a:rPr lang="pt-BR" dirty="0" smtClean="0"/>
              <a:t>: Promover o aleitamento materno junto a 100% das gestantes.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500306"/>
          <a:ext cx="51482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00034" y="1357298"/>
            <a:ext cx="8001056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3200" dirty="0" smtClean="0"/>
              <a:t>A intervenção foi o início de uma qualificação </a:t>
            </a:r>
            <a:r>
              <a:rPr lang="pt-BR" sz="3200" dirty="0" smtClean="0"/>
              <a:t>do programa PN e puerpério, que tem uma contribuição direta para a comunidade e para a minha caminhada profissional.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BRASIL. Ministério da Saúde. </a:t>
            </a:r>
            <a:r>
              <a:rPr lang="pt-BR" b="1" dirty="0" smtClean="0"/>
              <a:t>Atenção ao pré-natal de baixo risco</a:t>
            </a:r>
            <a:r>
              <a:rPr lang="pt-BR" dirty="0" smtClean="0"/>
              <a:t>. Secretaria de Atenção à Saúde. Departamento de Atenção Básica. Brasília:2012. 318 p. </a:t>
            </a:r>
          </a:p>
          <a:p>
            <a:r>
              <a:rPr lang="pt-BR" dirty="0" smtClean="0"/>
              <a:t>GUERREIRO, </a:t>
            </a:r>
            <a:r>
              <a:rPr lang="pt-BR" dirty="0" err="1" smtClean="0"/>
              <a:t>Eryjosy</a:t>
            </a:r>
            <a:r>
              <a:rPr lang="pt-BR" dirty="0" smtClean="0"/>
              <a:t> M. </a:t>
            </a:r>
            <a:r>
              <a:rPr lang="pt-BR" dirty="0" err="1" smtClean="0"/>
              <a:t>et</a:t>
            </a:r>
            <a:r>
              <a:rPr lang="pt-BR" dirty="0" smtClean="0"/>
              <a:t> al.Educação em saúde no ciclo gravídico-puerperal: sentidos atribuídos por puérperas. </a:t>
            </a:r>
            <a:r>
              <a:rPr lang="pt-BR" b="1" dirty="0" smtClean="0"/>
              <a:t>Revista Brasileira de Enfermagem</a:t>
            </a:r>
            <a:r>
              <a:rPr lang="pt-BR" dirty="0" smtClean="0"/>
              <a:t>, v. 67, n. 1, p. 13-21, 2014.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582618"/>
          </a:xfrm>
        </p:spPr>
        <p:txBody>
          <a:bodyPr/>
          <a:lstStyle/>
          <a:p>
            <a:r>
              <a:rPr lang="pt-BR" dirty="0" smtClean="0"/>
              <a:t>Fotos dos grupos</a:t>
            </a:r>
            <a:endParaRPr lang="pt-BR" dirty="0"/>
          </a:p>
        </p:txBody>
      </p:sp>
      <p:pic>
        <p:nvPicPr>
          <p:cNvPr id="6145" name="Picture 1" descr="C:\Users\Usuario\Dropbox\Especialização UNASUS-UFPel\INTERVENÇÃO\SEMANA 3 PCTS\FOTOS DO GRUPO\IMG_12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928670"/>
            <a:ext cx="4000528" cy="27860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6" name="Picture 2" descr="C:\Users\Usuario\Dropbox\Especialização UNASUS-UFPel\INTERVENÇÃO\SEMANA 3 PCTS\FOTOS DO GRUPO\IMG_12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782" y="928670"/>
            <a:ext cx="4095779" cy="27860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7" name="Picture 3" descr="C:\Users\Usuario\Dropbox\Especialização UNASUS-UFPel\INTERVENÇÃO\SEMANA 3 PCTS\FOTOS DO GRUPO\IMG_12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786190"/>
            <a:ext cx="4071966" cy="2571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m 6" descr="IMG_1232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72000" y="3786190"/>
            <a:ext cx="3951612" cy="2571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Retângulo 7"/>
          <p:cNvSpPr/>
          <p:nvPr/>
        </p:nvSpPr>
        <p:spPr>
          <a:xfrm>
            <a:off x="2500298" y="3214686"/>
            <a:ext cx="4143404" cy="8572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Obrigado!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Objetivo Geral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043890" cy="4330836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Qualificar a atenção ao Pré-natal e Puerpério na UBS/ESF Dunas, Pelotas/RS.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14287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Metodologia</a:t>
            </a:r>
            <a:br>
              <a:rPr lang="pt-BR" dirty="0" smtClean="0"/>
            </a:br>
            <a:r>
              <a:rPr lang="pt-BR" sz="2200" dirty="0" smtClean="0"/>
              <a:t>Logística</a:t>
            </a:r>
            <a:endParaRPr lang="pt-BR" sz="2200" dirty="0"/>
          </a:p>
        </p:txBody>
      </p:sp>
      <p:sp>
        <p:nvSpPr>
          <p:cNvPr id="4" name="Seta para a direita 3"/>
          <p:cNvSpPr/>
          <p:nvPr/>
        </p:nvSpPr>
        <p:spPr>
          <a:xfrm>
            <a:off x="1000100" y="1643050"/>
            <a:ext cx="500066" cy="142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1000100" y="2928934"/>
            <a:ext cx="500066" cy="142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1000100" y="3357562"/>
            <a:ext cx="500066" cy="142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1000100" y="3714752"/>
            <a:ext cx="500066" cy="142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1000100" y="4429132"/>
            <a:ext cx="500066" cy="1428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1000100" y="4857760"/>
            <a:ext cx="500066" cy="1428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1000100" y="5286388"/>
            <a:ext cx="500066" cy="1428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714480" y="1643050"/>
            <a:ext cx="700092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Manual do Pré-natal de baixo risco do MS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14480" y="1928802"/>
            <a:ext cx="700092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Cartão da gestante disponível no município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714480" y="2357430"/>
            <a:ext cx="60722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Fichas -espelho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14480" y="2786058"/>
            <a:ext cx="60722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Planilha eletrônica de coleta de dados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714480" y="3214686"/>
            <a:ext cx="60722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Livro de agendamentos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714480" y="3643314"/>
            <a:ext cx="60722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Estrutura física: UBS e igreja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714480" y="4286256"/>
            <a:ext cx="60722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Grupo de gestantes</a:t>
            </a: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714480" y="4714884"/>
            <a:ext cx="707236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Atendimentos clínicos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(equipe, odontologia e nutrição)</a:t>
            </a: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714480" y="5143512"/>
            <a:ext cx="60722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Capacitações de equipe</a:t>
            </a:r>
            <a:endParaRPr lang="pt-B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Seta para a direita 20"/>
          <p:cNvSpPr/>
          <p:nvPr/>
        </p:nvSpPr>
        <p:spPr>
          <a:xfrm>
            <a:off x="1000100" y="2071678"/>
            <a:ext cx="500066" cy="142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Seta para a direita 21"/>
          <p:cNvSpPr/>
          <p:nvPr/>
        </p:nvSpPr>
        <p:spPr>
          <a:xfrm>
            <a:off x="1000100" y="2500306"/>
            <a:ext cx="500066" cy="142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358246" cy="5402406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/>
              <a:t>Objetivo 1</a:t>
            </a:r>
            <a:r>
              <a:rPr lang="pt-BR" sz="2200" dirty="0" smtClean="0"/>
              <a:t>: Ampliar a cobertura do programa de pré-natal e puerpério.</a:t>
            </a:r>
          </a:p>
          <a:p>
            <a:pPr algn="just"/>
            <a:r>
              <a:rPr lang="pt-BR" sz="2200" b="1" dirty="0" smtClean="0"/>
              <a:t>Meta 1</a:t>
            </a:r>
            <a:r>
              <a:rPr lang="pt-BR" sz="2200" dirty="0" smtClean="0"/>
              <a:t>: Alcançar 50% de cobertura das gestantes cadastradas no Programa de Pré-natal da unidade de saúde.</a:t>
            </a:r>
          </a:p>
          <a:p>
            <a:pPr algn="just"/>
            <a:endParaRPr lang="pt-BR" sz="22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2786058"/>
          <a:ext cx="557691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15370" cy="5473844"/>
          </a:xfrm>
        </p:spPr>
        <p:txBody>
          <a:bodyPr/>
          <a:lstStyle/>
          <a:p>
            <a:pPr algn="just"/>
            <a:r>
              <a:rPr lang="pt-BR" b="1" u="sng" dirty="0" smtClean="0"/>
              <a:t>Meta 2</a:t>
            </a:r>
            <a:r>
              <a:rPr lang="pt-BR" dirty="0" smtClean="0"/>
              <a:t>: Ampliar a cobertura de revisão puerperal para 100% das puérperas cadastradas no programa de Pré-Natal e Puerpério da Unidade de Saúde.</a:t>
            </a:r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00166" y="2428868"/>
          <a:ext cx="573407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358246" cy="5330968"/>
          </a:xfrm>
        </p:spPr>
        <p:txBody>
          <a:bodyPr/>
          <a:lstStyle/>
          <a:p>
            <a:pPr algn="just"/>
            <a:r>
              <a:rPr lang="pt-BR" b="1" u="sng" dirty="0" smtClean="0"/>
              <a:t>Meta 3</a:t>
            </a:r>
            <a:r>
              <a:rPr lang="pt-BR" dirty="0" smtClean="0"/>
              <a:t>: Ampliar a cobertura de primeira consulta odontológica programática para 80% das gestantes cadastradas.</a:t>
            </a:r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357290" y="2500306"/>
          <a:ext cx="5648348" cy="3614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</TotalTime>
  <Words>1762</Words>
  <Application>Microsoft Office PowerPoint</Application>
  <PresentationFormat>Apresentação na tela (4:3)</PresentationFormat>
  <Paragraphs>163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Balcão Envidraçado</vt:lpstr>
      <vt:lpstr>Universidade aberta do sus – unasus universidade federal de pelotas especialização em saúde da família modalidade a distância turma 6</vt:lpstr>
      <vt:lpstr>introdução</vt:lpstr>
      <vt:lpstr>introdução</vt:lpstr>
      <vt:lpstr>introdução</vt:lpstr>
      <vt:lpstr>Objetivo Geral</vt:lpstr>
      <vt:lpstr>    Metodologia Logística</vt:lpstr>
      <vt:lpstr>Objetivos, Metas e Resultados</vt:lpstr>
      <vt:lpstr>Slide 8</vt:lpstr>
      <vt:lpstr>Slide 9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Slide 27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 </vt:lpstr>
      <vt:lpstr>Referências:</vt:lpstr>
      <vt:lpstr>Fotos dos grupos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A DISTÂNCIA TURMA 6</dc:title>
  <dc:creator>Usuario</dc:creator>
  <cp:lastModifiedBy>Usuario</cp:lastModifiedBy>
  <cp:revision>45</cp:revision>
  <dcterms:created xsi:type="dcterms:W3CDTF">2015-01-12T19:26:59Z</dcterms:created>
  <dcterms:modified xsi:type="dcterms:W3CDTF">2015-01-23T16:13:09Z</dcterms:modified>
</cp:coreProperties>
</file>