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60" r:id="rId2"/>
    <p:sldId id="263" r:id="rId3"/>
    <p:sldId id="264" r:id="rId4"/>
    <p:sldId id="268" r:id="rId5"/>
    <p:sldId id="267" r:id="rId6"/>
    <p:sldId id="270" r:id="rId7"/>
    <p:sldId id="271" r:id="rId8"/>
    <p:sldId id="272" r:id="rId9"/>
    <p:sldId id="273" r:id="rId10"/>
    <p:sldId id="265" r:id="rId11"/>
    <p:sldId id="275" r:id="rId12"/>
    <p:sldId id="266" r:id="rId13"/>
    <p:sldId id="257" r:id="rId14"/>
    <p:sldId id="276" r:id="rId15"/>
    <p:sldId id="277" r:id="rId16"/>
    <p:sldId id="280" r:id="rId17"/>
    <p:sldId id="281" r:id="rId18"/>
    <p:sldId id="284" r:id="rId19"/>
    <p:sldId id="286" r:id="rId20"/>
    <p:sldId id="285" r:id="rId21"/>
    <p:sldId id="287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bajo\Yurina%20Planilha%20de%20coleta%20de%20dados%20final%20formatada%20para%20TCC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bajo\Yurina%20Planilha%20de%20coleta%20de%20dados%20final%20formatada%20para%20TCC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bajo\Yurina%20Planilha%20de%20coleta%20de%20dados%20final%20formatada%20para%20TCC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bajo\Yurina%20Planilha%20de%20coleta%20de%20dados%20final%20formatada%20para%20TCC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501336638475744E-2"/>
          <c:y val="0.11154686858907154"/>
          <c:w val="0.9124986633615243"/>
          <c:h val="0.83218753666346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9.2054794520547947E-2</c:v>
                </c:pt>
                <c:pt idx="1">
                  <c:v>0.1978082191780822</c:v>
                </c:pt>
                <c:pt idx="2">
                  <c:v>0.30739726027397263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552384"/>
        <c:axId val="69558272"/>
      </c:barChart>
      <c:catAx>
        <c:axId val="6955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9558272"/>
        <c:crosses val="autoZero"/>
        <c:auto val="1"/>
        <c:lblAlgn val="ctr"/>
        <c:lblOffset val="100"/>
        <c:noMultiLvlLbl val="0"/>
      </c:catAx>
      <c:valAx>
        <c:axId val="69558272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pt-BR"/>
          </a:p>
        </c:txPr>
        <c:crossAx val="6955238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0.16888888888888889</c:v>
                </c:pt>
                <c:pt idx="1">
                  <c:v>0.32444444444444442</c:v>
                </c:pt>
                <c:pt idx="2">
                  <c:v>0.48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54592"/>
        <c:axId val="66656128"/>
      </c:barChart>
      <c:catAx>
        <c:axId val="6665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56128"/>
        <c:crosses val="autoZero"/>
        <c:auto val="1"/>
        <c:lblAlgn val="ctr"/>
        <c:lblOffset val="100"/>
        <c:noMultiLvlLbl val="0"/>
      </c:catAx>
      <c:valAx>
        <c:axId val="66656128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5459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0.97619047619047616</c:v>
                </c:pt>
                <c:pt idx="1">
                  <c:v>0.95013850415512469</c:v>
                </c:pt>
                <c:pt idx="2">
                  <c:v>0.99821746880570406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72896"/>
        <c:axId val="66707456"/>
      </c:barChart>
      <c:catAx>
        <c:axId val="6667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707456"/>
        <c:crosses val="autoZero"/>
        <c:auto val="1"/>
        <c:lblAlgn val="ctr"/>
        <c:lblOffset val="100"/>
        <c:noMultiLvlLbl val="0"/>
      </c:catAx>
      <c:valAx>
        <c:axId val="66707456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7289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1</c:v>
                </c:pt>
                <c:pt idx="1">
                  <c:v>0.95890410958904104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913856"/>
        <c:axId val="71915392"/>
      </c:barChart>
      <c:catAx>
        <c:axId val="7191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915392"/>
        <c:crosses val="autoZero"/>
        <c:auto val="1"/>
        <c:lblAlgn val="ctr"/>
        <c:lblOffset val="100"/>
        <c:noMultiLvlLbl val="0"/>
      </c:catAx>
      <c:valAx>
        <c:axId val="71915392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191385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D777-92B7-4D11-A03E-5D2AC8950E68}" type="datetimeFigureOut">
              <a:rPr lang="es-ES" smtClean="0"/>
              <a:t>16/10/2015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8CA7-2818-4670-8D69-EE4541BEA4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D777-92B7-4D11-A03E-5D2AC8950E68}" type="datetimeFigureOut">
              <a:rPr lang="es-ES" smtClean="0"/>
              <a:t>16/10/2015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8CA7-2818-4670-8D69-EE4541BEA4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D777-92B7-4D11-A03E-5D2AC8950E68}" type="datetimeFigureOut">
              <a:rPr lang="es-ES" smtClean="0"/>
              <a:t>16/10/2015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8CA7-2818-4670-8D69-EE4541BEA4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D777-92B7-4D11-A03E-5D2AC8950E68}" type="datetimeFigureOut">
              <a:rPr lang="es-ES" smtClean="0"/>
              <a:t>16/10/2015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8CA7-2818-4670-8D69-EE4541BEA4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D777-92B7-4D11-A03E-5D2AC8950E68}" type="datetimeFigureOut">
              <a:rPr lang="es-ES" smtClean="0"/>
              <a:t>16/10/2015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8CA7-2818-4670-8D69-EE4541BEA4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D777-92B7-4D11-A03E-5D2AC8950E68}" type="datetimeFigureOut">
              <a:rPr lang="es-ES" smtClean="0"/>
              <a:t>16/10/2015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8CA7-2818-4670-8D69-EE4541BEA4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D777-92B7-4D11-A03E-5D2AC8950E68}" type="datetimeFigureOut">
              <a:rPr lang="es-ES" smtClean="0"/>
              <a:t>16/10/2015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8CA7-2818-4670-8D69-EE4541BEA4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D777-92B7-4D11-A03E-5D2AC8950E68}" type="datetimeFigureOut">
              <a:rPr lang="es-ES" smtClean="0"/>
              <a:t>16/10/2015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8CA7-2818-4670-8D69-EE4541BEA4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D777-92B7-4D11-A03E-5D2AC8950E68}" type="datetimeFigureOut">
              <a:rPr lang="es-ES" smtClean="0"/>
              <a:t>16/10/2015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8CA7-2818-4670-8D69-EE4541BEA45D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D777-92B7-4D11-A03E-5D2AC8950E68}" type="datetimeFigureOut">
              <a:rPr lang="es-ES" smtClean="0"/>
              <a:t>16/10/2015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8CA7-2818-4670-8D69-EE4541BEA45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D777-92B7-4D11-A03E-5D2AC8950E68}" type="datetimeFigureOut">
              <a:rPr lang="es-ES" smtClean="0"/>
              <a:t>16/10/2015</a:t>
            </a:fld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478CA7-2818-4670-8D69-EE4541BEA45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D478CA7-2818-4670-8D69-EE4541BEA45D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030D777-92B7-4D11-A03E-5D2AC8950E68}" type="datetimeFigureOut">
              <a:rPr lang="es-ES" smtClean="0"/>
              <a:t>16/10/2015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159" y="1412776"/>
            <a:ext cx="6840760" cy="119357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/>
              <a:t/>
            </a:r>
            <a:br>
              <a:rPr lang="pt-BR" sz="4000" b="1" dirty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b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Turma 7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3822346" y="2060848"/>
            <a:ext cx="1008112" cy="102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941226" y="321297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Melhoria da atenção </a:t>
            </a:r>
            <a:r>
              <a:rPr lang="pt-BR" sz="2400" b="1" dirty="0" smtClean="0"/>
              <a:t>dos usuários </a:t>
            </a:r>
            <a:r>
              <a:rPr lang="pt-BR" sz="2400" b="1" dirty="0"/>
              <a:t>com hipertensão arterial sistêmica </a:t>
            </a:r>
            <a:r>
              <a:rPr lang="pt-BR" sz="2400" b="1" dirty="0" smtClean="0"/>
              <a:t>e/ou </a:t>
            </a:r>
            <a:r>
              <a:rPr lang="pt-BR" sz="2400" b="1" dirty="0"/>
              <a:t>diabetes mellitus na UBS/ESF Conceição Rosa </a:t>
            </a:r>
            <a:r>
              <a:rPr lang="pt-BR" sz="2400" b="1" dirty="0" smtClean="0"/>
              <a:t>Moita, </a:t>
            </a:r>
            <a:r>
              <a:rPr lang="pt-BR" sz="2400" b="1" dirty="0"/>
              <a:t>Macapá/AP</a:t>
            </a:r>
            <a:endParaRPr lang="es-ES" sz="2400" dirty="0"/>
          </a:p>
        </p:txBody>
      </p:sp>
      <p:sp>
        <p:nvSpPr>
          <p:cNvPr id="6" name="5 Rectángulo"/>
          <p:cNvSpPr/>
          <p:nvPr/>
        </p:nvSpPr>
        <p:spPr>
          <a:xfrm>
            <a:off x="1907704" y="5045474"/>
            <a:ext cx="50323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Especializanda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Yurina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Pupo Lahera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es-E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208912" cy="4536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Este projeto de intervenção foi estruturado para ser desenvolvido no período de 16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semanas na Unidade de Saúde da Família (USF) Rosa Moita, no Município de Macapá/AP.  Para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a intervenção no programa de atenção a pessoas com Hipertensão Arterial e Diabetes Mellitus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foram adotados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materiais do Ministério da Saúde, Caderno de Estratégia para o cuidado das pessoas com Doença Crônica Diabetes Mellitus, 2013 e Caderno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Estratégia para o cuidado das pessoas com Hipertensão Arterial, 2013.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38533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oram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utilizadas as fichas dos hipertensos e diabéticos disponíveis no Programa, onde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permitiu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coletar os dados relacionados à doença que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apresentaram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(Diabetes, Hipertensão Arterial ou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ambas),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data das consultas por mês, medicamentos que o usuário toma regularmente para o controle da doença, realização de exames complementares e a periodicidade, além da ficha de coleta de dados, planilha eletrônica e ficha espelho fornecida pela UFPEL.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71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Trabalhamos na pesquisa da população maior de 20 anos para o diagnóstico precoce e tratamento oportuno, cumprindo com as orientações dos protocolos onde se garanta o controle adequado do programa.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Foram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cadastrados 561 hipertensos e 216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na área de abrangência da UBS, durante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intervenção.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smtClean="0"/>
              <a:t/>
            </a:r>
            <a:br>
              <a:rPr lang="pt-BR" b="1" smtClean="0"/>
            </a:br>
            <a:r>
              <a:rPr lang="pt-BR" sz="4900" b="1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s-ES" sz="4900" b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49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4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493900"/>
              </p:ext>
            </p:extLst>
          </p:nvPr>
        </p:nvGraphicFramePr>
        <p:xfrm>
          <a:off x="457200" y="1600200"/>
          <a:ext cx="5122912" cy="28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7" t="28878" r="59473" b="65834"/>
          <a:stretch/>
        </p:blipFill>
        <p:spPr bwMode="auto">
          <a:xfrm>
            <a:off x="971601" y="412955"/>
            <a:ext cx="7272808" cy="86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858100" y="1578858"/>
            <a:ext cx="23863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Mês 1: 168(9,2%)</a:t>
            </a:r>
          </a:p>
          <a:p>
            <a:r>
              <a:rPr lang="pt-BR" sz="2200" dirty="0" smtClean="0"/>
              <a:t>Mês 2: 361(19,8%)</a:t>
            </a:r>
            <a:endParaRPr lang="pt-BR" sz="2200" dirty="0"/>
          </a:p>
          <a:p>
            <a:r>
              <a:rPr lang="pt-BR" sz="2200" dirty="0" smtClean="0"/>
              <a:t>Mês 3: 561(30,7%)</a:t>
            </a:r>
            <a:endParaRPr lang="pt-BR" sz="2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4869160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- O principal motivo para não atingir a meta desejada foi a redução do período da intervenção de 16 semanas previstas inicialmente para 12 semanas.  </a:t>
            </a:r>
          </a:p>
        </p:txBody>
      </p:sp>
    </p:spTree>
    <p:extLst>
      <p:ext uri="{BB962C8B-B14F-4D97-AF65-F5344CB8AC3E}">
        <p14:creationId xmlns:p14="http://schemas.microsoft.com/office/powerpoint/2010/main" val="35272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941294"/>
              </p:ext>
            </p:extLst>
          </p:nvPr>
        </p:nvGraphicFramePr>
        <p:xfrm>
          <a:off x="457200" y="1600200"/>
          <a:ext cx="4978896" cy="269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93" t="27823" r="10864" b="66041"/>
          <a:stretch/>
        </p:blipFill>
        <p:spPr bwMode="auto">
          <a:xfrm>
            <a:off x="755576" y="308760"/>
            <a:ext cx="7616511" cy="1116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858100" y="1748190"/>
            <a:ext cx="23863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Mês 1: 76 (16,9%)</a:t>
            </a:r>
          </a:p>
          <a:p>
            <a:r>
              <a:rPr lang="pt-BR" sz="2200" dirty="0" smtClean="0"/>
              <a:t>Mês 2: 146(32,4%)</a:t>
            </a:r>
            <a:endParaRPr lang="pt-BR" sz="2200" dirty="0"/>
          </a:p>
          <a:p>
            <a:r>
              <a:rPr lang="pt-BR" sz="2200" dirty="0" smtClean="0"/>
              <a:t>Mês 3: 216(48,0%)</a:t>
            </a:r>
            <a:endParaRPr lang="pt-BR" sz="2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4869160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-</a:t>
            </a:r>
            <a:r>
              <a:rPr lang="pt-BR" sz="2200" dirty="0" smtClean="0"/>
              <a:t> O principal motivo para não atingir a meta desejada foi a redução do período da intervenção de 16 semanas previstas inicialmente para 12 semanas. 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7486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318883"/>
              </p:ext>
            </p:extLst>
          </p:nvPr>
        </p:nvGraphicFramePr>
        <p:xfrm>
          <a:off x="457200" y="1600200"/>
          <a:ext cx="4978896" cy="27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8" t="39314" r="55725" b="53751"/>
          <a:stretch/>
        </p:blipFill>
        <p:spPr bwMode="auto">
          <a:xfrm>
            <a:off x="827584" y="403329"/>
            <a:ext cx="751002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724128" y="1555457"/>
            <a:ext cx="2448272" cy="1142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Mês 1: 164 (97,6%)</a:t>
            </a:r>
          </a:p>
          <a:p>
            <a:r>
              <a:rPr lang="pt-BR" sz="2200" dirty="0" smtClean="0"/>
              <a:t>Mês 2: 343(95,0%)</a:t>
            </a:r>
            <a:endParaRPr lang="pt-BR" sz="2200" dirty="0"/>
          </a:p>
          <a:p>
            <a:r>
              <a:rPr lang="pt-BR" sz="2200" dirty="0" smtClean="0"/>
              <a:t>Mês 3: 560 (99,8%)</a:t>
            </a:r>
            <a:endParaRPr lang="pt-BR" sz="2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4869160"/>
            <a:ext cx="7056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-O principal motivo para  não atingir a meta desejada foi a não realização de exames complementares na nossa unidade, além da pouca cobertura de centros de saúde com serviço de laboratório clínico ativo (2).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90583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767685"/>
              </p:ext>
            </p:extLst>
          </p:nvPr>
        </p:nvGraphicFramePr>
        <p:xfrm>
          <a:off x="457200" y="1600200"/>
          <a:ext cx="4330825" cy="254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31" t="39584" r="20351" b="53332"/>
          <a:stretch/>
        </p:blipFill>
        <p:spPr bwMode="auto">
          <a:xfrm>
            <a:off x="1763689" y="354889"/>
            <a:ext cx="6048672" cy="94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652120" y="1732166"/>
            <a:ext cx="23662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Mês 1: 76(100%)</a:t>
            </a:r>
          </a:p>
          <a:p>
            <a:r>
              <a:rPr lang="pt-BR" sz="2200" b="1" dirty="0" smtClean="0"/>
              <a:t>Mês 2: 140(95,9%)</a:t>
            </a:r>
            <a:endParaRPr lang="pt-BR" sz="2200" b="1" dirty="0"/>
          </a:p>
          <a:p>
            <a:r>
              <a:rPr lang="pt-BR" sz="2200" b="1" dirty="0" smtClean="0"/>
              <a:t>Mês 3: 216(100%)</a:t>
            </a:r>
            <a:endParaRPr lang="pt-BR" sz="22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7544" y="4869160"/>
            <a:ext cx="7056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-O principal motivo para  não atingir a meta desejada foi a não realização de exames complementares na nossa unidade, além da pouca cobertura de centros de saúde com serviço de laboratório clínico ativo (2). </a:t>
            </a:r>
          </a:p>
        </p:txBody>
      </p:sp>
    </p:spTree>
    <p:extLst>
      <p:ext uri="{BB962C8B-B14F-4D97-AF65-F5344CB8AC3E}">
        <p14:creationId xmlns:p14="http://schemas.microsoft.com/office/powerpoint/2010/main" val="249054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 quanto a proporção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 com exame clinico apropriado, prescrição de medicamentos da farmácia popular, avaliação da necessidade de atendimento odontológico,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registro adequado na ficha de acompanhamento, estratificação de risco para doença cardiovascular, orientação nutricional para alimentação saudável, prática de atividade física regular, os riscos do tabaquismo e sobre higiene bucal atingimos 100% nos três meses.  </a:t>
            </a:r>
          </a:p>
        </p:txBody>
      </p:sp>
    </p:spTree>
    <p:extLst>
      <p:ext uri="{BB962C8B-B14F-4D97-AF65-F5344CB8AC3E}">
        <p14:creationId xmlns:p14="http://schemas.microsoft.com/office/powerpoint/2010/main" val="16923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r>
              <a:rPr lang="es-E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  <a:r>
              <a:rPr lang="pt-B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endParaRPr lang="es-E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intervenção propiciou melhorar a atenção á saúde de portadores de hipertensão arterial e diabetes mellitus inseridos na área de abrangência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UBS, melhorando a adesão deles ao programa e a qualidade dos atendimentos. Exigiu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a equipe se capacitasse para seguir as recomendações do Ministério da Saúde relativas ao rastreamento, diagnóstico, tratamento e monitoramento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destas doenças. </a:t>
            </a:r>
          </a:p>
        </p:txBody>
      </p:sp>
    </p:spTree>
    <p:extLst>
      <p:ext uri="{BB962C8B-B14F-4D97-AF65-F5344CB8AC3E}">
        <p14:creationId xmlns:p14="http://schemas.microsoft.com/office/powerpoint/2010/main" val="42104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Introdu</a:t>
            </a:r>
            <a:r>
              <a:rPr lang="pt-B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lang="pt-BR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ão</a:t>
            </a:r>
            <a:endParaRPr lang="es-E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contexto da atenção básica, as ações programáticas voltadas a Hipertensão Arterial (HAS) e Diabetes Mellitus (DM) fazem parte cotidianamente do processo de trabalho das equipes de saúde. Tal motivo se deve pelo aumento do DM com sua crescente prevalência e habitualmente associado à dislipidemia, à hipertensão arterial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Ministério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Saúde. BRASIL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2013).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2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Promoveu 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trabalho integrado de todos os integrantes da equipe, tendo profissionais mais capacitados e mais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integrais. Também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reviu as atribuições da equipe viabilizando a atenção a um maior numero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pessoas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viabilizaram a aperfeiçoar a agenda para atenção à demanda espontânea.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20000" cy="1143000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Obrigada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E:\IMG-20150411-WA00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624467" cy="457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8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Na UBS Conceição Rosa Moita as fragilidades se deve a baixa cobertura de hipertensos e diabéticos cadastrados e em acompanhamento. Em decorrência desta constatação, a proposta se dá em desenvolver estratégias para aumentar tais coberturas.</a:t>
            </a:r>
            <a:endParaRPr lang="es-E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77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smtClean="0"/>
              <a:t/>
            </a:r>
            <a:br>
              <a:rPr lang="pt-BR" b="1" smtClean="0"/>
            </a:br>
            <a:r>
              <a:rPr lang="pt-BR" sz="4900" b="1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r>
              <a:rPr lang="es-ES" b="1" smtClean="0"/>
              <a:t/>
            </a:r>
            <a:br>
              <a:rPr lang="es-ES" b="1" smtClean="0"/>
            </a:b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atenção à saúde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dos usuários com Hipertensão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Arterial Sistêmica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Diabetes Mellitus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UBS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Conceição Rosa Moita,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Macapá-AP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08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94122"/>
          </a:xfrm>
        </p:spPr>
        <p:txBody>
          <a:bodyPr>
            <a:noAutofit/>
          </a:bodyPr>
          <a:lstStyle/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Objetivos </a:t>
            </a: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 e metas</a:t>
            </a:r>
            <a:endParaRPr lang="es-E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Ampliar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cobertura a hipertensos e/ou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Cadastrar 67% dos hipertensos da área de abrangência no Programa de Atenção à Hipertensão Arterial e Diabetes Mellitus da unidade de saúde.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Cadastrar 83% dos diabéticos da área de abrangência no Programa de Atenção à Hipertensão Arterial e Diabetes Mellitus da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pt-BR" sz="2400" dirty="0" smtClean="0">
              <a:latin typeface="+mj-lt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371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7620000" cy="511256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a hipertensos e/ou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diabéticos: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Meta 1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exame clínico apropriado em 100% dos hipertensos e diabéticos.</a:t>
            </a:r>
            <a:endParaRPr lang="pt-BR" sz="2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Meta 2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Garantir a 100% dos hipertensos e diabéticos  a realização de exames complementares em dia de acordo com o protocolo.</a:t>
            </a:r>
            <a:endParaRPr lang="pt-BR" sz="2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Meta 3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Priorizar a prescrição de medicamentos da farmácia popular para 100% dos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 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cadastrados na unidade de saúde.</a:t>
            </a:r>
            <a:endParaRPr lang="es-E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Meta 4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da necessidade de atendimento odontológico em 100% dos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diabéticos.</a:t>
            </a:r>
            <a:endParaRPr lang="es-E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25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8531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adesão de hipertensos e/ou diabéticos ao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programa: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Buscar 100% dos hipertensos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 diabéticos faltosos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às consultas na unidade de saúde conforme a periodicidade recomendada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informações: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Manter ficha de acompanhamento de 100% dos hipertensos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diabéticos cadastrados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21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Mapear hipertensos e diabéticos de risco para doenças cardiovasculares: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Meta 1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:Realizar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estratificação do risco cardiovascular em 100% dos hipertensos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diabéticos cadastrados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a saúde de hipertensos e diabéticos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Meta 1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Garantir orientação nutricional sobre alimentação saudável a 100% dos hipertensos e diabéticos.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0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/>
          </a:p>
          <a:p>
            <a:r>
              <a:rPr lang="pt-BR" sz="2400" u="sng" smtClean="0">
                <a:latin typeface="Arial" panose="020B0604020202020204" pitchFamily="34" charset="0"/>
                <a:cs typeface="Arial" panose="020B0604020202020204" pitchFamily="34" charset="0"/>
              </a:rPr>
              <a:t>Meta 2</a:t>
            </a:r>
            <a:r>
              <a:rPr lang="pt-BR" sz="240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Garantir orientação em relação à prática regular de atividade física a 100% dos usuários </a:t>
            </a:r>
            <a:r>
              <a:rPr lang="pt-BR" sz="240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diabeticos.</a:t>
            </a:r>
            <a:endParaRPr lang="es-E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u="sng" smtClean="0">
                <a:latin typeface="Arial" panose="020B0604020202020204" pitchFamily="34" charset="0"/>
                <a:cs typeface="Arial" panose="020B0604020202020204" pitchFamily="34" charset="0"/>
              </a:rPr>
              <a:t>Meta 3</a:t>
            </a:r>
            <a:r>
              <a:rPr lang="pt-BR" sz="240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100% dos usuários </a:t>
            </a:r>
            <a:r>
              <a:rPr lang="pt-BR" sz="240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diabeticos.</a:t>
            </a:r>
            <a:endParaRPr lang="es-E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u="sng" smtClean="0">
                <a:latin typeface="Arial" panose="020B0604020202020204" pitchFamily="34" charset="0"/>
                <a:cs typeface="Arial" panose="020B0604020202020204" pitchFamily="34" charset="0"/>
              </a:rPr>
              <a:t>Meta 4</a:t>
            </a:r>
            <a:r>
              <a:rPr lang="pt-BR" sz="240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100% dos usuários </a:t>
            </a:r>
            <a:r>
              <a:rPr lang="pt-BR" sz="240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diabeticos.</a:t>
            </a:r>
            <a:endParaRPr lang="es-E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2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802</TotalTime>
  <Words>1059</Words>
  <Application>Microsoft Office PowerPoint</Application>
  <PresentationFormat>Apresentação na tela (4:3)</PresentationFormat>
  <Paragraphs>59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Adyacencia</vt:lpstr>
      <vt:lpstr>   UNIVERSIDADE ABERTA DO SUS UNIVERSIDADE FEDERAL DE PELOTAS Especialização em Saúde da Família Modalidade a distância Turma 7  </vt:lpstr>
      <vt:lpstr>Introdução</vt:lpstr>
      <vt:lpstr>Apresentação do PowerPoint</vt:lpstr>
      <vt:lpstr> Objetivo geral </vt:lpstr>
      <vt:lpstr>Objetivos específicos e metas</vt:lpstr>
      <vt:lpstr>Apresentação do PowerPoint</vt:lpstr>
      <vt:lpstr>Apresentação do PowerPoint</vt:lpstr>
      <vt:lpstr>Apresentação do PowerPoint</vt:lpstr>
      <vt:lpstr>Apresentação do PowerPoint</vt:lpstr>
      <vt:lpstr>Metodologia</vt:lpstr>
      <vt:lpstr>Apresentação do PowerPoint</vt:lpstr>
      <vt:lpstr>Apresentação do PowerPoint</vt:lpstr>
      <vt:lpstr> Resultados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Apresentação do PowerPoint</vt:lpstr>
      <vt:lpstr>Obrigada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 Especialização em Saúde da Família Modalidade a distância Turma 7</dc:title>
  <dc:creator>paramedico</dc:creator>
  <cp:lastModifiedBy>Fernanda</cp:lastModifiedBy>
  <cp:revision>44</cp:revision>
  <dcterms:created xsi:type="dcterms:W3CDTF">2015-10-12T15:56:43Z</dcterms:created>
  <dcterms:modified xsi:type="dcterms:W3CDTF">2015-10-16T17:15:30Z</dcterms:modified>
</cp:coreProperties>
</file>