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60" r:id="rId3"/>
    <p:sldId id="261" r:id="rId4"/>
    <p:sldId id="281" r:id="rId5"/>
    <p:sldId id="278" r:id="rId6"/>
    <p:sldId id="259" r:id="rId7"/>
    <p:sldId id="275" r:id="rId8"/>
    <p:sldId id="262" r:id="rId9"/>
    <p:sldId id="272" r:id="rId10"/>
    <p:sldId id="280" r:id="rId11"/>
    <p:sldId id="263" r:id="rId12"/>
    <p:sldId id="268" r:id="rId13"/>
    <p:sldId id="269" r:id="rId14"/>
    <p:sldId id="276" r:id="rId15"/>
    <p:sldId id="277" r:id="rId16"/>
    <p:sldId id="282" r:id="rId17"/>
    <p:sldId id="283" r:id="rId18"/>
    <p:sldId id="270" r:id="rId19"/>
    <p:sldId id="273" r:id="rId20"/>
    <p:sldId id="274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0066"/>
    <a:srgbClr val="A50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refas%202\tarefas%204%20unidade%203%20interven&#231;ao\relatorios%20finales%20da%20interven&#231;ao\Planilha%20coleta%20dados%20FINAL_yurisner_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refas%202\tarefas%204%20unidade%203%20interven&#231;ao\relatorios%20finales%20da%20interven&#231;ao\Planilha%20coleta%20dados%20FINAL_yurisner_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refas%202\tarefas%204%20unidade%203%20interven&#231;ao\relatorios%20finales%20da%20interven&#231;ao\Planilha%20coleta%20dados%20FINAL_yurisner_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refas%202\tarefas%204%20unidade%203%20interven&#231;ao\relatorios%20finales%20da%20interven&#231;ao\Planilha%20coleta%20dados%20FINAL_yurisner_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refas%202\tarefas%204%20unidade%203%20interven&#231;ao\relatorios%20finales%20da%20interven&#231;ao\Planilha%20coleta%20dados%20FINAL_yurisner_1.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02307020145834"/>
          <c:y val="0.17534515474369228"/>
          <c:w val="0.78325963605958737"/>
          <c:h val="0.69316527506121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0.10697674418604654</c:v>
                </c:pt>
                <c:pt idx="1">
                  <c:v>0.2558139534883721</c:v>
                </c:pt>
                <c:pt idx="2">
                  <c:v>0.61395348837209318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632416"/>
        <c:axId val="-31639488"/>
      </c:barChart>
      <c:catAx>
        <c:axId val="-3163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9488"/>
        <c:crosses val="autoZero"/>
        <c:auto val="1"/>
        <c:lblAlgn val="ctr"/>
        <c:lblOffset val="100"/>
        <c:noMultiLvlLbl val="0"/>
      </c:catAx>
      <c:valAx>
        <c:axId val="-3163948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2416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29358424059808"/>
          <c:y val="0.23911563410767975"/>
          <c:w val="0.78523228820224189"/>
          <c:h val="0.62939479569723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33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0.10697674418604651</c:v>
                </c:pt>
                <c:pt idx="1">
                  <c:v>0.2558139534883721</c:v>
                </c:pt>
                <c:pt idx="2">
                  <c:v>0.61395348837209307</c:v>
                </c:pt>
                <c:pt idx="3">
                  <c:v>0.91162790697674423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630240"/>
        <c:axId val="-31633504"/>
      </c:barChart>
      <c:catAx>
        <c:axId val="-316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3504"/>
        <c:crosses val="autoZero"/>
        <c:auto val="1"/>
        <c:lblAlgn val="ctr"/>
        <c:lblOffset val="100"/>
        <c:noMultiLvlLbl val="0"/>
      </c:catAx>
      <c:valAx>
        <c:axId val="-3163350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0240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crianças com primeira consulta na primeira semana de vida</a:t>
            </a:r>
          </a:p>
        </c:rich>
      </c:tx>
      <c:layout>
        <c:manualLayout>
          <c:xMode val="edge"/>
          <c:yMode val="edge"/>
          <c:x val="0.11263943108487162"/>
          <c:y val="1.87988399783532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880362578831216E-2"/>
          <c:y val="0.19733496756301688"/>
          <c:w val="0.91950318901961337"/>
          <c:h val="0.69291140494230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solidFill>
              <a:srgbClr val="94B6D2">
                <a:lumMod val="5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0.39130434782608703</c:v>
                </c:pt>
                <c:pt idx="1">
                  <c:v>0.3636363636363637</c:v>
                </c:pt>
                <c:pt idx="2">
                  <c:v>0.39393939393939398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637312"/>
        <c:axId val="-31638400"/>
      </c:barChart>
      <c:catAx>
        <c:axId val="-3163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8400"/>
        <c:crosses val="autoZero"/>
        <c:auto val="1"/>
        <c:lblAlgn val="ctr"/>
        <c:lblOffset val="100"/>
        <c:noMultiLvlLbl val="0"/>
      </c:catAx>
      <c:valAx>
        <c:axId val="-3163840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731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crianças com vacinação em dia para a idade</a:t>
            </a:r>
          </a:p>
        </c:rich>
      </c:tx>
      <c:layout>
        <c:manualLayout>
          <c:xMode val="edge"/>
          <c:yMode val="edge"/>
          <c:x val="0.13853721056466595"/>
          <c:y val="3.44580333465952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72451161053808"/>
          <c:y val="0.30026587196953686"/>
          <c:w val="0.86682050693626955"/>
          <c:h val="0.590403006062591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solidFill>
              <a:srgbClr val="94B6D2">
                <a:lumMod val="5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0.9818181818181817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628064"/>
        <c:axId val="-31636768"/>
      </c:barChart>
      <c:catAx>
        <c:axId val="-3162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6768"/>
        <c:crosses val="autoZero"/>
        <c:auto val="1"/>
        <c:lblAlgn val="ctr"/>
        <c:lblOffset val="100"/>
        <c:noMultiLvlLbl val="0"/>
      </c:catAx>
      <c:valAx>
        <c:axId val="-3163676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28064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0" dirty="0">
                <a:latin typeface="Arial" pitchFamily="34" charset="0"/>
                <a:cs typeface="Arial" pitchFamily="34" charset="0"/>
              </a:rPr>
              <a:t>Proporção de crianças de 6 a 72 meses com primeira consulta odontológica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solidFill>
              <a:srgbClr val="94B6D2">
                <a:lumMod val="5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0.11764705882352942</c:v>
                </c:pt>
                <c:pt idx="1">
                  <c:v>0.25</c:v>
                </c:pt>
                <c:pt idx="2">
                  <c:v>0.25862068965517249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631872"/>
        <c:axId val="-31631328"/>
      </c:barChart>
      <c:catAx>
        <c:axId val="-3163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1328"/>
        <c:crosses val="autoZero"/>
        <c:auto val="1"/>
        <c:lblAlgn val="ctr"/>
        <c:lblOffset val="100"/>
        <c:noMultiLvlLbl val="0"/>
      </c:catAx>
      <c:valAx>
        <c:axId val="-316313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163187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chemeClr val="accent3">
          <a:lumMod val="40000"/>
          <a:lumOff val="60000"/>
        </a:schemeClr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Número de crianças colocadas para mamar durante a primeira consulta</a:t>
            </a:r>
            <a:r>
              <a:rPr lang="pt-BR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0.30434782608695654</c:v>
                </c:pt>
                <c:pt idx="1">
                  <c:v>0.49090909090909091</c:v>
                </c:pt>
                <c:pt idx="2">
                  <c:v>0.38636363636363635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0389632"/>
        <c:axId val="-30399424"/>
      </c:barChart>
      <c:catAx>
        <c:axId val="-303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0399424"/>
        <c:crosses val="autoZero"/>
        <c:auto val="1"/>
        <c:lblAlgn val="ctr"/>
        <c:lblOffset val="100"/>
        <c:noMultiLvlLbl val="0"/>
      </c:catAx>
      <c:valAx>
        <c:axId val="-3039942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3038963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65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40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4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68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79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06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47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35F88A8-D39A-4E3B-8E22-8ED2A4C3A0C4}" type="datetimeFigureOut">
              <a:rPr lang="pt-BR" smtClean="0"/>
              <a:pPr/>
              <a:t>20/08/2015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4F2ED16-9D9A-4E08-8C29-E7EDB610456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80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24335" y="2026508"/>
            <a:ext cx="9530380" cy="449712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Melhoria NA ATENÇÃO À SAÚDE DA CRIANÇA DE ZERO A 72 MESES DE VIDA NA UBSF- N-27, MANAUS/AM.</a:t>
            </a:r>
            <a:r>
              <a:rPr lang="pt-BR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C</a:t>
            </a:r>
            <a:r>
              <a:rPr lang="pt-BR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amilla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b="1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allazen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Aluna: y</a:t>
            </a:r>
            <a:r>
              <a:rPr lang="pt-BR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urisner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pt-BR" sz="2000" b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lonso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2000" b="1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aldes</a:t>
            </a:r>
            <a:endParaRPr lang="pt-BR" sz="2000" b="1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38120" y="382138"/>
            <a:ext cx="8802479" cy="1891506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ABERTA DO </a:t>
            </a:r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nº7</a:t>
            </a:r>
            <a:endParaRPr lang="pt-B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2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540101" y="496763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0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286603" y="846161"/>
            <a:ext cx="5308979" cy="5349923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pt-BR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Detalhamento das ações </a:t>
            </a:r>
          </a:p>
          <a:p>
            <a:pPr marL="45720" indent="0" algn="ctr">
              <a:buNone/>
            </a:pPr>
            <a:endParaRPr lang="pt-BR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uatro eixos: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onitoramento e avaliação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Engajamento público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ualificação da prática clínica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5691117" y="846161"/>
            <a:ext cx="6182436" cy="560923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pt-BR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utilizado: Caderno de Atenção Básica n° 33 Saúde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Criança: crescimento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desenvolvimento. Ministério da saúde, 2012.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Fichas espelho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lanilha coleta de dados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egistros do programa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rontuários individuais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09433"/>
            <a:ext cx="9875520" cy="137842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do Programa de Saúde da Criança.</a:t>
            </a:r>
            <a:b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a cobertura da atenção à saúde para 80% das crianças 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7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68740" y="1992573"/>
            <a:ext cx="5229140" cy="1282890"/>
          </a:xfrm>
        </p:spPr>
        <p:txBody>
          <a:bodyPr>
            <a:normAutofit/>
          </a:bodyPr>
          <a:lstStyle/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três meses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mês: 23 crianças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mês: 55 crianças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132 crianças</a:t>
            </a:r>
            <a:endParaRPr lang="pt-B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7744442"/>
              </p:ext>
            </p:extLst>
          </p:nvPr>
        </p:nvGraphicFramePr>
        <p:xfrm>
          <a:off x="668740" y="3275463"/>
          <a:ext cx="5228823" cy="3330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>
          <a:xfrm>
            <a:off x="6269173" y="1992573"/>
            <a:ext cx="4754880" cy="1173708"/>
          </a:xfrm>
        </p:spPr>
        <p:txBody>
          <a:bodyPr>
            <a:noAutofit/>
          </a:bodyPr>
          <a:lstStyle/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 da intervenção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mês: 23 crianças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mês: 55 crianças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132 crianças</a:t>
            </a:r>
          </a:p>
          <a:p>
            <a:pPr algn="ctr"/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4to mês: 196 crianças</a:t>
            </a:r>
            <a:endParaRPr lang="pt-B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7838783"/>
              </p:ext>
            </p:extLst>
          </p:nvPr>
        </p:nvGraphicFramePr>
        <p:xfrm>
          <a:off x="6269173" y="3275463"/>
          <a:ext cx="5276850" cy="3330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03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91" y="395785"/>
            <a:ext cx="11191164" cy="196527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Melhorar a qualidade do atendimento à criança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a primeira consulta na primeira semana de vida para 100%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crianças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cadastradas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0406813"/>
              </p:ext>
            </p:extLst>
          </p:nvPr>
        </p:nvGraphicFramePr>
        <p:xfrm>
          <a:off x="1143000" y="2702257"/>
          <a:ext cx="6363269" cy="3377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8079474" y="3098041"/>
            <a:ext cx="3712191" cy="2320119"/>
          </a:xfrm>
        </p:spPr>
        <p:txBody>
          <a:bodyPr/>
          <a:lstStyle/>
          <a:p>
            <a:pPr marL="4572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mês: 9 crianças</a:t>
            </a:r>
          </a:p>
          <a:p>
            <a:pPr marL="4572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mês: 20 crianças</a:t>
            </a:r>
          </a:p>
          <a:p>
            <a:pPr marL="45720" indent="0">
              <a:buNone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52 crianças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5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10170994" cy="180605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Melhorar a qualidade do atendimento à criança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Vacinar 100% das crianças de acordo com a idade.</a:t>
            </a:r>
            <a:b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2613331"/>
              </p:ext>
            </p:extLst>
          </p:nvPr>
        </p:nvGraphicFramePr>
        <p:xfrm>
          <a:off x="1143000" y="2893325"/>
          <a:ext cx="6718110" cy="354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8352429" y="3684896"/>
            <a:ext cx="3466532" cy="1801504"/>
          </a:xfrm>
        </p:spPr>
        <p:txBody>
          <a:bodyPr/>
          <a:lstStyle/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23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54 crianças 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132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1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000" y="423081"/>
            <a:ext cx="9875520" cy="219728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r>
              <a:rPr lang="pt-BR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Melhorar a qualidade do atendimento à criança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2.11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primeira consulta odontológica para 100% das crianças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 72 meses de idade moradoras da área de abrangência, cadastradas na unidade de saúde.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6077913"/>
              </p:ext>
            </p:extLst>
          </p:nvPr>
        </p:nvGraphicFramePr>
        <p:xfrm>
          <a:off x="1143000" y="2879678"/>
          <a:ext cx="6895531" cy="3521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8366078" y="3684896"/>
            <a:ext cx="3411940" cy="17742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mês: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000" y="95535"/>
            <a:ext cx="9875520" cy="237471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Promover a saúde das crianças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Dar orientações para prevenir acidentes na infância em 100% das consultas de saúde da criança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b="1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1670368"/>
              </p:ext>
            </p:extLst>
          </p:nvPr>
        </p:nvGraphicFramePr>
        <p:xfrm>
          <a:off x="1143000" y="2729552"/>
          <a:ext cx="6581633" cy="369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8502554" y="3370996"/>
            <a:ext cx="3330055" cy="1951631"/>
          </a:xfrm>
        </p:spPr>
        <p:txBody>
          <a:bodyPr/>
          <a:lstStyle/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1ro mês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mês: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3ro mês: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 crianças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10556" y="0"/>
            <a:ext cx="9875520" cy="1078173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55093" y="1078173"/>
            <a:ext cx="10986447" cy="545910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2.2: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Monitorar o crescimento em 100% das crianças.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Monitorar 100% das crianças com déficit de peso.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Monitorar 100% das crianças com excesso de peso.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Monitorar o desenvolvimento em 100% das crianças.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suplementação de ferro em 100% das crianças de 6 a 24 meses.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triagem auditiva em 100% das crianças.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teste do pezinho em 100% das crianças até 7 dias de vida.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2.10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avaliação da necessidade de atendimento odontológico em 100% das crianças de 6 e 72 meses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metas foram atingida em 100% de cobertura durante a intervenção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7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13815"/>
            <a:ext cx="9875520" cy="918949"/>
          </a:xfrm>
        </p:spPr>
        <p:txBody>
          <a:bodyPr/>
          <a:lstStyle/>
          <a:p>
            <a:pPr algn="ctr"/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2388" y="1132765"/>
            <a:ext cx="11054687" cy="52680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Fazer busca ativa de 100% das crianças faltosas às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consultas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Manter registro na ficha de acompanhamento/espelho da saúde da criança de 100% das crianças que consultam no serviço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avaliação de risco em 100% das crianças cadastradas no programa.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Dar orientações para prevenir acidentes na infância em 100% das consultas de saúde da criança.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6.3: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Fornecer orientações nutricionais de acordo com a faixa etária para 100% das crianças.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6.4: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Fornecer orientações sobre higiene bucal, etiologia e prevenção da cárie para 100% das crianças de acordo com a faixa etária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metas foram atingidas em 100% de cobertura durante a intervenção.</a:t>
            </a:r>
          </a:p>
          <a:p>
            <a:pPr marL="45720" indent="0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4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4906" y="587040"/>
            <a:ext cx="9694844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 </a:t>
            </a:r>
            <a:endParaRPr lang="pt-BR" sz="4000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816443"/>
            <a:ext cx="10972800" cy="419084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Intervenção importante para equipe e comunidade.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Amento da cobertura de atendimento.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Qualificação dos profissionais.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Organização do processo de trabalho.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Melhoria dos registros.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Rotina do serviço.</a:t>
            </a:r>
          </a:p>
          <a:p>
            <a:pPr algn="just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059" y="624110"/>
            <a:ext cx="986352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Reflexão crítica sobre processo de aprendizagem.</a:t>
            </a:r>
            <a:endParaRPr lang="pt-BR" b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0834" y="2409568"/>
            <a:ext cx="9653778" cy="35016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Oportunidade única de aprendizagem.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e superação profissional.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0879" y="407772"/>
            <a:ext cx="10416192" cy="112446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0879" y="1528548"/>
            <a:ext cx="10416192" cy="42853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atenção à saúde da criança é muito importante no sentido de lograr um crescimento e desenvolvimento adequados, assim como uma boa saúde na vida adulta.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Atenção Básica (AB) muitos são os cuidados que podemos oferecer para as crianças. Por isso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de qualificação contínua da atenção à saúde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faixa etária. </a:t>
            </a:r>
            <a:endParaRPr lang="pt-BR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8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2184" y="2133600"/>
            <a:ext cx="8563232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Obrigado!</a:t>
            </a:r>
            <a:endParaRPr lang="pt-BR" sz="9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7231" y="409432"/>
            <a:ext cx="10413242" cy="736979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endParaRPr lang="pt-BR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7230" y="1624084"/>
            <a:ext cx="10413242" cy="462659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Manaus dividida em 5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distritos de saúde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População aproximada de 2 milhões de pessoas.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CAPS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238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Básicas de Saúde (UBS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146 com ESF.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81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 com ESF incluindo </a:t>
            </a: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ESB.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UBS com NASF.</a:t>
            </a:r>
          </a:p>
        </p:txBody>
      </p:sp>
    </p:spTree>
    <p:extLst>
      <p:ext uri="{BB962C8B-B14F-4D97-AF65-F5344CB8AC3E}">
        <p14:creationId xmlns:p14="http://schemas.microsoft.com/office/powerpoint/2010/main" val="5779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45660"/>
            <a:ext cx="9875520" cy="940284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1142999" y="1185944"/>
            <a:ext cx="9638732" cy="240341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 de Saúde da Familia.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de 4307 usuários.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alvo de 215 crianças.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2" descr="C:\Users\elaine\Desktop\IMG_20150612_080505310_HDR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1832" y="3684896"/>
            <a:ext cx="4276898" cy="241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29" y="3684896"/>
            <a:ext cx="4742779" cy="2417453"/>
          </a:xfrm>
        </p:spPr>
      </p:pic>
    </p:spTree>
    <p:extLst>
      <p:ext uri="{BB962C8B-B14F-4D97-AF65-F5344CB8AC3E}">
        <p14:creationId xmlns:p14="http://schemas.microsoft.com/office/powerpoint/2010/main" val="21835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Programa de Saúde da Criança na unidade de saúde, antes da intervenção, não oferecia cobertura para todas as crianças da área.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Programa Saúde da Criança estava implementado, mas sem metodologia adequada.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36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2765" y="383059"/>
            <a:ext cx="10519658" cy="9144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</a:t>
            </a:r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ivo geral </a:t>
            </a:r>
            <a:endParaRPr lang="pt-BR" sz="4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2765" y="2113005"/>
            <a:ext cx="10519658" cy="248370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a atenção à saúde da criança na Unidade de Saúde da Família N-27, Manaus, AM.</a:t>
            </a:r>
          </a:p>
          <a:p>
            <a:pPr algn="ctr"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8867" y="383059"/>
            <a:ext cx="10907694" cy="98854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8866" y="1383957"/>
            <a:ext cx="10907695" cy="520219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dirty="0" smtClean="0"/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Ampliar a cobertura do Programa de Saúde da   Criança.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Melhorar a qualidade do atendimento à criança.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Melhorar a adesão ao programa de Saúde da Criança.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Melhorar o registro das informações.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Mapear as crianças de risco pertencentes à área de abrangência.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Promover a saúde das crianças. </a:t>
            </a:r>
          </a:p>
          <a:p>
            <a:pPr>
              <a:buFont typeface="Wingdings" pitchFamily="2" charset="2"/>
              <a:buChar char="v"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092" y="222422"/>
            <a:ext cx="11013743" cy="103796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093" y="1248031"/>
            <a:ext cx="11013743" cy="5140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Ampliar a cobertura da atenção à saúde para 80% das crianças entre zero e 72 meses pertencentes à área de abrangência da unidade de saúde.  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Todas as metas de qualidade foram propostas para 100% de cobertura.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Fazer busca ativa de 100% das crianças faltosas às consultas.</a:t>
            </a: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Manter registro nas fichas de acompanhamento da saúde da criança de 100% das crianças que consultam no serviço.</a:t>
            </a:r>
          </a:p>
          <a:p>
            <a:pPr marL="0" indent="0" algn="just">
              <a:buNone/>
            </a:pP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2123" y="609600"/>
            <a:ext cx="10822121" cy="13563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2124" y="1460680"/>
            <a:ext cx="10822121" cy="478206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Realizar avaliação de risco em 100% das crianças cadastradas no programa.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Colocar 100% das crianças para mamar durante a primeira consulta.  </a:t>
            </a:r>
            <a:endParaRPr lang="pt-BR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Dar orientações para prevenir acidentes na infância, sobre alimentação adequada de acorda à idade e sobre saúde bucal adequada em 100% das consultas de saúde da criança. 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Personalizada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1021</TotalTime>
  <Words>959</Words>
  <Application>Microsoft Office PowerPoint</Application>
  <PresentationFormat>Panorámica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Corbel</vt:lpstr>
      <vt:lpstr>Wingdings</vt:lpstr>
      <vt:lpstr>Base</vt:lpstr>
      <vt:lpstr>         Melhoria NA ATENÇÃO À SAÚDE DA CRIANÇA DE ZERO A 72 MESES DE VIDA NA UBSF- N-27, MANAUS/AM.  Orientadora: Camilla Dallazen Aluna: yurisner alonso valdes</vt:lpstr>
      <vt:lpstr>Introdução</vt:lpstr>
      <vt:lpstr>Introdução </vt:lpstr>
      <vt:lpstr>Introdução</vt:lpstr>
      <vt:lpstr>Introdução </vt:lpstr>
      <vt:lpstr>Objetivo geral </vt:lpstr>
      <vt:lpstr>Objetivos específicos </vt:lpstr>
      <vt:lpstr>Metas </vt:lpstr>
      <vt:lpstr>Metas </vt:lpstr>
      <vt:lpstr>Presentación de PowerPoint</vt:lpstr>
      <vt:lpstr>Resultados Objetivo 1: Ampliar a cobertura do Programa de Saúde da Criança. Meta 1: Ampliar a cobertura da atenção à saúde para 80% das crianças  </vt:lpstr>
      <vt:lpstr>Resultados Objetivo 2: Melhorar a qualidade do atendimento à criança.                        Meta 2.1: Realizar a primeira consulta na primeira semana de vida para 100% das crianças cadastradas. </vt:lpstr>
      <vt:lpstr>Resultados Objetivo 2: Melhorar a qualidade do atendimento à criança. Meta 2.6: Vacinar 100% das crianças de acordo com a idade. </vt:lpstr>
      <vt:lpstr>Resultados  Objetivo 2: Melhorar a qualidade do atendimento à criança.                 Meta 2.11: Realizar primeira consulta odontológica para 100% das crianças de 6 a 72 meses de idade moradoras da área de abrangência, cadastradas na unidade de saúde. </vt:lpstr>
      <vt:lpstr>Resultados Objetivo 6: Promover a saúde das crianças.                      Meta 6.1: Dar orientações para prevenir acidentes na infância em 100% das consultas de saúde da criança.</vt:lpstr>
      <vt:lpstr>Resultados </vt:lpstr>
      <vt:lpstr>Resultados </vt:lpstr>
      <vt:lpstr>Discussão </vt:lpstr>
      <vt:lpstr>Reflexão crítica sobre processo de aprendizagem.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 idoso na UBSF N-42, Manaus/AM.</dc:title>
  <dc:creator>yurisner alonso</dc:creator>
  <cp:lastModifiedBy>yurisner alonso</cp:lastModifiedBy>
  <cp:revision>88</cp:revision>
  <dcterms:created xsi:type="dcterms:W3CDTF">2015-06-30T00:35:29Z</dcterms:created>
  <dcterms:modified xsi:type="dcterms:W3CDTF">2015-08-20T17:28:07Z</dcterms:modified>
</cp:coreProperties>
</file>