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61" r:id="rId3"/>
    <p:sldId id="301" r:id="rId4"/>
    <p:sldId id="265" r:id="rId5"/>
    <p:sldId id="267" r:id="rId6"/>
    <p:sldId id="268" r:id="rId7"/>
    <p:sldId id="299" r:id="rId8"/>
    <p:sldId id="300" r:id="rId9"/>
    <p:sldId id="270" r:id="rId10"/>
    <p:sldId id="322" r:id="rId11"/>
    <p:sldId id="271" r:id="rId12"/>
    <p:sldId id="307" r:id="rId13"/>
    <p:sldId id="309" r:id="rId14"/>
    <p:sldId id="310" r:id="rId15"/>
    <p:sldId id="311" r:id="rId16"/>
    <p:sldId id="323" r:id="rId17"/>
    <p:sldId id="313" r:id="rId18"/>
    <p:sldId id="327" r:id="rId19"/>
    <p:sldId id="314" r:id="rId20"/>
    <p:sldId id="324" r:id="rId21"/>
    <p:sldId id="274" r:id="rId22"/>
    <p:sldId id="293" r:id="rId23"/>
    <p:sldId id="329" r:id="rId24"/>
    <p:sldId id="297" r:id="rId25"/>
    <p:sldId id="319" r:id="rId26"/>
    <p:sldId id="320" r:id="rId27"/>
    <p:sldId id="321" r:id="rId28"/>
    <p:sldId id="257" r:id="rId29"/>
    <p:sldId id="33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628" autoAdjust="0"/>
  </p:normalViewPr>
  <p:slideViewPr>
    <p:cSldViewPr>
      <p:cViewPr>
        <p:scale>
          <a:sx n="107" d="100"/>
          <a:sy n="107" d="100"/>
        </p:scale>
        <p:origin x="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79836286941257E-2"/>
          <c:y val="5.3592500574390349E-2"/>
          <c:w val="0.90766476290418729"/>
          <c:h val="0.879671729546908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14016"/>
        <c:axId val="119641728"/>
      </c:barChart>
      <c:catAx>
        <c:axId val="914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41728"/>
        <c:crosses val="autoZero"/>
        <c:auto val="1"/>
        <c:lblAlgn val="ctr"/>
        <c:lblOffset val="100"/>
        <c:noMultiLvlLbl val="0"/>
      </c:catAx>
      <c:valAx>
        <c:axId val="11964172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14016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48442717619151E-2"/>
          <c:y val="0.11570088163625408"/>
          <c:w val="0.84812266542869563"/>
          <c:h val="0.79110736313753427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411456"/>
        <c:axId val="119635968"/>
      </c:barChart>
      <c:catAx>
        <c:axId val="914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35968"/>
        <c:crosses val="autoZero"/>
        <c:auto val="1"/>
        <c:lblAlgn val="ctr"/>
        <c:lblOffset val="100"/>
        <c:noMultiLvlLbl val="0"/>
      </c:catAx>
      <c:valAx>
        <c:axId val="11963596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11456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87776"/>
        <c:axId val="43712512"/>
      </c:barChart>
      <c:catAx>
        <c:axId val="437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712512"/>
        <c:crosses val="autoZero"/>
        <c:auto val="1"/>
        <c:lblAlgn val="ctr"/>
        <c:lblOffset val="100"/>
        <c:noMultiLvlLbl val="0"/>
      </c:catAx>
      <c:valAx>
        <c:axId val="4371251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787776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88388991568976E-2"/>
          <c:y val="9.7581572133010858E-2"/>
          <c:w val="0.91121161100843107"/>
          <c:h val="0.79353095382564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FINAL  (1).xls]Indicadores'!$C$54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'[Cópia de COLETA DE DADOS FINAL  (1).xls]Indicadores'!$D$53:$F$53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 de COLETA DE DADOS FINAL  (1).xls]Indicadores'!$D$54:$F$54</c:f>
              <c:numCache>
                <c:formatCode>0.0%</c:formatCode>
                <c:ptCount val="3"/>
                <c:pt idx="0">
                  <c:v>0.19047619047619047</c:v>
                </c:pt>
                <c:pt idx="1">
                  <c:v>0.12</c:v>
                </c:pt>
                <c:pt idx="2">
                  <c:v>0.13650793650793649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4016"/>
        <c:axId val="43716544"/>
      </c:barChart>
      <c:catAx>
        <c:axId val="443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716544"/>
        <c:crosses val="autoZero"/>
        <c:auto val="1"/>
        <c:lblAlgn val="ctr"/>
        <c:lblOffset val="100"/>
        <c:noMultiLvlLbl val="0"/>
      </c:catAx>
      <c:valAx>
        <c:axId val="43716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7401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26629809493863E-2"/>
          <c:y val="1.8882404878990053E-2"/>
          <c:w val="0.95047337019050615"/>
          <c:h val="0.91907380661407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FINAL  (1).xls]Indicadores'!$C$72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'[Cópia de COLETA DE DADOS FINAL  (1).xls]Indicadores'!$D$71:$F$71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 de COLETA DE DADOS FINAL  (1).xls]Indicadores'!$D$72:$F$72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0.72</c:v>
                </c:pt>
                <c:pt idx="2">
                  <c:v>0.73968253968253972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41024"/>
        <c:axId val="91028224"/>
      </c:barChart>
      <c:catAx>
        <c:axId val="438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028224"/>
        <c:crosses val="autoZero"/>
        <c:auto val="1"/>
        <c:lblAlgn val="ctr"/>
        <c:lblOffset val="100"/>
        <c:noMultiLvlLbl val="0"/>
      </c:catAx>
      <c:valAx>
        <c:axId val="910282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384102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22024593137636E-2"/>
          <c:y val="1.7644214395121854E-2"/>
          <c:w val="0.9233092832359826"/>
          <c:h val="0.92438044224594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FINAL  (1).xls]Indicadores'!$C$112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'[Cópia de COLETA DE DADOS FINAL  (1).xls]Indicadores'!$D$111:$F$111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 de COLETA DE DADOS FINAL  (1).xls]Indicadores'!$D$112:$F$112</c:f>
              <c:numCache>
                <c:formatCode>0.0%</c:formatCode>
                <c:ptCount val="3"/>
                <c:pt idx="0">
                  <c:v>0.19047619047619047</c:v>
                </c:pt>
                <c:pt idx="1">
                  <c:v>0.128</c:v>
                </c:pt>
                <c:pt idx="2">
                  <c:v>0.13968253968253969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89568"/>
        <c:axId val="119637696"/>
      </c:barChart>
      <c:catAx>
        <c:axId val="1197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37696"/>
        <c:crosses val="autoZero"/>
        <c:auto val="1"/>
        <c:lblAlgn val="ctr"/>
        <c:lblOffset val="100"/>
        <c:noMultiLvlLbl val="0"/>
      </c:catAx>
      <c:valAx>
        <c:axId val="119637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8956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m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08912" cy="360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0.03134</cdr:x>
      <cdr:y>0.13461</cdr:y>
    </cdr:from>
    <cdr:to>
      <cdr:x>1</cdr:x>
      <cdr:y>1</cdr:y>
    </cdr:to>
    <cdr:pic>
      <cdr:nvPicPr>
        <cdr:cNvPr id="2" name="Imagem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6563" y="504036"/>
          <a:ext cx="8237675" cy="3240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836B45-252E-4073-80F7-697EAEA7E7D6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208912" cy="1752600"/>
          </a:xfrm>
        </p:spPr>
        <p:txBody>
          <a:bodyPr/>
          <a:lstStyle/>
          <a:p>
            <a:r>
              <a:rPr lang="pt-BR" sz="2800" dirty="0" smtClean="0">
                <a:solidFill>
                  <a:schemeClr val="tx2"/>
                </a:solidFill>
              </a:rPr>
              <a:t>Melhoria da </a:t>
            </a:r>
            <a:r>
              <a:rPr lang="pt-BR" sz="2800" dirty="0">
                <a:solidFill>
                  <a:schemeClr val="tx2"/>
                </a:solidFill>
              </a:rPr>
              <a:t>Atenção à Saúde dos Idosos na </a:t>
            </a:r>
            <a:r>
              <a:rPr lang="pt-BR" sz="2800" dirty="0" smtClean="0">
                <a:solidFill>
                  <a:schemeClr val="tx2"/>
                </a:solidFill>
              </a:rPr>
              <a:t>UBS Pontão, Pontão/RS</a:t>
            </a:r>
            <a:endParaRPr lang="pt-BR" sz="2800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91880" y="5013176"/>
            <a:ext cx="54973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Yusimi Ramos Pérez 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Douglas Schneider Filho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848" y="630932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dos Idosos na UBS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Pontão , Pontão/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  </a:t>
            </a:r>
            <a:r>
              <a:rPr lang="pt-BR" sz="4000" b="1" u="sng" dirty="0" smtClean="0">
                <a:solidFill>
                  <a:schemeClr val="tx1"/>
                </a:solidFill>
              </a:rPr>
              <a:t>Objetivo geral:</a:t>
            </a:r>
            <a:endParaRPr lang="pt-BR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373806" cy="583264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Objetivo </a:t>
            </a:r>
            <a:r>
              <a:rPr lang="pt-BR" sz="2400" b="1" dirty="0">
                <a:solidFill>
                  <a:srgbClr val="FF0000"/>
                </a:solidFill>
              </a:rPr>
              <a:t>1</a:t>
            </a:r>
            <a:r>
              <a:rPr lang="pt-BR" sz="2400" b="1" dirty="0" smtClean="0"/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pacientes idosos   </a:t>
            </a:r>
            <a:endParaRPr lang="pt-BR" sz="2400" dirty="0"/>
          </a:p>
          <a:p>
            <a:r>
              <a:rPr lang="pt-BR" sz="2400" b="1" dirty="0"/>
              <a:t>Meta 1.1</a:t>
            </a:r>
            <a:r>
              <a:rPr lang="pt-BR" sz="2400" b="1" dirty="0" smtClean="0"/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100% dos pacientes idosos da área de abrangência no Programa de Atenção Saúde do idosos da unidade de saúde.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639" y="116632"/>
            <a:ext cx="6896534" cy="360040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515719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59410"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1. Cobertura do programa de atenção à saúde do idoso na UBS Pontão, Pontão/RS, Junho a agosto de 2015. Fonte: Planilha de Coleta de Dados.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" y="2204864"/>
            <a:ext cx="785407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328592"/>
          </a:xfrm>
        </p:spPr>
        <p:txBody>
          <a:bodyPr>
            <a:normAutofit fontScale="92500" lnSpcReduction="20000"/>
          </a:bodyPr>
          <a:lstStyle/>
          <a:p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pacientes idosos</a:t>
            </a: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Multidimensional Rápida de 100% dos idosos da área de abrangência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das consultas, incluindo exame físico dos pés, com palpação dos pulsos tibial posterior e pedioso e medida da sensibilidade a cada 3 meses para diabéticos.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 o 100% a realização de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exames complementares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 dia de acordo com o protocolo.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100% dos idosos da Farmácia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Popular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2.5: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locomoção.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Meta:2. 6.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visita domiciliar a 100% dos idosos acamados ou com problemas de locomoção.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Meta: 2.7.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para Hipertensão Arterial Sistêmica (HAS).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Meta: 2.8.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com pressão arterial sustentada maior que 135/80 mmHg ou com diagnóstico de hipertensão arterial para Diabetes Mellitus (DM).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Meta:2.9.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idosos.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2.10: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para 100% dos idosos.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57606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98,1% </a:t>
            </a:r>
            <a:r>
              <a:rPr lang="pt-BR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idosos com Avaliação Multidisciplinar Rápida em Dia.</a:t>
            </a: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97,5% a</a:t>
            </a:r>
            <a:r>
              <a:rPr lang="pt-BR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exame clinico apropriado em dia.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acamados ou com problemas de locomoção cadastrados.</a:t>
            </a: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acamados ou com problemas de locomoção com visita domiciliar.</a:t>
            </a: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verificação da pressão arterial na ultima consulta.</a:t>
            </a: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hipertensos rastreados para diabetes.</a:t>
            </a:r>
          </a:p>
          <a:p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avaliação da necessidade de atendimento odontológico.</a:t>
            </a:r>
          </a:p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56841"/>
              </p:ext>
            </p:extLst>
          </p:nvPr>
        </p:nvGraphicFramePr>
        <p:xfrm>
          <a:off x="539552" y="1052736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72008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b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98,1% =309 idosos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53732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59410"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2. Proporção de idosos com Avaliação Multidimensional Rápida em dia da UBS Pontão/RS, Junho a agosto de 2015. Fonte: Planilha de Coleta de Dados.</a:t>
            </a: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003097"/>
              </p:ext>
            </p:extLst>
          </p:nvPr>
        </p:nvGraphicFramePr>
        <p:xfrm>
          <a:off x="611560" y="1196752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562074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97,5%=307 idosos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01752" y="5157192"/>
            <a:ext cx="830269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539115" algn="just">
              <a:lnSpc>
                <a:spcPct val="115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 Proporção de idosos com exame clinico apropriado em dia na UBS Pontão /RS, Junho a agosto de 2015. Fonte: Planilha de Coleta de Dados.</a:t>
            </a:r>
            <a:endParaRPr lang="pt-B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267027"/>
              </p:ext>
            </p:extLst>
          </p:nvPr>
        </p:nvGraphicFramePr>
        <p:xfrm>
          <a:off x="755575" y="1268761"/>
          <a:ext cx="7874587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13,7% =43 idosos</a:t>
            </a: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1752" y="5157192"/>
            <a:ext cx="8534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719455" algn="just">
              <a:lnSpc>
                <a:spcPct val="115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4. Proporção de idosos com primeira consulta odontológica programada na UBS Pontão/ RS, Junho a agosto de 2015. Fonte: Planilha de Coleta de Dados.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597570"/>
              </p:ext>
            </p:extLst>
          </p:nvPr>
        </p:nvGraphicFramePr>
        <p:xfrm>
          <a:off x="755576" y="1196752"/>
          <a:ext cx="79208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4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4758280"/>
          </a:xfrm>
        </p:spPr>
        <p:txBody>
          <a:bodyPr>
            <a:normAutofit/>
          </a:bodyPr>
          <a:lstStyle/>
          <a:p>
            <a:endParaRPr lang="pt-BR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Idoso.</a:t>
            </a:r>
          </a:p>
          <a:p>
            <a:pPr algn="just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100% dos idosos faltosos às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 programadas na unidade de saúde conforme a periodicidade recomendada.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idosos faltosos que receberam busca ativa.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4.1: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 de 100% das pessoas idosas cadastradas na UBS.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4.2: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Distribuir a Caderneta de Saúde da Pessoa Idosa a100% dos idosos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</a:t>
            </a:r>
            <a:endParaRPr lang="pt-BR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registro na ficha espelho em dia.</a:t>
            </a:r>
          </a:p>
          <a:p>
            <a:pPr marL="0" indent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74,0%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caderneta de saúde da pessoa idosa.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383994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27700" y="5373216"/>
            <a:ext cx="770474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5. Proporção de idosos com Caderneta de saúde da pessoa idosa na UBS Pontão/RS, Junho a agosto de 2015. Fonte: Planilha de Coleta de Dados.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74,0% =233 idosos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72401"/>
              </p:ext>
            </p:extLst>
          </p:nvPr>
        </p:nvGraphicFramePr>
        <p:xfrm>
          <a:off x="971600" y="1484784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6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9" y="764704"/>
            <a:ext cx="828092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Mapear os pacientes  idosos de risco para doença cardiovascular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5.1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Rastrear 100% das pessoas idosas para risco de morbimortalidade.</a:t>
            </a:r>
          </a:p>
          <a:p>
            <a:pPr marL="0" indent="0" algn="just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Meta: 5.2.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a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presença de indicadores de fragilização na velhice em 100% das pessoas idosas.</a:t>
            </a:r>
          </a:p>
          <a:p>
            <a:pPr marL="0" indent="0" algn="just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Meta: 5.3.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Avaliar a rede social de 100% dos idosos.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avaliação de risco para morbimortalidade em dia.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avaliação para fragilização na velhice em dia.</a:t>
            </a:r>
          </a:p>
          <a:p>
            <a:pPr marL="0" indent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avaliação de rede social em dia.</a:t>
            </a:r>
          </a:p>
          <a:p>
            <a:pPr marL="0" indent="0">
              <a:buNone/>
            </a:pP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Promover a saúde de pacientes idosos </a:t>
            </a:r>
          </a:p>
          <a:p>
            <a:pPr marL="0" indent="0" algn="just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6.1: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das pessoas idosas.</a:t>
            </a:r>
          </a:p>
          <a:p>
            <a:pPr marL="0" indent="0" algn="just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6.2: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á prática regular de atividade física a 100% dos pacientes idosos.</a:t>
            </a:r>
          </a:p>
          <a:p>
            <a:pPr marL="0" indent="0"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6.3: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(incluindo higiene de próteses dentárias) para 100% dos idosos cadastrados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alcançada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que receberam orientação nutricional para hábitos saudáveis.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que receberam orientação sobre prática de atividade física regular.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3396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</a:t>
            </a:r>
            <a:r>
              <a:rPr lang="pt-BR" altLang="pt-B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505,713 km</a:t>
            </a:r>
            <a:r>
              <a:rPr lang="pt-BR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 até a capital :  242 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População: 3.988 habitantes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(IBGE,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2015)urbana/rural(maior extensão territorial)</a:t>
            </a:r>
            <a:endParaRPr lang="pt-BR" altLang="pt-BR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Mistura de alemães, italianos 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econômica: Agricultura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UBS  urbana: Modelo de atenção misto (Tradicional com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ESF com 2 equipes saúde da família).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completa: 3 médicos de família, 1 ginecologista,1 pediatra,1 nutricionista,2 fisioterapeutas,5 enfermeiras,4 técnicas de enfermagem,1 farmacêutica,10 ACS,1 assistente social, 3 administradores,2 recepcionistas,8 motoristas e 2 auxiliares de farmácia,2 dentistas,2 assistentes dentistas ,1 psicológo,1 fonodiologo,1 vigilância sanitária 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Temos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cadastrados: 315 Idosos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Estimativa do CAP: 544.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Realidade do município: Não há hospital sendo os atendimentos nesse nível mediante encaminhamentos para Passo Fundo e Ronda Alta . 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tem Saúde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Fácil acesso para usuários da zona rural.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Vinculada ao SUS pela prefeitura.</a:t>
            </a:r>
          </a:p>
          <a:p>
            <a:pPr marL="0" indent="0" algn="just">
              <a:buNone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14,0% = 44 idosos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5373216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6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Proporção de idosos com Orientação individual de cuidados de saúde bucal em dia da UBS Pontão, município Pontão, RS. Junho a agosto de 2015.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Planilha de Coleta de Dados, 2015.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083846"/>
              </p:ext>
            </p:extLst>
          </p:nvPr>
        </p:nvGraphicFramePr>
        <p:xfrm>
          <a:off x="323528" y="980728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1556792"/>
            <a:ext cx="7560724" cy="4691615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reduzida a 12 semanas em função de ajustes no cronograma do curso.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idosos fora da área de abrangência que terminaram não sendo cadastrados.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Intensas chuvas  durante algumas semanas da intervenção 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u="sng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pt-B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</a:t>
            </a:r>
            <a:r>
              <a:rPr lang="pt-B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meta de </a:t>
            </a:r>
            <a:r>
              <a:rPr lang="pt-B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cobertura</a:t>
            </a:r>
            <a:r>
              <a:rPr lang="pt-B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352928" cy="568863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da intervenção para a </a:t>
            </a:r>
            <a:r>
              <a:rPr lang="pt-BR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Ampliação da cobertura dos idosos.</a:t>
            </a:r>
          </a:p>
          <a:p>
            <a:pPr>
              <a:lnSpc>
                <a:spcPct val="17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Qualificação da atenção com destaque para ampliação dos exames laboratoriais, eletrocardiograma, a realização do teste de glicemia na hora da consulta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risco e fragilização para a velhice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</a:t>
            </a:r>
            <a:r>
              <a:rPr lang="pt-B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Promoveu o trabalho em equipe.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Relação direita medico-usuário-enfermeira-técnicas de enfermagem.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Retroalimentação entre médicos, enfermeiras, nutricionistas e dentistas.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</a:t>
            </a:r>
            <a:r>
              <a:rPr lang="pt-B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Satisfação com a prioridade no atendimento.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Visitas domiciliares aos idosos acamados e com problemas de locomoção.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Boa cobertura.</a:t>
            </a:r>
          </a:p>
          <a:p>
            <a:pPr>
              <a:lnSpc>
                <a:spcPct val="17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55380" cy="216024"/>
          </a:xfrm>
        </p:spPr>
        <p:txBody>
          <a:bodyPr>
            <a:noAutofit/>
          </a:bodyPr>
          <a:lstStyle/>
          <a:p>
            <a:r>
              <a:rPr lang="pt-BR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424936" cy="56886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Atenção redobrada na hora de classificar os usuários como de alto risco e aqueles com cifras de pressão e glicose alta.</a:t>
            </a:r>
          </a:p>
          <a:p>
            <a:pPr>
              <a:lnSpc>
                <a:spcPct val="17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Melhorou a dinâmica da UBS desde a porta de entrada, triagem e orientações. </a:t>
            </a:r>
          </a:p>
          <a:p>
            <a:pPr>
              <a:lnSpc>
                <a:spcPct val="17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União dos profissionais da saúde para garantir os resultados positivos da intervenção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Participação ativa de todos os componentes da equipe.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melhoria do registro e o agendamento dos Hipertensos e Diabéticos aperfeiçoaram a agenda para a atenção à demanda espontânea.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Envolvimento da equipe no processo de trabalho das comunidades ,em cada casa ,nas escolas ,cuidar da ética ,mudar estilos de vida e lutar sempre pela prevenção e promoção de saúde.</a:t>
            </a:r>
          </a:p>
          <a:p>
            <a:pPr algn="just"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Fortalecer mais o sistema se saúde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Aprendizado sobre os fatores de risco e prevenção as quedas.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Atividades de educação para a saúde.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Maior aproximação dos membros das famílias.</a:t>
            </a:r>
          </a:p>
          <a:p>
            <a:pPr>
              <a:lnSpc>
                <a:spcPct val="16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Melhoras na compreensão das pessoas idosas.</a:t>
            </a:r>
          </a:p>
          <a:p>
            <a:pPr algn="just">
              <a:lnSpc>
                <a:spcPct val="160000"/>
              </a:lnSpc>
            </a:pPr>
            <a:endParaRPr lang="pt-BR" sz="1600" dirty="0"/>
          </a:p>
          <a:p>
            <a:pPr>
              <a:lnSpc>
                <a:spcPct val="17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Intervenção  incorporada a rotina do serviço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conquistou um melhor vinculo com a comunidade e maior credibilidade no programa e nos profissionais da atenção primaria 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de vida dos idosos da área e toda nossa comunidade.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Intenções que nosso projeto se espalhe também a outras Unidades.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a outros públicos alvo.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Nível de incorporação a rotina do serviço:</a:t>
            </a:r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Expectativas iniciais: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as principais doenças e grupos de riscos presentes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Pontão para desenvolver um projeto de saúde pública na comunidade 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as condições de saúde pública que a intervenção iria abordar na minha comunidade para melhorar a saúde da minha população.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crítica sobre aprendizagem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405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Melhoras na língua portuguesa, o que influenciou muito positivamente na comunicação com os usuários ,e a hora de  escrever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facilitou a leitura dos protocolos preconizados pelo Ministério da Saúde do Brasil.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Contribuiu com a experiência de viver um trabalho em equipe.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Programação e realização de visitas domiciliares.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a realidade das condições de vida das pessoas da área de abrangência padrões de alimentação e de moradia.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Conhecer, entender ,compreender os contextos de vida da população que frequenta a UBS.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127"/>
            <a:ext cx="8640960" cy="471586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do curso para minha pratica profissional:</a:t>
            </a:r>
          </a:p>
        </p:txBody>
      </p:sp>
    </p:spTree>
    <p:extLst>
      <p:ext uri="{BB962C8B-B14F-4D97-AF65-F5344CB8AC3E}">
        <p14:creationId xmlns:p14="http://schemas.microsoft.com/office/powerpoint/2010/main" val="2060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4665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Minhas expectativas foram alcançadas  na conclusão do trabalho do curso ,conseguindo conhecer os principais problemas de saúde da área de abrangência e melhoria dos serviços prestados pela UBS assim como atuar sobre os fatores de risco que afetam os usuários, especialmente os idosos 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meu atendimento na UBS precisa de um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envolvimento maior que vai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além 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consultório médico.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Precisamos sempre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formar uma equipe concentrada e com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disciplina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busca de objetivos porque não adianta contar com todos os recursos técnicos.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Precisamos mostrar aos usuários quem realmente somos, necessitamos mostrar carinho para com eles, ensinando não só o lado médico e sim o lado humanista da gente para que se sintam confiantes e nos permitam “cuidar” deles.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396"/>
          </a:xfrm>
        </p:spPr>
        <p:txBody>
          <a:bodyPr>
            <a:normAutofit/>
          </a:bodyPr>
          <a:lstStyle/>
          <a:p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relevantes:</a:t>
            </a:r>
          </a:p>
        </p:txBody>
      </p:sp>
    </p:spTree>
    <p:extLst>
      <p:ext uri="{BB962C8B-B14F-4D97-AF65-F5344CB8AC3E}">
        <p14:creationId xmlns:p14="http://schemas.microsoft.com/office/powerpoint/2010/main" val="14053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182992"/>
            <a:ext cx="3744416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3573017"/>
            <a:ext cx="7408333" cy="255314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Yusemi Ramos Perez\Documents\terceira idade\20150520_10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semi Ramos Perez\Documents\terceira idade\100_0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87129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0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492896"/>
            <a:ext cx="7128793" cy="374441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Pontão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1916832"/>
            <a:ext cx="6319537" cy="467937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Idosos atendidos quando procuravam na fila da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existia a busca ativa dos idosos.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Desconhecimento dos hábitos alimentares e de saúde bucal 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Desconhecimentos dos fatores de risco para doenças cardiovasculares.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Desconhecimentos das medicações em uso.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4403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Antes </a:t>
            </a:r>
            <a:r>
              <a:rPr lang="pt-BR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intervenção: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151216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772815"/>
            <a:ext cx="7408333" cy="3384377"/>
          </a:xfrm>
        </p:spPr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desenvolvidas nos seguintes eixos: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onitoramento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ngajamento público.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prática clínica.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de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semanas.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População alvo: Estimativa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da população alvo.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individual na UBS e visita domiciliar.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Qualificação/treinamento da equipe.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Utilizamos prontuários, fichas espelho, SIAB, pastas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ACS.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Planilha eletrônica de coleta de dados disponibilizada pelo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curso.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Agendamento de consultas pela recepcionista.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Identificação de faltosos e busca ativa com ACSs.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Atividade educativa com população nas comunidades.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Reuniões de equipe semanal.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Monitoramento pela enfermeira e medico revisão de arquivos.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Avaliação com a equipe, gestores e comunidade.</a:t>
            </a:r>
          </a:p>
          <a:p>
            <a:pPr algn="just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Busca ativa sistemática com os ACSs.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3568" y="764704"/>
            <a:ext cx="7200800" cy="541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Monitoramento e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avaliação:</a:t>
            </a:r>
            <a:endParaRPr lang="pt-BR" sz="2600" noProof="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Exame físico.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Busca ativa.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pt-BR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Orientações</a:t>
            </a:r>
            <a:r>
              <a:rPr kumimoji="0" lang="pt-BR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higiene ,cárie e nutrição.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baseline="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Primeira</a:t>
            </a:r>
            <a:r>
              <a:rPr lang="pt-BR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consulta 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pt-BR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Tratamento</a:t>
            </a:r>
            <a:r>
              <a:rPr kumimoji="0" lang="pt-BR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continuado.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baseline="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Registros</a:t>
            </a:r>
            <a:r>
              <a:rPr lang="pt-BR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atualizados</a:t>
            </a:r>
            <a:r>
              <a:rPr lang="pt-BR" sz="2600" noProof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sz="26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gestão do serviço:</a:t>
            </a:r>
          </a:p>
          <a:p>
            <a:pPr marL="274320" lvl="1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900" dirty="0">
              <a:solidFill>
                <a:schemeClr val="tx2"/>
              </a:solidFill>
            </a:endParaRPr>
          </a:p>
          <a:p>
            <a:pPr marL="0" lvl="1">
              <a:buClr>
                <a:schemeClr val="accent1"/>
              </a:buClr>
              <a:buSzPct val="85000"/>
            </a:pP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 com a comunidade.</a:t>
            </a:r>
          </a:p>
          <a:p>
            <a:pPr marL="0" lvl="1">
              <a:buClr>
                <a:schemeClr val="accent1"/>
              </a:buClr>
              <a:buSzPct val="85000"/>
            </a:pP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busca ativa com ACSs.</a:t>
            </a:r>
          </a:p>
          <a:p>
            <a:pPr marL="0" lvl="1">
              <a:buClr>
                <a:schemeClr val="accent1"/>
              </a:buClr>
              <a:buSzPct val="85000"/>
            </a:pP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atividades.</a:t>
            </a:r>
          </a:p>
          <a:p>
            <a:pPr marL="0" lvl="1">
              <a:buClr>
                <a:schemeClr val="accent1"/>
              </a:buClr>
              <a:buSzPct val="85000"/>
            </a:pP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registros.</a:t>
            </a:r>
          </a:p>
          <a:p>
            <a:pPr lvl="1" indent="-4572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1600" y="116632"/>
            <a:ext cx="7498080" cy="6480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2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146152" cy="4824536"/>
          </a:xfrm>
        </p:spPr>
        <p:txBody>
          <a:bodyPr>
            <a:normAutofit fontScale="92500"/>
          </a:bodyPr>
          <a:lstStyle/>
          <a:p>
            <a:pPr algn="just"/>
            <a:endParaRPr lang="pt-BR" sz="2600" cap="none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cap="none" spc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pt-BR" sz="2400" b="1" cap="none" spc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Engajamento público </a:t>
            </a:r>
          </a:p>
          <a:p>
            <a:pPr marL="0" lvl="1" algn="l">
              <a:buClr>
                <a:schemeClr val="accent1"/>
              </a:buClr>
              <a:buSzPct val="85000"/>
            </a:pP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orientação com os familiares.</a:t>
            </a:r>
          </a:p>
          <a:p>
            <a:pPr marL="0" lvl="1" algn="l">
              <a:buClr>
                <a:schemeClr val="accent1"/>
              </a:buClr>
              <a:buSzPct val="85000"/>
            </a:pP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registros atualizados.</a:t>
            </a:r>
          </a:p>
          <a:p>
            <a:pPr marL="0" lvl="1" algn="l">
              <a:buClr>
                <a:schemeClr val="accent1"/>
              </a:buClr>
              <a:buSzPct val="85000"/>
            </a:pP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comunidade nos encontros comunitários e nas atividades da UBS.</a:t>
            </a:r>
          </a:p>
          <a:p>
            <a:pPr lvl="0" algn="just"/>
            <a: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Qualificação </a:t>
            </a:r>
            <a:r>
              <a:rPr lang="pt-B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 prática clínica</a:t>
            </a:r>
          </a:p>
          <a:p>
            <a:pPr lvl="0" algn="just"/>
            <a:endParaRPr lang="pt-BR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algn="l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Qualificação da equipe capacitações.</a:t>
            </a:r>
          </a:p>
          <a:p>
            <a:pPr marL="0" lvl="1" algn="l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Orientações </a:t>
            </a:r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comunidade nos grupos de hipertensos e diabéticos.</a:t>
            </a:r>
          </a:p>
          <a:p>
            <a:pPr marL="0" lvl="1" algn="l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Registros </a:t>
            </a:r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adequados, atualizados e revisados pelo medico e enfermeira</a:t>
            </a:r>
            <a:endParaRPr lang="pt-BR" cap="none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72156" y="1285860"/>
            <a:ext cx="3886124" cy="487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258060"/>
            <a:ext cx="7498080" cy="6506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2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848872" cy="5195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Protocolo: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Envelhecimento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 saúde da pessoa idosa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/ Ministério da Saúde, Secretaria de Atenção à Saúde, Departamento de Atenção Básica – Brasília: Ministério da Saúde,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 disponibilizada pelo curso.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coleta de dados disponibilizada pelo curso.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Capacitação dos profissionais e ACS.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Acolhimento adequado aos usuários com preenchimento de dados.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Atendimento diferenciado e de qualidade nas consultas.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Pedido de exames complementares, educação para a saúde individual nas consultas com o medico.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Agendamento de consultas pela recepcionista.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Monitoramento de dados da intervenção pelo medico e enfermeira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3445</TotalTime>
  <Words>2082</Words>
  <Application>Microsoft Office PowerPoint</Application>
  <PresentationFormat>Apresentação na tela (4:3)</PresentationFormat>
  <Paragraphs>214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Forma de Onda</vt:lpstr>
      <vt:lpstr>UNIVERSIDADE ABERTA DO SUS UNIVERSIDADE FEDERAL DE PELOTAS Especialização em Saúde da Família Modalidade a Distância Turma 8 </vt:lpstr>
      <vt:lpstr>INTRODUÇÃO</vt:lpstr>
      <vt:lpstr>Pontão </vt:lpstr>
      <vt:lpstr>Antes da intervenção:</vt:lpstr>
      <vt:lpstr>Metodologia</vt:lpstr>
      <vt:lpstr>Metodologia/Ações</vt:lpstr>
      <vt:lpstr>Apresentação do PowerPoint</vt:lpstr>
      <vt:lpstr>Apresentação do PowerPoint</vt:lpstr>
      <vt:lpstr>Logística</vt:lpstr>
      <vt:lpstr>  Objetivo geral:</vt:lpstr>
      <vt:lpstr>OBJETIVOS ESPECÍFICOS/METAS</vt:lpstr>
      <vt:lpstr>OBJETIVOS ESPECÍFICOS/METAS</vt:lpstr>
      <vt:lpstr> Resultados:</vt:lpstr>
      <vt:lpstr>                          Resultado:  98,1% =309 idosos.      </vt:lpstr>
      <vt:lpstr>             Resultado: 97,5%=307 idosos.</vt:lpstr>
      <vt:lpstr>Resultado: 13,7% =43 idosos. </vt:lpstr>
      <vt:lpstr>OBJETIVOS ESPECÍFICOS/METAS</vt:lpstr>
      <vt:lpstr>      Resultado:  74,0% =233 idosos. </vt:lpstr>
      <vt:lpstr>OBJETIVOS ESPECÍFICOS/METAS</vt:lpstr>
      <vt:lpstr>Resultado:  14,0% = 44 idosos</vt:lpstr>
      <vt:lpstr>Dificuldades na meta de     cobertura:</vt:lpstr>
      <vt:lpstr>Discussão</vt:lpstr>
      <vt:lpstr>Discussão</vt:lpstr>
      <vt:lpstr>Nível de incorporação a rotina do serviço:</vt:lpstr>
      <vt:lpstr>Reflexão crítica sobre aprendizagem</vt:lpstr>
      <vt:lpstr>Significado do curso para minha pratica profissional:</vt:lpstr>
      <vt:lpstr>Aprendizados mais relevantes: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Yusemi Ramos Perez</cp:lastModifiedBy>
  <cp:revision>207</cp:revision>
  <dcterms:created xsi:type="dcterms:W3CDTF">2015-08-05T17:36:44Z</dcterms:created>
  <dcterms:modified xsi:type="dcterms:W3CDTF">2015-11-12T23:50:25Z</dcterms:modified>
</cp:coreProperties>
</file>