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305" r:id="rId9"/>
    <p:sldId id="306" r:id="rId10"/>
    <p:sldId id="268" r:id="rId11"/>
    <p:sldId id="269" r:id="rId12"/>
    <p:sldId id="270" r:id="rId13"/>
    <p:sldId id="271" r:id="rId14"/>
    <p:sldId id="272" r:id="rId15"/>
    <p:sldId id="273" r:id="rId16"/>
    <p:sldId id="277" r:id="rId17"/>
    <p:sldId id="298" r:id="rId18"/>
    <p:sldId id="278" r:id="rId19"/>
    <p:sldId id="280" r:id="rId20"/>
    <p:sldId id="299" r:id="rId21"/>
    <p:sldId id="300" r:id="rId22"/>
    <p:sldId id="301" r:id="rId23"/>
    <p:sldId id="281" r:id="rId24"/>
    <p:sldId id="282" r:id="rId25"/>
    <p:sldId id="283" r:id="rId26"/>
    <p:sldId id="284" r:id="rId27"/>
    <p:sldId id="285" r:id="rId28"/>
    <p:sldId id="286" r:id="rId29"/>
    <p:sldId id="296" r:id="rId30"/>
    <p:sldId id="274" r:id="rId31"/>
    <p:sldId id="302" r:id="rId32"/>
    <p:sldId id="275" r:id="rId33"/>
    <p:sldId id="276" r:id="rId34"/>
    <p:sldId id="287" r:id="rId35"/>
    <p:sldId id="288" r:id="rId36"/>
    <p:sldId id="303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7" r:id="rId45"/>
    <p:sldId id="260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reNatal_Copi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reNatal_Copi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reNatal_Copia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reNatal_Copia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reNatal_Copia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reNatal_Copia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uerp&#233;rio_C&#243;pia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uerp&#233;rio_C&#243;pia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uerp&#233;rio_C&#243;pia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uerp&#233;rio_C&#243;pia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uerp&#233;rio_C&#243;pi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reNatal_Copia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uerp&#233;rio_C&#243;pia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uerp&#233;rio_C&#243;pia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uerp&#233;rio_C&#243;pia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uerp&#233;rio_C&#243;pi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reNatal_Copi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reNatal_Copi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reNatal_Copi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reNatal_Copi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reNatal_Copi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reNatal_Copi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&#237;vea.S\Desktop\UFPEL\Turma%208\Yusmara\Avalia&#231;&#227;o%20de%20Interven&#231;&#227;o\rev%20Tomasi%20PreNatal_Copi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. 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0.7</c:v>
                </c:pt>
                <c:pt idx="1">
                  <c:v>0.75</c:v>
                </c:pt>
                <c:pt idx="2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57120"/>
        <c:axId val="40812544"/>
      </c:barChart>
      <c:catAx>
        <c:axId val="4075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812544"/>
        <c:crosses val="autoZero"/>
        <c:auto val="1"/>
        <c:lblAlgn val="ctr"/>
        <c:lblOffset val="100"/>
        <c:noMultiLvlLbl val="0"/>
      </c:catAx>
      <c:valAx>
        <c:axId val="408125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75712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Indicadores!$D$83:$F$83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Indicadores!$D$84:$F$84</c:f>
              <c:numCache>
                <c:formatCode>0.0%</c:formatCode>
                <c:ptCount val="3"/>
                <c:pt idx="0">
                  <c:v>0.7142857142857143</c:v>
                </c:pt>
                <c:pt idx="1">
                  <c:v>0.8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305664"/>
        <c:axId val="196307584"/>
      </c:barChart>
      <c:catAx>
        <c:axId val="19630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6307584"/>
        <c:crosses val="autoZero"/>
        <c:auto val="1"/>
        <c:lblAlgn val="ctr"/>
        <c:lblOffset val="100"/>
        <c:noMultiLvlLbl val="0"/>
      </c:catAx>
      <c:valAx>
        <c:axId val="1963075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6305664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57024857186974E-2"/>
          <c:y val="4.6147121343672347E-2"/>
          <c:w val="0.86102728886830326"/>
          <c:h val="0.81670888097162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Indicadores!$D$88:$F$88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Indicadores!$D$89:$F$89</c:f>
              <c:numCache>
                <c:formatCode>0.0%</c:formatCode>
                <c:ptCount val="3"/>
                <c:pt idx="0">
                  <c:v>0.8571428571428571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07328"/>
        <c:axId val="32708864"/>
      </c:barChart>
      <c:catAx>
        <c:axId val="3270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708864"/>
        <c:crosses val="autoZero"/>
        <c:auto val="1"/>
        <c:lblAlgn val="ctr"/>
        <c:lblOffset val="100"/>
        <c:noMultiLvlLbl val="0"/>
      </c:catAx>
      <c:valAx>
        <c:axId val="32708864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70732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3806032938165"/>
          <c:y val="6.2580517794716531E-2"/>
          <c:w val="0.8744166862863072"/>
          <c:h val="0.83931478565179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gestantes que receberam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Indicadores!$D$93:$F$93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Indicadores!$D$94:$F$94</c:f>
              <c:numCache>
                <c:formatCode>0.0%</c:formatCode>
                <c:ptCount val="3"/>
                <c:pt idx="0">
                  <c:v>0.7142857142857143</c:v>
                </c:pt>
                <c:pt idx="1">
                  <c:v>0.73333333333333328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38688"/>
        <c:axId val="32760960"/>
      </c:barChart>
      <c:catAx>
        <c:axId val="3273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760960"/>
        <c:crosses val="autoZero"/>
        <c:auto val="1"/>
        <c:lblAlgn val="ctr"/>
        <c:lblOffset val="100"/>
        <c:noMultiLvlLbl val="0"/>
      </c:catAx>
      <c:valAx>
        <c:axId val="32760960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73868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gestantes que receberam orientação sobre os riscos do tabagismo e do uso de álcool e drogas na gestação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Indicadores!$D$98:$F$98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Indicadores!$D$99:$F$99</c:f>
              <c:numCache>
                <c:formatCode>0.0%</c:formatCode>
                <c:ptCount val="3"/>
                <c:pt idx="0">
                  <c:v>0.8571428571428571</c:v>
                </c:pt>
                <c:pt idx="1">
                  <c:v>0.8666666666666667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56320"/>
        <c:axId val="32858112"/>
      </c:barChart>
      <c:catAx>
        <c:axId val="3285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858112"/>
        <c:crosses val="autoZero"/>
        <c:auto val="1"/>
        <c:lblAlgn val="ctr"/>
        <c:lblOffset val="100"/>
        <c:noMultiLvlLbl val="0"/>
      </c:catAx>
      <c:valAx>
        <c:axId val="32858112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85632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gestantes que receberam 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Indicadores!$D$103:$F$103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Indicadores!$D$104:$F$104</c:f>
              <c:numCache>
                <c:formatCode>0.0%</c:formatCode>
                <c:ptCount val="3"/>
                <c:pt idx="0">
                  <c:v>0.6428571428571429</c:v>
                </c:pt>
                <c:pt idx="1">
                  <c:v>0.66666666666666663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91648"/>
        <c:axId val="32893184"/>
      </c:barChart>
      <c:catAx>
        <c:axId val="3289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893184"/>
        <c:crosses val="autoZero"/>
        <c:auto val="1"/>
        <c:lblAlgn val="ctr"/>
        <c:lblOffset val="100"/>
        <c:noMultiLvlLbl val="0"/>
      </c:catAx>
      <c:valAx>
        <c:axId val="32893184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89164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.     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15520"/>
        <c:axId val="33789056"/>
      </c:barChart>
      <c:catAx>
        <c:axId val="3311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789056"/>
        <c:crosses val="autoZero"/>
        <c:auto val="1"/>
        <c:lblAlgn val="ctr"/>
        <c:lblOffset val="100"/>
        <c:noMultiLvlLbl val="0"/>
      </c:catAx>
      <c:valAx>
        <c:axId val="33789056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11552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50983049723661E-2"/>
          <c:y val="2.7492679154524378E-2"/>
          <c:w val="0.87301646921733744"/>
          <c:h val="0.83712054430552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Indicadores!$D$24:$F$24</c:f>
              <c:numCache>
                <c:formatCode>0.0%</c:formatCode>
                <c:ptCount val="3"/>
                <c:pt idx="0">
                  <c:v>0.25</c:v>
                </c:pt>
                <c:pt idx="1">
                  <c:v>0.25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11072"/>
        <c:axId val="33816960"/>
      </c:barChart>
      <c:catAx>
        <c:axId val="3381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816960"/>
        <c:crosses val="autoZero"/>
        <c:auto val="1"/>
        <c:lblAlgn val="ctr"/>
        <c:lblOffset val="100"/>
        <c:noMultiLvlLbl val="0"/>
      </c:catAx>
      <c:valAx>
        <c:axId val="33816960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81107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puérperas com avaliação do estado psíquico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Indicadores!$D$29:$F$29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Indicadores!$D$30:$F$30</c:f>
              <c:numCache>
                <c:formatCode>0.0%</c:formatCode>
                <c:ptCount val="3"/>
                <c:pt idx="0">
                  <c:v>0.75</c:v>
                </c:pt>
                <c:pt idx="1">
                  <c:v>0.75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25920"/>
        <c:axId val="33827456"/>
      </c:barChart>
      <c:catAx>
        <c:axId val="3382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827456"/>
        <c:crosses val="autoZero"/>
        <c:auto val="1"/>
        <c:lblAlgn val="ctr"/>
        <c:lblOffset val="100"/>
        <c:noMultiLvlLbl val="0"/>
      </c:catAx>
      <c:valAx>
        <c:axId val="33827456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82592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Indicadores!$D$35:$F$35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Indicadores!$D$36:$F$36</c:f>
              <c:numCache>
                <c:formatCode>0.0%</c:formatCode>
                <c:ptCount val="3"/>
                <c:pt idx="0">
                  <c:v>0.5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41920"/>
        <c:axId val="33843456"/>
      </c:barChart>
      <c:catAx>
        <c:axId val="3384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843456"/>
        <c:crosses val="autoZero"/>
        <c:auto val="1"/>
        <c:lblAlgn val="ctr"/>
        <c:lblOffset val="100"/>
        <c:noMultiLvlLbl val="0"/>
      </c:catAx>
      <c:valAx>
        <c:axId val="33843456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84192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puérperas com prescrição de algum método de anticoncepção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Indicadores!$D$40:$F$40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Indicadores!$D$41:$F$41</c:f>
              <c:numCache>
                <c:formatCode>0.0%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64704"/>
        <c:axId val="33878784"/>
      </c:barChart>
      <c:catAx>
        <c:axId val="3386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878784"/>
        <c:crosses val="autoZero"/>
        <c:auto val="1"/>
        <c:lblAlgn val="ctr"/>
        <c:lblOffset val="100"/>
        <c:noMultiLvlLbl val="0"/>
      </c:catAx>
      <c:valAx>
        <c:axId val="33878784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864704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0.6428571428571429</c:v>
                </c:pt>
                <c:pt idx="1">
                  <c:v>0.66666666666666663</c:v>
                </c:pt>
                <c:pt idx="2">
                  <c:v>0.69230769230769229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95616"/>
        <c:axId val="40897152"/>
      </c:barChart>
      <c:catAx>
        <c:axId val="4089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897152"/>
        <c:crosses val="autoZero"/>
        <c:auto val="1"/>
        <c:lblAlgn val="ctr"/>
        <c:lblOffset val="100"/>
        <c:noMultiLvlLbl val="0"/>
      </c:catAx>
      <c:valAx>
        <c:axId val="408971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8956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Indicadores!$C$53</c:f>
              <c:strCache>
                <c:ptCount val="1"/>
                <c:pt idx="0">
                  <c:v>Proporção de puérperas com registro adequado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Indicadores!$D$52:$F$52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Indicadores!$D$53:$F$53</c:f>
              <c:numCache>
                <c:formatCode>0.0%</c:formatCode>
                <c:ptCount val="3"/>
                <c:pt idx="0">
                  <c:v>0.75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97088"/>
        <c:axId val="33907072"/>
      </c:barChart>
      <c:catAx>
        <c:axId val="3389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907072"/>
        <c:crosses val="autoZero"/>
        <c:auto val="1"/>
        <c:lblAlgn val="ctr"/>
        <c:lblOffset val="100"/>
        <c:noMultiLvlLbl val="0"/>
      </c:catAx>
      <c:valAx>
        <c:axId val="33907072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89708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9211607982965"/>
          <c:y val="8.6572686478706293E-2"/>
          <c:w val="0.85735631159312631"/>
          <c:h val="0.80562272457878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puérperas que receberam orientação sobre os cuidados com o recém-nascido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Indicadores!$D$59:$F$59</c:f>
              <c:numCache>
                <c:formatCode>0.0%</c:formatCode>
                <c:ptCount val="3"/>
                <c:pt idx="0">
                  <c:v>0.75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15648"/>
        <c:axId val="33917184"/>
      </c:barChart>
      <c:catAx>
        <c:axId val="3391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917184"/>
        <c:crosses val="autoZero"/>
        <c:auto val="1"/>
        <c:lblAlgn val="ctr"/>
        <c:lblOffset val="100"/>
        <c:noMultiLvlLbl val="0"/>
      </c:catAx>
      <c:valAx>
        <c:axId val="33917184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91564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puérperas que receberam orientação sobre aleitamento materno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Indicadores!$D$64:$F$64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Indicadores!$D$65:$F$65</c:f>
              <c:numCache>
                <c:formatCode>0.0%</c:formatCode>
                <c:ptCount val="3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27168"/>
        <c:axId val="33928704"/>
      </c:barChart>
      <c:catAx>
        <c:axId val="339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928704"/>
        <c:crosses val="autoZero"/>
        <c:auto val="1"/>
        <c:lblAlgn val="ctr"/>
        <c:lblOffset val="100"/>
        <c:noMultiLvlLbl val="0"/>
      </c:catAx>
      <c:valAx>
        <c:axId val="33928704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92716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Indicadores!$C$71</c:f>
              <c:strCache>
                <c:ptCount val="1"/>
                <c:pt idx="0">
                  <c:v>Proporção de puérperas com orientação sobre planejamento familiar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Indicadores!$D$70:$F$70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Indicadores!$D$71:$F$71</c:f>
              <c:numCache>
                <c:formatCode>0.0%</c:formatCode>
                <c:ptCount val="3"/>
                <c:pt idx="0">
                  <c:v>0.75</c:v>
                </c:pt>
                <c:pt idx="1">
                  <c:v>0.75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59968"/>
        <c:axId val="36188160"/>
      </c:barChart>
      <c:catAx>
        <c:axId val="3505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188160"/>
        <c:crosses val="autoZero"/>
        <c:auto val="1"/>
        <c:lblAlgn val="ctr"/>
        <c:lblOffset val="100"/>
        <c:noMultiLvlLbl val="0"/>
      </c:catAx>
      <c:valAx>
        <c:axId val="36188160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05996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33492807069997E-2"/>
          <c:y val="2.5133699724574188E-2"/>
          <c:w val="0.86328905089395469"/>
          <c:h val="0.855428852548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0.8571428571428571</c:v>
                </c:pt>
                <c:pt idx="1">
                  <c:v>0.8</c:v>
                </c:pt>
                <c:pt idx="2">
                  <c:v>0.92307692307692313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676032"/>
        <c:axId val="67727744"/>
      </c:barChart>
      <c:catAx>
        <c:axId val="676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727744"/>
        <c:crosses val="autoZero"/>
        <c:auto val="1"/>
        <c:lblAlgn val="ctr"/>
        <c:lblOffset val="100"/>
        <c:noMultiLvlLbl val="0"/>
      </c:catAx>
      <c:valAx>
        <c:axId val="677277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67603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5065255651299"/>
          <c:y val="5.800498261587974E-2"/>
          <c:w val="0.8726694033011132"/>
          <c:h val="0.84862606459906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0.7142857142857143</c:v>
                </c:pt>
                <c:pt idx="1">
                  <c:v>0.66666666666666663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372928"/>
        <c:axId val="69524096"/>
      </c:barChart>
      <c:catAx>
        <c:axId val="6937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524096"/>
        <c:crosses val="autoZero"/>
        <c:auto val="1"/>
        <c:lblAlgn val="ctr"/>
        <c:lblOffset val="100"/>
        <c:noMultiLvlLbl val="0"/>
      </c:catAx>
      <c:valAx>
        <c:axId val="69524096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7292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gestantes com solicitação de todos os exames laboratoriais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Indicadores!$D$27:$F$27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Indicadores!$D$28:$F$28</c:f>
              <c:numCache>
                <c:formatCode>0.0%</c:formatCode>
                <c:ptCount val="3"/>
                <c:pt idx="0">
                  <c:v>0.8571428571428571</c:v>
                </c:pt>
                <c:pt idx="1">
                  <c:v>0.8666666666666667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03360"/>
        <c:axId val="76309632"/>
      </c:barChart>
      <c:catAx>
        <c:axId val="7630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309632"/>
        <c:crosses val="autoZero"/>
        <c:auto val="1"/>
        <c:lblAlgn val="ctr"/>
        <c:lblOffset val="100"/>
        <c:noMultiLvlLbl val="0"/>
      </c:catAx>
      <c:valAx>
        <c:axId val="76309632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30336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Indicadores!$D$34:$F$34</c:f>
              <c:numCache>
                <c:formatCode>0.0%</c:formatCode>
                <c:ptCount val="3"/>
                <c:pt idx="0">
                  <c:v>0.7142857142857143</c:v>
                </c:pt>
                <c:pt idx="1">
                  <c:v>0.73333333333333328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86240"/>
        <c:axId val="77149696"/>
      </c:barChart>
      <c:catAx>
        <c:axId val="769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149696"/>
        <c:crosses val="autoZero"/>
        <c:auto val="1"/>
        <c:lblAlgn val="ctr"/>
        <c:lblOffset val="100"/>
        <c:noMultiLvlLbl val="0"/>
      </c:catAx>
      <c:valAx>
        <c:axId val="77149696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98624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 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Indicadores!$D$49:$F$49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Indicadores!$D$50:$F$50</c:f>
              <c:numCache>
                <c:formatCode>0.0%</c:formatCode>
                <c:ptCount val="3"/>
                <c:pt idx="0">
                  <c:v>0.5</c:v>
                </c:pt>
                <c:pt idx="1">
                  <c:v>0.53333333333333333</c:v>
                </c:pt>
                <c:pt idx="2">
                  <c:v>0.61538461538461542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850880"/>
        <c:axId val="93451392"/>
      </c:barChart>
      <c:catAx>
        <c:axId val="7985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451392"/>
        <c:crosses val="autoZero"/>
        <c:auto val="1"/>
        <c:lblAlgn val="ctr"/>
        <c:lblOffset val="100"/>
        <c:noMultiLvlLbl val="0"/>
      </c:catAx>
      <c:valAx>
        <c:axId val="93451392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85088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899785254116"/>
          <c:y val="4.9017746953816201E-2"/>
          <c:w val="0.86254335480792177"/>
          <c:h val="0.86245398133180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Indicadores!$D$55:$F$55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Indicadores!$D$56:$F$56</c:f>
              <c:numCache>
                <c:formatCode>0.0%</c:formatCode>
                <c:ptCount val="3"/>
                <c:pt idx="0">
                  <c:v>0.5714285714285714</c:v>
                </c:pt>
                <c:pt idx="1">
                  <c:v>0.66666666666666663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76384"/>
        <c:axId val="118186752"/>
      </c:barChart>
      <c:catAx>
        <c:axId val="11817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186752"/>
        <c:crosses val="autoZero"/>
        <c:auto val="1"/>
        <c:lblAlgn val="ctr"/>
        <c:lblOffset val="100"/>
        <c:noMultiLvlLbl val="0"/>
      </c:catAx>
      <c:valAx>
        <c:axId val="118186752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176384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170935476511E-2"/>
          <c:y val="6.3110908390088871E-2"/>
          <c:w val="0.8751533491311545"/>
          <c:h val="0.8583002685813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Indicadores!$C$78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Indicadores!$D$77:$F$77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Indicadores!$D$78:$F$78</c:f>
              <c:numCache>
                <c:formatCode>0.0%</c:formatCode>
                <c:ptCount val="3"/>
                <c:pt idx="0">
                  <c:v>0.9285714285714286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109248"/>
        <c:axId val="133110784"/>
      </c:barChart>
      <c:catAx>
        <c:axId val="13310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3110784"/>
        <c:crosses val="autoZero"/>
        <c:auto val="1"/>
        <c:lblAlgn val="ctr"/>
        <c:lblOffset val="100"/>
        <c:noMultiLvlLbl val="0"/>
      </c:catAx>
      <c:valAx>
        <c:axId val="133110784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310924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EBAB7-BC16-4B1B-A9E7-DBC346C9F22B}" type="datetimeFigureOut">
              <a:rPr lang="pt-BR" smtClean="0"/>
              <a:pPr/>
              <a:t>26/09/2015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6A149-34A4-4810-867C-A7FE51DC341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5A8F73-36C8-4E8D-977D-A546D5EAD2E8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5A8F73-36C8-4E8D-977D-A546D5EAD2E8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5A8F73-36C8-4E8D-977D-A546D5EAD2E8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A149-34A4-4810-867C-A7FE51DC3411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60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A149-34A4-4810-867C-A7FE51DC3411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841F-D568-4FD0-8701-316F1E9EFBAF}" type="datetimeFigureOut">
              <a:rPr lang="pt-BR" smtClean="0"/>
              <a:pPr/>
              <a:t>26/09/2015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B637-45D7-48F7-808A-9DAB43D76E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841F-D568-4FD0-8701-316F1E9EFBAF}" type="datetimeFigureOut">
              <a:rPr lang="pt-BR" smtClean="0"/>
              <a:pPr/>
              <a:t>26/09/2015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B637-45D7-48F7-808A-9DAB43D76E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841F-D568-4FD0-8701-316F1E9EFBAF}" type="datetimeFigureOut">
              <a:rPr lang="pt-BR" smtClean="0"/>
              <a:pPr/>
              <a:t>26/09/2015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B637-45D7-48F7-808A-9DAB43D76E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841F-D568-4FD0-8701-316F1E9EFBAF}" type="datetimeFigureOut">
              <a:rPr lang="pt-BR" smtClean="0"/>
              <a:pPr/>
              <a:t>26/09/2015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B637-45D7-48F7-808A-9DAB43D76E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841F-D568-4FD0-8701-316F1E9EFBAF}" type="datetimeFigureOut">
              <a:rPr lang="pt-BR" smtClean="0"/>
              <a:pPr/>
              <a:t>26/09/2015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B637-45D7-48F7-808A-9DAB43D76E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841F-D568-4FD0-8701-316F1E9EFBAF}" type="datetimeFigureOut">
              <a:rPr lang="pt-BR" smtClean="0"/>
              <a:pPr/>
              <a:t>26/09/2015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B637-45D7-48F7-808A-9DAB43D76E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841F-D568-4FD0-8701-316F1E9EFBAF}" type="datetimeFigureOut">
              <a:rPr lang="pt-BR" smtClean="0"/>
              <a:pPr/>
              <a:t>26/09/2015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B637-45D7-48F7-808A-9DAB43D76E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841F-D568-4FD0-8701-316F1E9EFBAF}" type="datetimeFigureOut">
              <a:rPr lang="pt-BR" smtClean="0"/>
              <a:pPr/>
              <a:t>26/09/2015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B637-45D7-48F7-808A-9DAB43D76E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841F-D568-4FD0-8701-316F1E9EFBAF}" type="datetimeFigureOut">
              <a:rPr lang="pt-BR" smtClean="0"/>
              <a:pPr/>
              <a:t>26/09/2015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B637-45D7-48F7-808A-9DAB43D76E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841F-D568-4FD0-8701-316F1E9EFBAF}" type="datetimeFigureOut">
              <a:rPr lang="pt-BR" smtClean="0"/>
              <a:pPr/>
              <a:t>26/09/2015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B637-45D7-48F7-808A-9DAB43D76E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841F-D568-4FD0-8701-316F1E9EFBAF}" type="datetimeFigureOut">
              <a:rPr lang="pt-BR" smtClean="0"/>
              <a:pPr/>
              <a:t>26/09/2015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B637-45D7-48F7-808A-9DAB43D76E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8841F-D568-4FD0-8701-316F1E9EFBAF}" type="datetimeFigureOut">
              <a:rPr lang="pt-BR" smtClean="0"/>
              <a:pPr/>
              <a:t>26/09/2015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BB637-45D7-48F7-808A-9DAB43D76E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Consult_Clinico\Pictures\log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348413" cy="10541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150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769441"/>
            <a:ext cx="9144000" cy="112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Universidade Federal de Pelotas – UFPel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Departamento de Medicina Social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Curso de Especialização em Saúde da Família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Modalidade a Distância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Turma 8</a:t>
            </a:r>
          </a:p>
          <a:p>
            <a:r>
              <a:rPr lang="pt-BR" sz="2000" b="1" dirty="0" smtClean="0"/>
              <a:t> 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Melhoria da atenção à saúde das gestantes e puérperas da UBS Protásio Alves, em Protásio Alves / RS.</a:t>
            </a:r>
            <a:endParaRPr lang="pt-BR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Yusmara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Iglesias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Caraballo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pt-BR" dirty="0" smtClean="0"/>
              <a:t> 			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Orientador: Nivea M. </a:t>
            </a:r>
            <a:r>
              <a:rPr lang="pt-BR" altLang="pt-BR" b="1" dirty="0" smtClean="0">
                <a:latin typeface="Calibri" pitchFamily="34" charset="0"/>
              </a:rPr>
              <a:t>Silveira de Almeida </a:t>
            </a:r>
          </a:p>
          <a:p>
            <a:r>
              <a:rPr lang="pt-BR" altLang="pt-BR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</a:t>
            </a: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/>
          </a:p>
          <a:p>
            <a:endParaRPr lang="pt-BR" sz="20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8"/>
          <p:cNvPicPr>
            <a:picLocks noChangeAspect="1" noChangeArrowheads="1"/>
          </p:cNvPicPr>
          <p:nvPr/>
        </p:nvPicPr>
        <p:blipFill>
          <a:blip r:embed="rId4"/>
          <a:srcRect l="19225" t="18695" r="19223" b="18871"/>
          <a:stretch>
            <a:fillRect/>
          </a:stretch>
        </p:blipFill>
        <p:spPr bwMode="auto">
          <a:xfrm>
            <a:off x="571472" y="428604"/>
            <a:ext cx="1104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285984" y="357166"/>
            <a:ext cx="4786346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692275" y="428604"/>
            <a:ext cx="58324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Objetivos , Metas e </a:t>
            </a: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Resultados.</a:t>
            </a:r>
            <a:endParaRPr lang="es-E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 descr="C:\Users\Yusmara\Desktop\Fisioterapia-para-gestant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8537">
            <a:off x="701807" y="3256455"/>
            <a:ext cx="3168352" cy="21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usmar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478">
            <a:off x="5704796" y="1540730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usmara\Desktop\rede_cegon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659">
            <a:off x="3627928" y="2730668"/>
            <a:ext cx="2102457" cy="18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/>
          <p:cNvSpPr>
            <a:spLocks noChangeArrowheads="1"/>
          </p:cNvSpPr>
          <p:nvPr/>
        </p:nvSpPr>
        <p:spPr bwMode="auto">
          <a:xfrm>
            <a:off x="179388" y="5084763"/>
            <a:ext cx="56165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000" dirty="0">
                <a:latin typeface="Calibri" pitchFamily="34" charset="0"/>
              </a:rPr>
              <a:t>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012160" y="2160904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14.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 15.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 13.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64156" y="956991"/>
            <a:ext cx="7020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 </a:t>
            </a:r>
            <a:r>
              <a:rPr lang="pt-BR" sz="2400" b="1" dirty="0" smtClean="0"/>
              <a:t>Meta 1.1: </a:t>
            </a:r>
            <a:r>
              <a:rPr lang="pt-BR" sz="2400" dirty="0" smtClean="0">
                <a:ea typeface="Calibri"/>
              </a:rPr>
              <a:t>Alcançar </a:t>
            </a:r>
            <a:r>
              <a:rPr lang="pt-BR" sz="2400" dirty="0">
                <a:ea typeface="Calibri"/>
              </a:rPr>
              <a:t>100% de cobertura das gestantes cadastradas no Programa de Pré-natal da unidade de saúde.</a:t>
            </a:r>
            <a:r>
              <a:rPr lang="pt-BR" sz="2400" dirty="0">
                <a:ea typeface="Calibri"/>
                <a:cs typeface="Times New Roman"/>
              </a:rPr>
              <a:t> 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57224" y="214290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Objetivo Específico 1: Ampliar a cobertura de pré-natal </a:t>
            </a:r>
            <a:endParaRPr lang="pt-BR" sz="2400" b="1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 rot="10800000" flipV="1">
            <a:off x="153872" y="5405671"/>
            <a:ext cx="650082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Gráfico 1: Proporção de gestantes cadastradas no programa de </a:t>
            </a: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Pré-natal.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Protasio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lves RS/2015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39750" algn="ctr"/>
            <a:r>
              <a:rPr lang="pt-BR" altLang="pt-BR" sz="1600" b="1" dirty="0" smtClean="0">
                <a:latin typeface="Arial" pitchFamily="34" charset="0"/>
                <a:cs typeface="Arial" pitchFamily="34" charset="0"/>
              </a:rPr>
              <a:t> Fonte: Planilha de Coleta de Dados Final.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357290" y="407194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210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071802" y="392906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270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43438" y="371475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103</a:t>
            </a:r>
            <a:endParaRPr lang="pt-B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283454453"/>
              </p:ext>
            </p:extLst>
          </p:nvPr>
        </p:nvGraphicFramePr>
        <p:xfrm>
          <a:off x="551577" y="2118172"/>
          <a:ext cx="5248275" cy="3089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/>
          <p:cNvSpPr>
            <a:spLocks noChangeArrowheads="1"/>
          </p:cNvSpPr>
          <p:nvPr/>
        </p:nvSpPr>
        <p:spPr bwMode="auto">
          <a:xfrm>
            <a:off x="179388" y="5084763"/>
            <a:ext cx="56165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000" dirty="0">
                <a:latin typeface="Calibri" pitchFamily="34" charset="0"/>
              </a:rPr>
              <a:t>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104357" y="2664880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9.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10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9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5829" y="214289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ea typeface="Calibri"/>
              </a:rPr>
              <a:t>Objetivo 2: Melhorar </a:t>
            </a:r>
            <a:r>
              <a:rPr lang="pt-BR" sz="2400" dirty="0">
                <a:ea typeface="Calibri"/>
              </a:rPr>
              <a:t>a qualidade da atenção ao pré-natal e puerpério realizado na Unidade.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357290" y="407194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210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071802" y="392906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270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43438" y="371475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103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15829" y="5363944"/>
            <a:ext cx="57864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itchFamily="34" charset="0"/>
                <a:cs typeface="Arial" pitchFamily="34" charset="0"/>
              </a:rPr>
              <a:t>Gráfico 2: Proporção de gestantes com ingresso no primeiro trimestre de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gestação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Alves RS/2015</a:t>
            </a:r>
          </a:p>
          <a:p>
            <a:pPr algn="ctr"/>
            <a:r>
              <a:rPr lang="pt-BR" altLang="pt-BR" sz="1600" b="1" dirty="0" smtClean="0">
                <a:latin typeface="Arial" pitchFamily="34" charset="0"/>
                <a:cs typeface="Arial" pitchFamily="34" charset="0"/>
              </a:rPr>
              <a:t>Fonte: Planilha de Coleta de Dados Final.</a:t>
            </a:r>
          </a:p>
          <a:p>
            <a:endParaRPr lang="pt-BR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15829" y="1022539"/>
            <a:ext cx="72728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ea typeface="Calibri"/>
              </a:rPr>
              <a:t>Meta 2.1: Garantir </a:t>
            </a:r>
            <a:r>
              <a:rPr lang="pt-BR" sz="2400" dirty="0">
                <a:ea typeface="Calibri"/>
              </a:rPr>
              <a:t>a 100% das gestantes o ingresso no </a:t>
            </a:r>
            <a:r>
              <a:rPr lang="pt-BR" sz="2400" dirty="0" smtClean="0">
                <a:ea typeface="Calibri"/>
              </a:rPr>
              <a:t>Programa </a:t>
            </a:r>
            <a:r>
              <a:rPr lang="pt-BR" sz="2400" dirty="0">
                <a:ea typeface="Calibri"/>
              </a:rPr>
              <a:t>de Pré-Natal no primeiro trimestre de gestação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28728" y="400050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928926" y="371475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182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572000" y="328612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264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822404487"/>
              </p:ext>
            </p:extLst>
          </p:nvPr>
        </p:nvGraphicFramePr>
        <p:xfrm>
          <a:off x="478464" y="2316707"/>
          <a:ext cx="5461208" cy="2908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/>
          <p:cNvSpPr>
            <a:spLocks noChangeArrowheads="1"/>
          </p:cNvSpPr>
          <p:nvPr/>
        </p:nvSpPr>
        <p:spPr bwMode="auto">
          <a:xfrm>
            <a:off x="179388" y="5084763"/>
            <a:ext cx="56165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000" dirty="0">
                <a:latin typeface="Calibri" pitchFamily="34" charset="0"/>
              </a:rPr>
              <a:t>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105779" y="2506314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12.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12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12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357290" y="407194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210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071802" y="392906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270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43438" y="371475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103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28728" y="400050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928926" y="371475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182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572000" y="328612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264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1406" y="5421170"/>
            <a:ext cx="60007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Gráfico 3: Proporção de gestantes com pelo menos um exame ginecológico por trimestre </a:t>
            </a:r>
            <a:endParaRPr lang="pt-BR" sz="16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Alves </a:t>
            </a: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RS/2015</a:t>
            </a:r>
            <a:endParaRPr lang="pt-BR" altLang="pt-BR" sz="1600" b="1" dirty="0" smtClean="0">
              <a:latin typeface="Arial" pitchFamily="34" charset="0"/>
              <a:cs typeface="Arial" pitchFamily="34" charset="0"/>
            </a:endParaRPr>
          </a:p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 smtClean="0">
                <a:latin typeface="Arial" pitchFamily="34" charset="0"/>
                <a:cs typeface="Arial" pitchFamily="34" charset="0"/>
              </a:rPr>
              <a:t>Fonte: Planilha de Coleta de Dados Final.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249697662"/>
              </p:ext>
            </p:extLst>
          </p:nvPr>
        </p:nvGraphicFramePr>
        <p:xfrm>
          <a:off x="308763" y="1916833"/>
          <a:ext cx="5526077" cy="341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31569" y="642616"/>
            <a:ext cx="688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ea typeface="Calibri"/>
              </a:rPr>
              <a:t>Meta 2.2: Realizar </a:t>
            </a:r>
            <a:r>
              <a:rPr lang="pt-BR" sz="2400" dirty="0">
                <a:ea typeface="Calibri"/>
              </a:rPr>
              <a:t>pelo menos um exame ginecológico por trimestre em 100% das gestantes.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260299512"/>
              </p:ext>
            </p:extLst>
          </p:nvPr>
        </p:nvGraphicFramePr>
        <p:xfrm>
          <a:off x="228800" y="1655336"/>
          <a:ext cx="5468875" cy="347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323528" y="5366829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4: Proporção de gestantes com pelo menos um exame das mamas durante 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Final.</a:t>
            </a: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5940152" y="2348880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10.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10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3214" y="455007"/>
            <a:ext cx="6134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Meta 2.3: </a:t>
            </a:r>
            <a:r>
              <a:rPr lang="pt-BR" sz="2400" dirty="0">
                <a:ea typeface="Calibri"/>
              </a:rPr>
              <a:t>Realizar pelo menos um exame de mamas em 100% das gestantes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56176" y="1055172"/>
            <a:ext cx="264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58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237738400"/>
              </p:ext>
            </p:extLst>
          </p:nvPr>
        </p:nvGraphicFramePr>
        <p:xfrm>
          <a:off x="251520" y="1988840"/>
          <a:ext cx="5688632" cy="323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539552" y="5366829"/>
            <a:ext cx="51125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5: Proporção de gestantes com todos os exames laboratoriais solicitados de acordo com 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6133514" y="2276872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12.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8947" y="457597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/>
                <a:ea typeface="Calibri"/>
              </a:rPr>
              <a:t> </a:t>
            </a:r>
            <a:r>
              <a:rPr lang="pt-BR" sz="2400" dirty="0" smtClean="0">
                <a:ea typeface="Calibri"/>
              </a:rPr>
              <a:t>Meta 2.4: </a:t>
            </a:r>
            <a:r>
              <a:rPr lang="pt-BR" sz="2400" dirty="0" smtClean="0">
                <a:ea typeface="Calibri"/>
                <a:cs typeface="Arial" panose="020B0604020202020204" pitchFamily="34" charset="0"/>
              </a:rPr>
              <a:t>Garantir </a:t>
            </a:r>
            <a:r>
              <a:rPr lang="pt-BR" sz="2400" dirty="0">
                <a:ea typeface="Calibri"/>
                <a:cs typeface="Arial" panose="020B0604020202020204" pitchFamily="34" charset="0"/>
              </a:rPr>
              <a:t>a 100% das gestantes a solicitação de exames laboratoriais de acordo com protocolo</a:t>
            </a:r>
            <a:r>
              <a:rPr lang="pt-BR" sz="2400" dirty="0">
                <a:ea typeface="Calibri"/>
              </a:rPr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925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084168" y="2348880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 10.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11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5667" y="499483"/>
            <a:ext cx="5951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ea typeface="Calibri"/>
              </a:rPr>
              <a:t>Meta 2.5: </a:t>
            </a:r>
            <a:r>
              <a:rPr lang="pt-BR" sz="2400" dirty="0">
                <a:ea typeface="Calibri"/>
              </a:rPr>
              <a:t>Garantir a 100% das gestantes a prescrição de sulfato ferroso e ácido fólico conforme protocolo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68724666"/>
              </p:ext>
            </p:extLst>
          </p:nvPr>
        </p:nvGraphicFramePr>
        <p:xfrm>
          <a:off x="351164" y="1916832"/>
          <a:ext cx="5550356" cy="326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68516" y="5366829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6: Proporção de gestantes com prescrição de suplementação de sulfato ferroso e ácido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fólico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332656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 Meta 2.6 Garantir que 100% das gestantes estejam com vacina </a:t>
            </a: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antitetânica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 em dia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Meta 2.7 Garantir que 100% das gestantes estejam com vacina contra hepatite B em dia.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314096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j-lt"/>
              </a:rPr>
              <a:t>Estas duas metas forem cumpridas ao 100% desde o começo da </a:t>
            </a:r>
            <a:r>
              <a:rPr lang="pt-BR" sz="2400" dirty="0" smtClean="0"/>
              <a:t>intervenção</a:t>
            </a:r>
            <a:r>
              <a:rPr lang="pt-BR" sz="2400" dirty="0" smtClean="0">
                <a:latin typeface="+mj-lt"/>
              </a:rPr>
              <a:t> 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5349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012160" y="2492896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7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8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8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72864530"/>
              </p:ext>
            </p:extLst>
          </p:nvPr>
        </p:nvGraphicFramePr>
        <p:xfrm>
          <a:off x="223038" y="1988840"/>
          <a:ext cx="5400600" cy="302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1750" y="5365722"/>
            <a:ext cx="57904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7: Proporção de gestantes com avaliação de necessidade de atendimento odontológico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pt-BR" sz="16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5536" y="557063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Meta 2.8 Realizar avaliação da necessidade de atendimento </a:t>
            </a: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odontológico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 em 100% das gestantes durante o pré-natal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87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324083" y="2348880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8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10.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7919" y="592398"/>
            <a:ext cx="6746531" cy="42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66875" algn="l"/>
              </a:tabLst>
            </a:pPr>
            <a:r>
              <a:rPr lang="pt-BR" sz="2000" dirty="0" smtClean="0">
                <a:latin typeface="Arial"/>
                <a:ea typeface="Calibri"/>
                <a:cs typeface="Times New Roman"/>
              </a:rPr>
              <a:t> </a:t>
            </a:r>
            <a:endParaRPr lang="pt-BR" sz="1600" dirty="0">
              <a:ea typeface="Calibri"/>
              <a:cs typeface="Times New Roman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401" y="5383598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8: Proporção de gestantes com primeira consulta odontológica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programática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516788258"/>
              </p:ext>
            </p:extLst>
          </p:nvPr>
        </p:nvGraphicFramePr>
        <p:xfrm>
          <a:off x="117919" y="1988840"/>
          <a:ext cx="5972336" cy="297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70319" y="744798"/>
            <a:ext cx="6746531" cy="42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66875" algn="l"/>
              </a:tabLst>
            </a:pPr>
            <a:r>
              <a:rPr lang="pt-BR" sz="2000" dirty="0" smtClean="0">
                <a:latin typeface="Arial"/>
                <a:ea typeface="Calibri"/>
                <a:cs typeface="Times New Roman"/>
              </a:rPr>
              <a:t> </a:t>
            </a:r>
            <a:endParaRPr lang="pt-BR" sz="1600" dirty="0">
              <a:ea typeface="Calibri"/>
              <a:cs typeface="Times New Roman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2719" y="897198"/>
            <a:ext cx="6746531" cy="42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66875" algn="l"/>
              </a:tabLst>
            </a:pPr>
            <a:r>
              <a:rPr lang="pt-BR" sz="2000" dirty="0" smtClean="0">
                <a:latin typeface="Arial"/>
                <a:ea typeface="Calibri"/>
                <a:cs typeface="Times New Roman"/>
              </a:rPr>
              <a:t> </a:t>
            </a:r>
            <a:endParaRPr lang="pt-BR" sz="1600" dirty="0">
              <a:ea typeface="Calibri"/>
              <a:cs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5119" y="1049598"/>
            <a:ext cx="6746531" cy="42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66875" algn="l"/>
              </a:tabLst>
            </a:pPr>
            <a:r>
              <a:rPr lang="pt-BR" sz="2000" dirty="0" smtClean="0">
                <a:latin typeface="Arial"/>
                <a:ea typeface="Calibri"/>
                <a:cs typeface="Times New Roman"/>
              </a:rPr>
              <a:t> </a:t>
            </a:r>
            <a:endParaRPr lang="pt-BR" sz="1600" dirty="0">
              <a:ea typeface="Calibri"/>
              <a:cs typeface="Times New Roman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2719" y="485056"/>
            <a:ext cx="689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70318" y="404664"/>
            <a:ext cx="6317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Meta 2.9 Garantir a primeira consulta odontológica programática para 100% das gestantes </a:t>
            </a: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cadastradas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909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09" y="274638"/>
            <a:ext cx="6017323" cy="11430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                         Introdução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000108"/>
            <a:ext cx="5715040" cy="5126055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Pré-natal  </a:t>
            </a:r>
          </a:p>
          <a:p>
            <a:pPr algn="ctr"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857232"/>
            <a:ext cx="6929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 smtClean="0"/>
              <a:t/>
            </a:r>
            <a:br>
              <a:rPr lang="pt-BR" sz="1600" dirty="0" smtClean="0"/>
            </a:b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9279" y="108806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2143116"/>
            <a:ext cx="51845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altLang="pt-BR" sz="2400" dirty="0">
                <a:latin typeface="Arial Narrow" panose="020B0606020202030204" pitchFamily="34" charset="0"/>
              </a:rPr>
              <a:t>A 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atenção ao </a:t>
            </a:r>
            <a:r>
              <a:rPr lang="pt-BR" altLang="pt-BR" sz="2400" b="1" dirty="0">
                <a:latin typeface="Arial Narrow" panose="020B0606020202030204" pitchFamily="34" charset="0"/>
              </a:rPr>
              <a:t>pré-natal e puerpério </a:t>
            </a:r>
            <a:r>
              <a:rPr lang="pt-BR" altLang="pt-BR" sz="2400" dirty="0">
                <a:latin typeface="Arial Narrow" panose="020B0606020202030204" pitchFamily="34" charset="0"/>
              </a:rPr>
              <a:t>é um 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importante programa na </a:t>
            </a:r>
            <a:r>
              <a:rPr lang="pt-BR" altLang="pt-BR" sz="2400" dirty="0">
                <a:latin typeface="Arial Narrow" panose="020B0606020202030204" pitchFamily="34" charset="0"/>
              </a:rPr>
              <a:t>Atenção Primaria a 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Saúde </a:t>
            </a:r>
          </a:p>
          <a:p>
            <a:pPr lvl="0" algn="ctr"/>
            <a:r>
              <a:rPr lang="pt-BR" sz="2400" dirty="0" smtClean="0">
                <a:latin typeface="Arial Narrow" panose="020B0606020202030204" pitchFamily="34" charset="0"/>
              </a:rPr>
              <a:t>A </a:t>
            </a:r>
            <a:r>
              <a:rPr lang="pt-BR" sz="2400" b="1" dirty="0">
                <a:latin typeface="Arial Narrow" panose="020B0606020202030204" pitchFamily="34" charset="0"/>
              </a:rPr>
              <a:t>qualificação</a:t>
            </a:r>
            <a:r>
              <a:rPr lang="pt-BR" sz="2400" dirty="0">
                <a:latin typeface="Arial Narrow" panose="020B0606020202030204" pitchFamily="34" charset="0"/>
              </a:rPr>
              <a:t> permanente da atenção ao pré-natal</a:t>
            </a:r>
            <a:r>
              <a:rPr lang="pt-BR" sz="2400" dirty="0" smtClean="0">
                <a:latin typeface="Arial Narrow" panose="020B0606020202030204" pitchFamily="34" charset="0"/>
              </a:rPr>
              <a:t>, </a:t>
            </a:r>
            <a:r>
              <a:rPr lang="pt-BR" sz="2400" dirty="0">
                <a:latin typeface="Arial Narrow" panose="020B0606020202030204" pitchFamily="34" charset="0"/>
              </a:rPr>
              <a:t>e ao puerpério </a:t>
            </a:r>
            <a:r>
              <a:rPr lang="pt-BR" sz="2400" dirty="0" smtClean="0">
                <a:latin typeface="Arial Narrow" panose="020B0606020202030204" pitchFamily="34" charset="0"/>
              </a:rPr>
              <a:t>deve </a:t>
            </a:r>
            <a:r>
              <a:rPr lang="pt-BR" sz="2400" dirty="0">
                <a:latin typeface="Arial Narrow" panose="020B0606020202030204" pitchFamily="34" charset="0"/>
              </a:rPr>
              <a:t>ser perseguida </a:t>
            </a:r>
            <a:r>
              <a:rPr lang="pt-BR" sz="2400" dirty="0" smtClean="0">
                <a:latin typeface="Arial Narrow" panose="020B0606020202030204" pitchFamily="34" charset="0"/>
              </a:rPr>
              <a:t>para</a:t>
            </a:r>
            <a:r>
              <a:rPr lang="pt-BR" sz="2400" b="1" dirty="0" smtClean="0">
                <a:latin typeface="Arial Narrow" panose="020B0606020202030204" pitchFamily="34" charset="0"/>
              </a:rPr>
              <a:t> garantir </a:t>
            </a:r>
            <a:r>
              <a:rPr lang="pt-BR" sz="2400" dirty="0">
                <a:latin typeface="Arial Narrow" panose="020B0606020202030204" pitchFamily="34" charset="0"/>
              </a:rPr>
              <a:t>uma boa condição de saúde tanto para a </a:t>
            </a:r>
            <a:r>
              <a:rPr lang="pt-BR" sz="2400" b="1" dirty="0" smtClean="0">
                <a:latin typeface="Arial Narrow" panose="020B0606020202030204" pitchFamily="34" charset="0"/>
              </a:rPr>
              <a:t>mãe</a:t>
            </a:r>
            <a:r>
              <a:rPr lang="pt-BR" sz="2400" dirty="0" smtClean="0">
                <a:latin typeface="Arial Narrow" panose="020B0606020202030204" pitchFamily="34" charset="0"/>
              </a:rPr>
              <a:t> </a:t>
            </a:r>
            <a:r>
              <a:rPr lang="pt-BR" sz="2400" dirty="0">
                <a:latin typeface="Arial Narrow" panose="020B0606020202030204" pitchFamily="34" charset="0"/>
              </a:rPr>
              <a:t>quanto para o </a:t>
            </a:r>
            <a:r>
              <a:rPr lang="pt-BR" sz="2400" b="1" dirty="0" smtClean="0">
                <a:latin typeface="Arial Narrow" panose="020B0606020202030204" pitchFamily="34" charset="0"/>
              </a:rPr>
              <a:t>bebé</a:t>
            </a:r>
            <a:r>
              <a:rPr lang="pt-BR" sz="2400" dirty="0" smtClean="0">
                <a:latin typeface="Arial Narrow" panose="020B0606020202030204" pitchFamily="34" charset="0"/>
              </a:rPr>
              <a:t>, </a:t>
            </a:r>
            <a:r>
              <a:rPr lang="pt-BR" sz="2400" dirty="0">
                <a:latin typeface="Arial Narrow" panose="020B0606020202030204" pitchFamily="34" charset="0"/>
              </a:rPr>
              <a:t>e</a:t>
            </a:r>
            <a:r>
              <a:rPr lang="pt-BR" sz="2400" dirty="0" smtClean="0">
                <a:latin typeface="Arial Narrow" panose="020B0606020202030204" pitchFamily="34" charset="0"/>
              </a:rPr>
              <a:t> </a:t>
            </a:r>
            <a:r>
              <a:rPr lang="pt-BR" sz="2400" dirty="0">
                <a:latin typeface="Arial Narrow" panose="020B0606020202030204" pitchFamily="34" charset="0"/>
              </a:rPr>
              <a:t>possibilitar </a:t>
            </a:r>
            <a:r>
              <a:rPr lang="pt-BR" sz="2400" dirty="0" smtClean="0">
                <a:latin typeface="Arial Narrow" panose="020B0606020202030204" pitchFamily="34" charset="0"/>
              </a:rPr>
              <a:t>para a </a:t>
            </a:r>
            <a:r>
              <a:rPr lang="pt-BR" sz="2400" dirty="0">
                <a:latin typeface="Arial Narrow" panose="020B0606020202030204" pitchFamily="34" charset="0"/>
              </a:rPr>
              <a:t>mulher uma </a:t>
            </a:r>
            <a:r>
              <a:rPr lang="pt-BR" sz="2400" b="1" dirty="0">
                <a:latin typeface="Arial Narrow" panose="020B0606020202030204" pitchFamily="34" charset="0"/>
              </a:rPr>
              <a:t>experiência</a:t>
            </a:r>
            <a:r>
              <a:rPr lang="pt-BR" sz="2400" dirty="0">
                <a:latin typeface="Arial Narrow" panose="020B0606020202030204" pitchFamily="34" charset="0"/>
              </a:rPr>
              <a:t> de vida </a:t>
            </a:r>
            <a:r>
              <a:rPr lang="pt-BR" sz="2400" b="1" dirty="0">
                <a:latin typeface="Arial Narrow" panose="020B0606020202030204" pitchFamily="34" charset="0"/>
              </a:rPr>
              <a:t>gratificante</a:t>
            </a:r>
            <a:r>
              <a:rPr lang="pt-BR" sz="2400" dirty="0">
                <a:latin typeface="Arial Narrow" panose="020B0606020202030204" pitchFamily="34" charset="0"/>
              </a:rPr>
              <a:t> nesse período</a:t>
            </a:r>
          </a:p>
          <a:p>
            <a:pPr lvl="0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133265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1026" name="Picture 2" descr="C:\Users\Yusmara\Pictures\prenatal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1356158"/>
            <a:ext cx="3240360" cy="25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usmara\Pictures\prenatal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3956819"/>
            <a:ext cx="3240359" cy="26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Objetivo 3: Melhorar a adesão ao pré-natal.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412776"/>
            <a:ext cx="6984776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Meta 3.1 Realizar busca ativa de 100% das gestantes faltosas às consultas de pré-natal.</a:t>
            </a:r>
            <a:endParaRPr lang="pt-BR" sz="2400" dirty="0">
              <a:solidFill>
                <a:srgbClr val="000000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342899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j-lt"/>
              </a:rPr>
              <a:t>Esta meta foi cumprida ao 100% desde o começo da </a:t>
            </a:r>
            <a:r>
              <a:rPr lang="pt-BR" sz="2400" dirty="0" smtClean="0"/>
              <a:t>intervenção</a:t>
            </a:r>
            <a:r>
              <a:rPr lang="pt-BR" sz="2400" dirty="0" smtClean="0">
                <a:latin typeface="+mj-lt"/>
              </a:rPr>
              <a:t> 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893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046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Objetivo 4: </a:t>
            </a: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Melhorar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 o registro do programa de pré-natal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pt-BR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1340767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Meta 4.1 Manter registro na ficha de </a:t>
            </a: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acompanhamento/espelho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 de pré-natal em 100% das gestantes</a:t>
            </a:r>
            <a:endParaRPr lang="pt-BR" sz="2400" dirty="0">
              <a:solidFill>
                <a:srgbClr val="000000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114" y="345096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Esta foi outra das metas que conseguimos cumprir ao 100% desde o começo da intervenção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85824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56348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Objetivo 5: Realizar avaliação de risco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971600" y="177281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5.1 Avaliar risco gestacional em 100% das gestantes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328498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 meta foi cumprida ao 100% desde o começo da intervenção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84446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228184" y="2276872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13.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15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0801" y="908720"/>
            <a:ext cx="721662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</a:t>
            </a:r>
            <a:r>
              <a:rPr lang="pt-BR" sz="2400" dirty="0" smtClean="0">
                <a:solidFill>
                  <a:srgbClr val="000000"/>
                </a:solidFill>
                <a:ea typeface="Calibri"/>
                <a:cs typeface="Times New Roman"/>
              </a:rPr>
              <a:t>6.1 Garantir </a:t>
            </a: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a 100% das gestantes orientação nutricional durante a gestação.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396059912"/>
              </p:ext>
            </p:extLst>
          </p:nvPr>
        </p:nvGraphicFramePr>
        <p:xfrm>
          <a:off x="172268" y="2188886"/>
          <a:ext cx="5767884" cy="299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79512" y="5336654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9: Proporção de gestantes que receberam orientação nutricional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pt-BR" sz="16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2382" y="250082"/>
            <a:ext cx="635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Objetivo 6: Promover a saúde no pré-natal.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13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095892" y="1988840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10.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12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591211821"/>
              </p:ext>
            </p:extLst>
          </p:nvPr>
        </p:nvGraphicFramePr>
        <p:xfrm>
          <a:off x="395536" y="1868924"/>
          <a:ext cx="5544616" cy="3327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07504" y="5366829"/>
            <a:ext cx="5983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10: Proporção de gestantes que receberam orientação sobre aleitamento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materno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404664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6.2 Promover o aleitamento </a:t>
            </a:r>
            <a:r>
              <a:rPr lang="pt-BR" sz="2400" dirty="0" smtClean="0">
                <a:solidFill>
                  <a:srgbClr val="000000"/>
                </a:solidFill>
                <a:ea typeface="Calibri"/>
                <a:cs typeface="Times New Roman"/>
              </a:rPr>
              <a:t>materno ao </a:t>
            </a: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100% das gestantes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987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012160" y="2041452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12.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15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74401777"/>
              </p:ext>
            </p:extLst>
          </p:nvPr>
        </p:nvGraphicFramePr>
        <p:xfrm>
          <a:off x="171128" y="1976000"/>
          <a:ext cx="5633392" cy="320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98338" y="5366828"/>
            <a:ext cx="57789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11: Proporção de gestantes que receberam orientação sobre cuidados com 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recém-nascido 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260648"/>
            <a:ext cx="7704856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6.3 Orientar 100% das gestantes sobre os cuidados com o recém-nascido.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97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372200" y="1766429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10.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11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332656"/>
            <a:ext cx="6233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6.4 Orientar 100% das gestantes sobre anticoncepção após o parto.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08896502"/>
              </p:ext>
            </p:extLst>
          </p:nvPr>
        </p:nvGraphicFramePr>
        <p:xfrm>
          <a:off x="269776" y="1754046"/>
          <a:ext cx="5832648" cy="348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5389507"/>
            <a:ext cx="637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12: Proporção de gestantes que receberam orientação sobre anticoncepção após o parto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228184" y="1916832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12.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7260" y="404664"/>
            <a:ext cx="799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6.5 Orientar 100% das gestantes sobre os riscos do tabagismo e do uso de álcool e drogas na gestação.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1262246"/>
              </p:ext>
            </p:extLst>
          </p:nvPr>
        </p:nvGraphicFramePr>
        <p:xfrm>
          <a:off x="408810" y="1863408"/>
          <a:ext cx="5675357" cy="308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92696" y="5093395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13: Proporção de gestantes que receberam orientação sobre os riscos do tabagismo e do uso de álcool e drogas na gestação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084168" y="1766429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9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10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1276" y="332656"/>
            <a:ext cx="5902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6.6 Orientar 100% das gestantes sobre higiene bucal.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203202276"/>
              </p:ext>
            </p:extLst>
          </p:nvPr>
        </p:nvGraphicFramePr>
        <p:xfrm>
          <a:off x="294352" y="1730425"/>
          <a:ext cx="5571480" cy="339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98984" y="5330284"/>
            <a:ext cx="50405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/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14: Proporção de gestantes que receberam  orientação sobre higiene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buca</a:t>
            </a: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smara\Pictures\prenatal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7525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rot="21033149">
            <a:off x="266627" y="234083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lgerian" panose="04020705040A02060702" pitchFamily="82" charset="0"/>
              </a:rPr>
              <a:t>      </a:t>
            </a:r>
            <a:r>
              <a:rPr lang="pt-BR" sz="4400" dirty="0" smtClean="0">
                <a:latin typeface="Algerian" panose="04020705040A02060702" pitchFamily="82" charset="0"/>
              </a:rPr>
              <a:t>puerpério</a:t>
            </a:r>
            <a:endParaRPr lang="pt-BR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1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83175" y="406400"/>
            <a:ext cx="3775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Protásio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Alves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CaixaDeTexto 2"/>
          <p:cNvSpPr txBox="1">
            <a:spLocks noChangeArrowheads="1"/>
          </p:cNvSpPr>
          <p:nvPr/>
        </p:nvSpPr>
        <p:spPr bwMode="auto">
          <a:xfrm>
            <a:off x="3906838" y="9286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b="1" dirty="0">
                <a:latin typeface="Arial" pitchFamily="34" charset="0"/>
                <a:cs typeface="Arial" pitchFamily="34" charset="0"/>
              </a:rPr>
              <a:t>População:</a:t>
            </a:r>
          </a:p>
          <a:p>
            <a:pPr algn="ctr" eaLnBrk="1" hangingPunct="1"/>
            <a:r>
              <a:rPr lang="pt-BR" altLang="pt-BR" b="1" dirty="0" smtClean="0">
                <a:latin typeface="Arial" pitchFamily="34" charset="0"/>
                <a:cs typeface="Arial" pitchFamily="34" charset="0"/>
              </a:rPr>
              <a:t>2048 habitantes </a:t>
            </a:r>
            <a:endParaRPr lang="es-ES" alt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CaixaDeTexto 4"/>
          <p:cNvSpPr txBox="1">
            <a:spLocks noChangeArrowheads="1"/>
          </p:cNvSpPr>
          <p:nvPr/>
        </p:nvSpPr>
        <p:spPr bwMode="auto">
          <a:xfrm>
            <a:off x="4610100" y="1978025"/>
            <a:ext cx="3963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s-ES" altLang="pt-BR" b="1" dirty="0"/>
          </a:p>
        </p:txBody>
      </p:sp>
      <p:sp>
        <p:nvSpPr>
          <p:cNvPr id="6" name="Seta em curva para baixo 5"/>
          <p:cNvSpPr/>
          <p:nvPr/>
        </p:nvSpPr>
        <p:spPr>
          <a:xfrm rot="19474700">
            <a:off x="2290087" y="360945"/>
            <a:ext cx="3324976" cy="1107858"/>
          </a:xfrm>
          <a:prstGeom prst="curvedDownArrow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131" name="CaixaDeTexto 6"/>
          <p:cNvSpPr txBox="1">
            <a:spLocks noChangeArrowheads="1"/>
          </p:cNvSpPr>
          <p:nvPr/>
        </p:nvSpPr>
        <p:spPr bwMode="auto">
          <a:xfrm>
            <a:off x="928663" y="4929198"/>
            <a:ext cx="2143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1UBS </a:t>
            </a:r>
            <a:endParaRPr lang="es-ES" alt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CaixaDeTexto 7"/>
          <p:cNvSpPr txBox="1">
            <a:spLocks noChangeArrowheads="1"/>
          </p:cNvSpPr>
          <p:nvPr/>
        </p:nvSpPr>
        <p:spPr bwMode="auto">
          <a:xfrm>
            <a:off x="285721" y="5429264"/>
            <a:ext cx="3786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1 equipe </a:t>
            </a:r>
            <a:r>
              <a:rPr lang="pt-BR" altLang="pt-BR" sz="2000" b="1" dirty="0">
                <a:latin typeface="Arial" pitchFamily="34" charset="0"/>
                <a:cs typeface="Arial" pitchFamily="34" charset="0"/>
              </a:rPr>
              <a:t>de saúde  da ESF 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 </a:t>
            </a:r>
            <a:endParaRPr lang="es-ES" alt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4283" y="4429132"/>
            <a:ext cx="37862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Serviços de SAÚDE </a:t>
            </a:r>
          </a:p>
        </p:txBody>
      </p:sp>
      <p:sp>
        <p:nvSpPr>
          <p:cNvPr id="5134" name="CaixaDeTexto 9"/>
          <p:cNvSpPr txBox="1">
            <a:spLocks noChangeArrowheads="1"/>
          </p:cNvSpPr>
          <p:nvPr/>
        </p:nvSpPr>
        <p:spPr bwMode="auto">
          <a:xfrm>
            <a:off x="428596" y="5844904"/>
            <a:ext cx="371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Nenhum equipe </a:t>
            </a:r>
            <a:r>
              <a:rPr lang="pt-BR" altLang="pt-BR" sz="2000" b="1" dirty="0">
                <a:latin typeface="Arial" pitchFamily="34" charset="0"/>
                <a:cs typeface="Arial" pitchFamily="34" charset="0"/>
              </a:rPr>
              <a:t>do </a:t>
            </a:r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NASF</a:t>
            </a:r>
          </a:p>
          <a:p>
            <a:pPr eaLnBrk="1" hangingPunct="1"/>
            <a:endParaRPr lang="es-ES" altLang="pt-BR" sz="2000" b="1" dirty="0"/>
          </a:p>
        </p:txBody>
      </p:sp>
      <p:sp>
        <p:nvSpPr>
          <p:cNvPr id="16" name="Retângulo 15"/>
          <p:cNvSpPr/>
          <p:nvPr/>
        </p:nvSpPr>
        <p:spPr>
          <a:xfrm>
            <a:off x="3857620" y="1643051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 smtClean="0">
                <a:latin typeface="Arial" pitchFamily="34" charset="0"/>
                <a:cs typeface="Arial" pitchFamily="34" charset="0"/>
              </a:rPr>
              <a:t>Área  de 172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,815</a:t>
            </a:r>
            <a:r>
              <a:rPr lang="pt-BR" altLang="pt-BR" b="1" dirty="0" smtClean="0">
                <a:latin typeface="Arial" pitchFamily="34" charset="0"/>
                <a:cs typeface="Arial" pitchFamily="34" charset="0"/>
              </a:rPr>
              <a:t> km²</a:t>
            </a:r>
            <a:endParaRPr lang="es-ES" alt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Criado em 29/04/1988. 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Vizinho dos municípios de Nova Prata, André da Rocha Vila Flores.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Basicamente agrícola, tendo a soja, o milho, o trigo, pastagens, e a pecuária de leite e corte como suas principais atividades.</a:t>
            </a:r>
          </a:p>
        </p:txBody>
      </p:sp>
      <p:pic>
        <p:nvPicPr>
          <p:cNvPr id="14" name="Picture 2" descr="C:\Users\Note Fazenda\Desktop\942959_165061410321752_39761143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609148"/>
            <a:ext cx="3650339" cy="27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Note Fazenda\Desktop\935085_165061070321786_198839512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82320"/>
            <a:ext cx="2360627" cy="17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ote Fazenda\Desktop\00032_1-12696317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712">
            <a:off x="6234423" y="4093078"/>
            <a:ext cx="2524133" cy="167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257437" y="2276872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2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2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4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2160" y="522546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1.1 Garantir a 100% das puérperas cadastradas no programa de Pré-Natal e Puerpério da Unidade de Saúde consulta puerperal antes dos 42 dias após o parto.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231806839"/>
              </p:ext>
            </p:extLst>
          </p:nvPr>
        </p:nvGraphicFramePr>
        <p:xfrm>
          <a:off x="179512" y="2258870"/>
          <a:ext cx="5911840" cy="306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79512" y="5508277"/>
            <a:ext cx="5467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15: Proporção de puérperas com consulta até 42 dias após 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parto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058" y="0"/>
            <a:ext cx="7921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Objetivo 1:  Ampliar a cobertura da atenção a puérperas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pt-BR" sz="28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94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60648"/>
            <a:ext cx="835292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Objetivo 2: Melhorar a qualidade da atenção às puérperas na Unidade de Saúde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pt-BR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9021" y="1628800"/>
            <a:ext cx="835292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2.1 Examinar as mamas em 100% das puérperas cadastradas no Programa. 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2962945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2.2 Examinar o abdome em 100% das puérperas cadastradas no Programa.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4437112"/>
            <a:ext cx="8202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Estas duas metas forem cumpridas ao 100% desde o começo da intervenção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35978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084456" y="2276872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1.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2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7198" y="487096"/>
            <a:ext cx="674022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2.3 Realizar exame ginecológico em 100% das puérperas cadastradas no Programa.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69179981"/>
              </p:ext>
            </p:extLst>
          </p:nvPr>
        </p:nvGraphicFramePr>
        <p:xfrm>
          <a:off x="247190" y="2132856"/>
          <a:ext cx="5670822" cy="2819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47190" y="5419814"/>
            <a:ext cx="5832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16: Proporção de puérperas que receberam exame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ginecológico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228184" y="2309466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3.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4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11666" y="491289"/>
            <a:ext cx="6192688" cy="39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66875" algn="l"/>
              </a:tabLst>
            </a:pPr>
            <a:r>
              <a:rPr lang="pt-BR" b="1" dirty="0" smtClean="0">
                <a:latin typeface="Arial"/>
                <a:ea typeface="Calibri"/>
                <a:cs typeface="Times New Roman"/>
              </a:rPr>
              <a:t> </a:t>
            </a:r>
            <a:endParaRPr lang="pt-BR" sz="2000" dirty="0">
              <a:ea typeface="Calibri"/>
              <a:cs typeface="Times New Roman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91671449"/>
              </p:ext>
            </p:extLst>
          </p:nvPr>
        </p:nvGraphicFramePr>
        <p:xfrm>
          <a:off x="189021" y="1916832"/>
          <a:ext cx="5688632" cy="316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79512" y="5534561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17: Proporção de puérperas com avaliação do estado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psíquico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1666" y="332656"/>
            <a:ext cx="717498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2.4 Avaliar o estado psíquico em 100% das puérperas cadastradas no Programa.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71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248126" y="2324973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 2.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4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4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8904" y="404664"/>
            <a:ext cx="667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2.5 Avaliar intercorrências em 100% das puérperas cadastradas no Programa.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146664188"/>
              </p:ext>
            </p:extLst>
          </p:nvPr>
        </p:nvGraphicFramePr>
        <p:xfrm>
          <a:off x="241974" y="2060848"/>
          <a:ext cx="5760640" cy="298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68904" y="5555583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18: Proporção de puérperas com avaliação para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intercorrências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372200" y="2420888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 2.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2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4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404664"/>
            <a:ext cx="6565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2.6 Prescrever a 100% das puérperas um dos métodos de anticoncepção.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80312308"/>
              </p:ext>
            </p:extLst>
          </p:nvPr>
        </p:nvGraphicFramePr>
        <p:xfrm>
          <a:off x="246330" y="1824480"/>
          <a:ext cx="5832648" cy="299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251520" y="5534561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19: Proporção de puérperas com prescrição de algum método de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anticoncepção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Objetivo 3: Melhorar a adesão das mães ao puerpério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268760"/>
            <a:ext cx="8064896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3.1 Realizar busca ativa em 100% das puérperas que não realizaram a consulta de puerpério até 30 dias após o parto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pt-BR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357301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Esta meta foi cumprida ao 100% desde o começo da intervenção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51900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084168" y="2132856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4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4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5807" y="843508"/>
            <a:ext cx="823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4.1 Manter registro na ficha de acompanhamento do Programa 100% das puérperas.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50662086"/>
              </p:ext>
            </p:extLst>
          </p:nvPr>
        </p:nvGraphicFramePr>
        <p:xfrm>
          <a:off x="107504" y="2132856"/>
          <a:ext cx="5760640" cy="350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-180528" y="5780993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20: Proporção de puérperas com registro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adequado 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260648"/>
            <a:ext cx="675906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Objetivo 4: Melhorar o registro das informações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pt-BR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01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372200" y="2035300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 3.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4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4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6900" y="692696"/>
            <a:ext cx="8153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5.1 Orientar 100% das puérperas cadastradas no Programa sobre os cuidados do recém-nascido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pt-BR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096892905"/>
              </p:ext>
            </p:extLst>
          </p:nvPr>
        </p:nvGraphicFramePr>
        <p:xfrm>
          <a:off x="467544" y="2035299"/>
          <a:ext cx="5544616" cy="323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67544" y="5343121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21: Proporção de puérperas que receberam orientação sobre os cuidados com 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recém-nascido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88640"/>
            <a:ext cx="782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Objetivo 5: Promover a saúde das puérperas</a:t>
            </a:r>
            <a:r>
              <a:rPr lang="pt-BR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pt-BR" sz="16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40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084168" y="1801582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2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4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392469"/>
            <a:ext cx="883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5.2 Orientar 100% das puérperas cadastradas no Programa sobre aleitamento materno exclusivo.</a:t>
            </a:r>
            <a:endParaRPr lang="pt-BR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74056377"/>
              </p:ext>
            </p:extLst>
          </p:nvPr>
        </p:nvGraphicFramePr>
        <p:xfrm>
          <a:off x="251520" y="1772816"/>
          <a:ext cx="5616624" cy="359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5534561"/>
            <a:ext cx="6338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22: Proporção de puérperas que receberam orientação sobre aleitamento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materno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356100" y="1500174"/>
            <a:ext cx="4573618" cy="5051439"/>
          </a:xfrm>
          <a:prstGeom prst="rec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altLang="pt-BR" sz="2000" dirty="0">
                <a:latin typeface="Arial" charset="0"/>
              </a:rPr>
              <a:t>População estimada: 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altLang="pt-BR" sz="2000" dirty="0">
                <a:latin typeface="Arial" charset="0"/>
              </a:rPr>
              <a:t> </a:t>
            </a:r>
            <a:r>
              <a:rPr lang="pt-BR" altLang="pt-BR" sz="2000" dirty="0" smtClean="0">
                <a:latin typeface="Arial" charset="0"/>
              </a:rPr>
              <a:t>2048 usuários, 666 famílias cadastradas</a:t>
            </a:r>
            <a:endParaRPr lang="pt-BR" altLang="pt-BR" sz="2000" dirty="0">
              <a:latin typeface="Arial" charset="0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altLang="pt-BR" sz="2000" dirty="0">
                <a:latin typeface="Arial" charset="0"/>
              </a:rPr>
              <a:t>3</a:t>
            </a:r>
            <a:r>
              <a:rPr lang="pt-BR" altLang="pt-BR" sz="2000" dirty="0" smtClean="0">
                <a:latin typeface="Arial" charset="0"/>
              </a:rPr>
              <a:t> médicos clínicos gerais,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altLang="pt-BR" sz="2000" dirty="0" smtClean="0">
                <a:latin typeface="Arial" charset="0"/>
              </a:rPr>
              <a:t> 1 pediatra, 1 ginecologista,                 1 psiquiatra,  </a:t>
            </a:r>
            <a:r>
              <a:rPr lang="pt-BR" altLang="pt-BR" sz="2000" dirty="0">
                <a:latin typeface="Arial" charset="0"/>
              </a:rPr>
              <a:t>1</a:t>
            </a:r>
            <a:r>
              <a:rPr lang="pt-BR" altLang="pt-BR" sz="2000" dirty="0" smtClean="0">
                <a:latin typeface="Arial" charset="0"/>
              </a:rPr>
              <a:t> enfermeira,</a:t>
            </a:r>
            <a:endParaRPr lang="pt-BR" altLang="pt-BR" sz="2000" dirty="0">
              <a:latin typeface="Arial" charset="0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altLang="pt-BR" sz="2000" dirty="0">
                <a:latin typeface="Arial" charset="0"/>
              </a:rPr>
              <a:t>3</a:t>
            </a:r>
            <a:r>
              <a:rPr lang="pt-BR" altLang="pt-BR" sz="2000" dirty="0" smtClean="0">
                <a:latin typeface="Arial" charset="0"/>
              </a:rPr>
              <a:t> técnicas </a:t>
            </a:r>
            <a:r>
              <a:rPr lang="pt-BR" altLang="pt-BR" sz="2000" dirty="0">
                <a:latin typeface="Arial" charset="0"/>
              </a:rPr>
              <a:t>de </a:t>
            </a:r>
            <a:r>
              <a:rPr lang="pt-BR" altLang="pt-BR" sz="2000" dirty="0" smtClean="0">
                <a:latin typeface="Arial" charset="0"/>
              </a:rPr>
              <a:t>enfermagem,1 auxiliar de saúde bucal,  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altLang="pt-BR" sz="2000" dirty="0" smtClean="0">
                <a:latin typeface="Arial" charset="0"/>
              </a:rPr>
              <a:t>2 odontólogos, 1 psicóloga,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altLang="pt-BR" sz="2000" dirty="0" smtClean="0">
                <a:latin typeface="Arial" charset="0"/>
              </a:rPr>
              <a:t> 1 nutricionista, 1 farmacêutico, </a:t>
            </a:r>
            <a:endParaRPr lang="pt-BR" altLang="pt-BR" sz="2000" dirty="0">
              <a:latin typeface="Arial" charset="0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altLang="pt-BR" sz="2000" dirty="0">
                <a:latin typeface="Arial" charset="0"/>
              </a:rPr>
              <a:t>5</a:t>
            </a:r>
            <a:r>
              <a:rPr lang="pt-BR" altLang="pt-BR" sz="2000" dirty="0" smtClean="0">
                <a:latin typeface="Arial" charset="0"/>
              </a:rPr>
              <a:t> </a:t>
            </a:r>
            <a:r>
              <a:rPr lang="pt-BR" altLang="pt-BR" sz="2000" dirty="0">
                <a:latin typeface="Arial" charset="0"/>
              </a:rPr>
              <a:t>ACS.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71550" y="476250"/>
            <a:ext cx="73152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Unidade Sanitaria de </a:t>
            </a:r>
            <a:r>
              <a:rPr lang="es-E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Saúde</a:t>
            </a:r>
            <a:r>
              <a:rPr 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Protasio Alves  </a:t>
            </a:r>
            <a:r>
              <a:rPr 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endParaRPr lang="es-E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(1 equipe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de saúde )</a:t>
            </a:r>
          </a:p>
        </p:txBody>
      </p:sp>
      <p:sp>
        <p:nvSpPr>
          <p:cNvPr id="12" name="Seta em curva para baixo 11"/>
          <p:cNvSpPr/>
          <p:nvPr/>
        </p:nvSpPr>
        <p:spPr>
          <a:xfrm rot="20369163">
            <a:off x="118248" y="1409757"/>
            <a:ext cx="3386370" cy="1287641"/>
          </a:xfrm>
          <a:prstGeom prst="curvedDownArrow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357290" y="257174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Construída em 1987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Yusmara\Pictures\prenatal\FRENTE PO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0" y="3383263"/>
            <a:ext cx="3927794" cy="29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228184" y="2132856"/>
            <a:ext cx="2428892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1-  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2-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3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</a:rPr>
              <a:t>mês 3-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4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41213315"/>
              </p:ext>
            </p:extLst>
          </p:nvPr>
        </p:nvGraphicFramePr>
        <p:xfrm>
          <a:off x="170557" y="2060848"/>
          <a:ext cx="5841603" cy="331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79511" y="5540250"/>
            <a:ext cx="50665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23: Proporção de puérperas com orientação sobre planejamento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familiar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Protasio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Alves RS/2015</a:t>
            </a:r>
            <a:endParaRPr lang="pt-BR" alt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60648"/>
            <a:ext cx="7119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ea typeface="Calibri"/>
                <a:cs typeface="Times New Roman"/>
              </a:rPr>
              <a:t>Meta 5.3 Orientar 100% das puérperas cadastradas no Programa sobre planejamento familiar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pt-BR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14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83768" y="404664"/>
            <a:ext cx="3384376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676800" y="555885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5724128" y="4797152"/>
            <a:ext cx="3240360" cy="180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dirty="0">
                <a:solidFill>
                  <a:prstClr val="black"/>
                </a:solidFill>
              </a:rPr>
              <a:t>Os profissionais conheceram muito melhor suas </a:t>
            </a:r>
            <a:r>
              <a:rPr lang="pt-BR" dirty="0" smtClean="0">
                <a:solidFill>
                  <a:prstClr val="black"/>
                </a:solidFill>
              </a:rPr>
              <a:t>atribuições e deveres </a:t>
            </a:r>
            <a:r>
              <a:rPr lang="pt-BR" dirty="0">
                <a:solidFill>
                  <a:prstClr val="black"/>
                </a:solidFill>
              </a:rPr>
              <a:t>e a equipe ficou mais informada de como fazer nosso trabalho.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33772" y="4653136"/>
            <a:ext cx="3384376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dirty="0">
                <a:solidFill>
                  <a:prstClr val="black"/>
                </a:solidFill>
              </a:rPr>
              <a:t>A intervenção exigiu que a equipe fosse capacitada para </a:t>
            </a:r>
            <a:r>
              <a:rPr lang="pt-BR" dirty="0" smtClean="0">
                <a:solidFill>
                  <a:prstClr val="black"/>
                </a:solidFill>
              </a:rPr>
              <a:t>melhorar o atendimento nos programas de pré-natal e puerpério segundo os protocolos .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5064052" y="2636912"/>
            <a:ext cx="4079948" cy="18722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dirty="0">
                <a:solidFill>
                  <a:prstClr val="black"/>
                </a:solidFill>
              </a:rPr>
              <a:t>A intervenção 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>
                <a:solidFill>
                  <a:prstClr val="black"/>
                </a:solidFill>
              </a:rPr>
              <a:t>encontra-se completamente inserida na rotina de trabalho da </a:t>
            </a:r>
            <a:r>
              <a:rPr lang="pt-BR" dirty="0" smtClean="0">
                <a:solidFill>
                  <a:prstClr val="black"/>
                </a:solidFill>
              </a:rPr>
              <a:t>UBS e a equipe esta feliz pelos resultados alcançados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 rot="592348">
            <a:off x="162996" y="2665018"/>
            <a:ext cx="3851920" cy="152300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 rot="649830">
            <a:off x="216605" y="308439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equipe 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Yusmara\Pictures\prenatal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17358"/>
            <a:ext cx="2105980" cy="17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72101" y="260648"/>
            <a:ext cx="259228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372101" y="40466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" y="3501008"/>
            <a:ext cx="4824028" cy="33569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724128" y="3717032"/>
            <a:ext cx="3312368" cy="26683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516117" y="2348880"/>
            <a:ext cx="3384376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285489">
            <a:off x="107504" y="908720"/>
            <a:ext cx="3096344" cy="169218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 rot="1290235">
            <a:off x="110999" y="1448836"/>
            <a:ext cx="2831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o serviço  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Yusmara\Pictures\prenatal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8946"/>
            <a:ext cx="2304256" cy="17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16117" y="254778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Melhor visão de abordagem integral de nosso serviço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1600" y="4077072"/>
            <a:ext cx="240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84168" y="407707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dirty="0">
                <a:solidFill>
                  <a:prstClr val="black"/>
                </a:solidFill>
              </a:rPr>
              <a:t>A intervenção colaborou </a:t>
            </a:r>
            <a:r>
              <a:rPr lang="pt-BR" dirty="0" smtClean="0">
                <a:solidFill>
                  <a:prstClr val="black"/>
                </a:solidFill>
              </a:rPr>
              <a:t>melhorando a </a:t>
            </a:r>
            <a:r>
              <a:rPr lang="pt-BR" dirty="0">
                <a:solidFill>
                  <a:prstClr val="black"/>
                </a:solidFill>
              </a:rPr>
              <a:t>organização do serviço em todas as ações como acolhimento, triagem, </a:t>
            </a:r>
            <a:r>
              <a:rPr lang="pt-BR" dirty="0" smtClean="0">
                <a:solidFill>
                  <a:prstClr val="black"/>
                </a:solidFill>
              </a:rPr>
              <a:t>registros, acompanhamento dos pacientes </a:t>
            </a:r>
            <a:r>
              <a:rPr lang="pt-BR" dirty="0">
                <a:solidFill>
                  <a:prstClr val="black"/>
                </a:solidFill>
              </a:rPr>
              <a:t>entre outros aspectos.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26594" y="3886842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 intervenção conseguimos observar que o atendimento das gestantes e puérperas era só centralizado com a ginecologista clinico e odontólogo e conseguimos colocar na rotina de atendimento as consultas com nutricionista e psicóloga como acompanhamento normal das pacientes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83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59832" y="332656"/>
            <a:ext cx="2304256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915816" y="47667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580112" y="1412776"/>
            <a:ext cx="3384376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Todas as pacientes atendidas neste período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ficaram muito satisfeitas pelos atendimentos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proporcionados por toda a  equipe e as atividades feitas  .</a:t>
            </a:r>
            <a:endParaRPr lang="es-E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932040" y="3123619"/>
            <a:ext cx="3744416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Foi realizado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atividades de promoção de saúde para melhorar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qualidade de vida das pacientes nestes períodos tão importantes para toda mulher   .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75856" y="4653136"/>
            <a:ext cx="4608512" cy="2132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Todos os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atendimentos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tiverem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muita qualidade e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vamos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continuar com a sensibilização das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pacientes e familiares 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não conhecem a importância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acompanhamento e seguimento do indicado por o medico durante estas etapas da vida tanto para a mãe como para o filho 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 rot="913090">
            <a:off x="74095" y="1052736"/>
            <a:ext cx="4137865" cy="1440160"/>
          </a:xfrm>
          <a:prstGeom prst="right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Importância da intervenção para a comunidade</a:t>
            </a: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Yusmara\Pictures\prenatal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5202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96752"/>
            <a:ext cx="59046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alt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 uma  </a:t>
            </a: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importante em minha preparação como profissional da </a:t>
            </a:r>
            <a:r>
              <a:rPr lang="pt-BR" alt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e na minha vida pessoal.</a:t>
            </a:r>
            <a:endParaRPr lang="es-ES" alt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t-BR" alt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possibilidade de </a:t>
            </a:r>
            <a:r>
              <a:rPr lang="pt-BR" alt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interagir com mais colegas virtualmente </a:t>
            </a: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alt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 já que </a:t>
            </a: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tivemos a vantagem de conhecer situações reais </a:t>
            </a:r>
            <a:r>
              <a:rPr lang="pt-BR" alt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outras </a:t>
            </a: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</a:t>
            </a:r>
            <a:r>
              <a:rPr lang="pt-BR" alt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trocar experiências</a:t>
            </a:r>
            <a:r>
              <a:rPr lang="pt-BR" alt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t-BR" alt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Ajudou-me também com a aprendizagem do idioma </a:t>
            </a:r>
            <a:r>
              <a:rPr lang="pt-BR" alt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português.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t-BR" alt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estruturação e planejamento do trabalho e o seu direcionamento, permitiu melhorar o estado organizativo e o conhecimento científico de todos os profissionais </a:t>
            </a:r>
            <a:r>
              <a:rPr lang="pt-BR" alt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envolvidos.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t-BR" altLang="pt-B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.Foi  especial  interagir com a comunidade e conhecer um novo estilo de vida  e ver o agradecimento só no jeito de te falar 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 olhar brilhante 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9632" y="33265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Reflexão crítica sobre o processo pessoal de aprendizagem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26" name="Picture 2" descr="C:\Users\Yusmara\Pictures\prenatal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608">
            <a:off x="6372200" y="939061"/>
            <a:ext cx="2619375" cy="241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blic\Pictures\Sample Pictures\20150609_1444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128">
            <a:off x="6266508" y="4094879"/>
            <a:ext cx="2765954" cy="186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54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b="150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85720" y="642918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8596" y="642918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Yusmara\Desktop\mae-gravida-corac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Yusmara\Desktop\Uso-do-anticoncepcional-Diane-35-no-pós-par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" y="-1"/>
            <a:ext cx="9140933" cy="736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385246" y="4869160"/>
            <a:ext cx="49728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OBRIGADO</a:t>
            </a:r>
            <a:endParaRPr lang="pt-BR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3203848" y="980728"/>
            <a:ext cx="2643206" cy="105613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3264 mulheres entre 50 e 69 residentes na área e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8596" y="450057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50626" y="3040509"/>
            <a:ext cx="2206862" cy="101305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17209" y="1000108"/>
            <a:ext cx="2640279" cy="106620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500990" cy="78581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2600" b="1" dirty="0" smtClean="0">
                <a:latin typeface="+mn-lt"/>
                <a:cs typeface="Arial" charset="0"/>
              </a:rPr>
              <a:t>  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Ação programática antes da intervenção.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58" y="1142984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10 gestantes residentes na área de abrangência 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693160" y="3033143"/>
            <a:ext cx="2164328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7 com </a:t>
            </a:r>
          </a:p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acompanhamento  em dia      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03968" y="5229200"/>
            <a:ext cx="2253520" cy="83094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7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55576" y="5157192"/>
            <a:ext cx="2101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7 acompanhadas desde  no 1º trimestre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832809" y="2983956"/>
            <a:ext cx="1828659" cy="106960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3758746" y="4949703"/>
            <a:ext cx="1815020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165574" y="1159881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11 puérperas na área de abrangência  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889883" y="2983956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6 puérperas  com consulta registrada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754829" y="4978144"/>
            <a:ext cx="188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 paciente avaliadas quanto a intercorrências </a:t>
            </a:r>
            <a:endParaRPr lang="pt-BR" b="1" dirty="0"/>
          </a:p>
        </p:txBody>
      </p:sp>
      <p:sp>
        <p:nvSpPr>
          <p:cNvPr id="27" name="Seta para a direita 26"/>
          <p:cNvSpPr/>
          <p:nvPr/>
        </p:nvSpPr>
        <p:spPr>
          <a:xfrm rot="5400000">
            <a:off x="1143414" y="2453624"/>
            <a:ext cx="549636" cy="378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a direita 27"/>
          <p:cNvSpPr/>
          <p:nvPr/>
        </p:nvSpPr>
        <p:spPr>
          <a:xfrm rot="5400000">
            <a:off x="4389948" y="2302858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Seta para a direita 28"/>
          <p:cNvSpPr/>
          <p:nvPr/>
        </p:nvSpPr>
        <p:spPr>
          <a:xfrm rot="5400000">
            <a:off x="1007817" y="4335962"/>
            <a:ext cx="7143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a direita 29"/>
          <p:cNvSpPr/>
          <p:nvPr/>
        </p:nvSpPr>
        <p:spPr>
          <a:xfrm rot="5400000">
            <a:off x="4404542" y="4269654"/>
            <a:ext cx="7143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6156176" y="2159982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alt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altLang="pt-BR" b="1" dirty="0" smtClean="0">
                <a:latin typeface="Arial" pitchFamily="34" charset="0"/>
                <a:cs typeface="Arial" pitchFamily="34" charset="0"/>
              </a:rPr>
              <a:t>Atrasos em consulta.</a:t>
            </a:r>
          </a:p>
          <a:p>
            <a:endParaRPr lang="pt-BR" alt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altLang="pt-BR" b="1" dirty="0" smtClean="0">
                <a:latin typeface="Arial" pitchFamily="34" charset="0"/>
                <a:cs typeface="Arial" pitchFamily="34" charset="0"/>
              </a:rPr>
              <a:t>Registros incompletos.</a:t>
            </a:r>
          </a:p>
          <a:p>
            <a:pPr>
              <a:buFont typeface="Wingdings" pitchFamily="2" charset="2"/>
              <a:buChar char="Ø"/>
            </a:pPr>
            <a:endParaRPr lang="pt-BR" alt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altLang="pt-BR" b="1" dirty="0" smtClean="0">
                <a:latin typeface="Arial" pitchFamily="34" charset="0"/>
                <a:cs typeface="Arial" pitchFamily="34" charset="0"/>
              </a:rPr>
              <a:t> Monitoramento insuficiente.</a:t>
            </a:r>
          </a:p>
          <a:p>
            <a:endParaRPr lang="pt-BR" alt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57554" y="357166"/>
            <a:ext cx="3500462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714744" y="42860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627784" y="5207133"/>
            <a:ext cx="55754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/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Yusmara\Pictures\prenatal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9450"/>
            <a:ext cx="3250049" cy="29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357554" y="2132856"/>
            <a:ext cx="5678942" cy="2088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363052" y="2392142"/>
            <a:ext cx="5678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prstClr val="black"/>
                </a:solidFill>
              </a:rPr>
              <a:t>Melhorar a atenção a saúde de gestantes e puérperas na </a:t>
            </a:r>
            <a:r>
              <a:rPr lang="pt-BR" sz="2400" b="1" dirty="0">
                <a:solidFill>
                  <a:prstClr val="black"/>
                </a:solidFill>
              </a:rPr>
              <a:t>UBS Protásio Alves, no Município Protásio Alves/RS. </a:t>
            </a: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786050" y="357166"/>
            <a:ext cx="3786214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975"/>
            <a:ext cx="7329510" cy="5160983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pt-BR" altLang="pt-BR" sz="20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altLang="pt-BR" sz="20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Ações em quatro eixos temáticos:</a:t>
            </a:r>
            <a:r>
              <a:rPr lang="pt-BR" alt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monitoramento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e avaliação;  organização e gestão do serviço,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engajamento público e qualificação da prática clínica;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Baseadas nos </a:t>
            </a:r>
            <a:r>
              <a:rPr lang="pt-BR" alt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Cadernos da Atenção Básica nº 32</a:t>
            </a: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(2013);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altLang="pt-BR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Registro em </a:t>
            </a:r>
            <a:r>
              <a:rPr lang="pt-BR" alt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ficha-espelho</a:t>
            </a:r>
            <a:r>
              <a:rPr lang="pt-BR" altLang="pt-B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alt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planilha </a:t>
            </a: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eletrônica de coleta de dados;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alt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Protocolo de Pré-natal e Puerpério 2013</a:t>
            </a:r>
          </a:p>
          <a:p>
            <a:pPr>
              <a:defRPr/>
            </a:pPr>
            <a:endParaRPr lang="pt-BR" sz="2000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altLang="pt-BR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sz="2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2050" name="Picture 2" descr="C:\Users\Yusmar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087408"/>
            <a:ext cx="2304256" cy="17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915816" y="47667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Metodologia e logística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1800" y="260648"/>
            <a:ext cx="316835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Detalhamento das ações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6313" y="1069344"/>
            <a:ext cx="3240360" cy="440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Monitoramento e avaliação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3" y="1772816"/>
            <a:ext cx="316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Cadastramento de todas as paciente gestantes e puérperas na área de abrangência 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3" y="2880812"/>
            <a:ext cx="355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Busca ativa das paciente faltosas.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3" y="3429000"/>
            <a:ext cx="355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Monitoramento dos registros da unidade por a enfermeira 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85955" y="431002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Identificação de risco nas pacientes .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932040" y="1089349"/>
            <a:ext cx="396044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Organização e gestão dos serviços 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44008" y="177281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Agendamento de consultas de acompanhamento das pacientes. 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499992" y="256841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Elaboração de estoque de medicamentos na farmácia para gestantes e puérperas . 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538210" y="342899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Controle do estoque de vacinas cada 15 dias .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508285" y="422108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Disponibilização de testes rápido de gravides . </a:t>
            </a:r>
            <a:endParaRPr lang="pt-BR" dirty="0"/>
          </a:p>
        </p:txBody>
      </p:sp>
      <p:pic>
        <p:nvPicPr>
          <p:cNvPr id="1026" name="Picture 2" descr="C:\Users\Yusmara\Pictures\prenatal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56358"/>
            <a:ext cx="2592287" cy="164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9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99792" y="404664"/>
            <a:ext cx="352839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Detalhamento  das ações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5915" y="1268760"/>
            <a:ext cx="2376264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Engajamento publico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88024" y="1268760"/>
            <a:ext cx="3564396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Qualificação da pratica clinica 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2060848"/>
            <a:ext cx="3852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Foi feito palestras nas comunidades e esclarecido duvidas sobre diferentes temas relacionados ao pré-natal e puerpério.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7504" y="3261177"/>
            <a:ext cx="385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Estimular as pacientes para assistir aos grupos que fazemos  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15915" y="4077072"/>
            <a:ext cx="385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Ensinar a população sobre sinais de alerta importantes  nestes período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72000" y="20608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Capacitação da equipe sobre temas importantes </a:t>
            </a:r>
            <a:r>
              <a:rPr lang="pt-BR" dirty="0"/>
              <a:t>n</a:t>
            </a:r>
            <a:r>
              <a:rPr lang="pt-BR" dirty="0" smtClean="0"/>
              <a:t>o pré-natal e puerpério 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44008" y="298051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Treinamento da equipe sobre o registro das informações do jeito adequado 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44008" y="390750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Disponibilização de protocolos de pré-natal e puerpério  atualizados . </a:t>
            </a:r>
            <a:endParaRPr lang="pt-BR" dirty="0"/>
          </a:p>
        </p:txBody>
      </p:sp>
      <p:pic>
        <p:nvPicPr>
          <p:cNvPr id="2050" name="Picture 2" descr="C:\Users\Yusmara\Pictures\prenatal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039" y="5013176"/>
            <a:ext cx="262789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0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2428</Words>
  <Application>Microsoft Office PowerPoint</Application>
  <PresentationFormat>Apresentação na tela (4:3)</PresentationFormat>
  <Paragraphs>430</Paragraphs>
  <Slides>45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Apresentação do PowerPoint</vt:lpstr>
      <vt:lpstr>                         Introdução </vt:lpstr>
      <vt:lpstr>Apresentação do PowerPoint</vt:lpstr>
      <vt:lpstr>Apresentação do PowerPoint</vt:lpstr>
      <vt:lpstr>  Ação programática antes da intervenção.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Adaptações Maternas à Gravidez</dc:title>
  <dc:creator>Consult_Clinico</dc:creator>
  <cp:lastModifiedBy>Yusmara</cp:lastModifiedBy>
  <cp:revision>214</cp:revision>
  <dcterms:created xsi:type="dcterms:W3CDTF">2015-02-11T13:11:17Z</dcterms:created>
  <dcterms:modified xsi:type="dcterms:W3CDTF">2015-09-26T23:15:05Z</dcterms:modified>
</cp:coreProperties>
</file>