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92" r:id="rId2"/>
    <p:sldId id="257" r:id="rId3"/>
    <p:sldId id="281" r:id="rId4"/>
    <p:sldId id="282" r:id="rId5"/>
    <p:sldId id="259" r:id="rId6"/>
    <p:sldId id="295" r:id="rId7"/>
    <p:sldId id="260" r:id="rId8"/>
    <p:sldId id="296" r:id="rId9"/>
    <p:sldId id="262" r:id="rId10"/>
    <p:sldId id="283" r:id="rId11"/>
    <p:sldId id="284" r:id="rId12"/>
    <p:sldId id="285" r:id="rId13"/>
    <p:sldId id="287" r:id="rId14"/>
    <p:sldId id="300" r:id="rId15"/>
    <p:sldId id="271" r:id="rId16"/>
    <p:sldId id="289" r:id="rId17"/>
    <p:sldId id="290" r:id="rId18"/>
    <p:sldId id="274" r:id="rId19"/>
    <p:sldId id="293" r:id="rId20"/>
    <p:sldId id="297" r:id="rId21"/>
    <p:sldId id="278" r:id="rId22"/>
    <p:sldId id="294" r:id="rId23"/>
    <p:sldId id="299" r:id="rId24"/>
    <p:sldId id="28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803" autoAdjust="0"/>
  </p:normalViewPr>
  <p:slideViewPr>
    <p:cSldViewPr>
      <p:cViewPr>
        <p:scale>
          <a:sx n="80" d="100"/>
          <a:sy n="80" d="100"/>
        </p:scale>
        <p:origin x="-1074" y="21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323-EC5B-4C48-9B92-FDDE6D7E51D3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CD511-A7A8-43AF-B0C5-22A9223152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CD511-A7A8-43AF-B0C5-22A922315257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CD511-A7A8-43AF-B0C5-22A922315257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5121C-38AD-4B96-8CE8-CDA7AA8F58E1}" type="datetimeFigureOut">
              <a:rPr lang="pt-BR" smtClean="0"/>
              <a:pPr/>
              <a:t>02/09/2015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728" y="0"/>
            <a:ext cx="6286544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b="1" dirty="0" smtClean="0"/>
              <a:t>UNIVERSIDADE ABERTA DO SUS</a:t>
            </a:r>
            <a:br>
              <a:rPr lang="pt-BR" sz="2700" b="1" dirty="0" smtClean="0"/>
            </a:br>
            <a:r>
              <a:rPr lang="pt-BR" sz="2700" b="1" dirty="0" smtClean="0"/>
              <a:t>UNIVERSIDADE FEDERAL DE PELOTAS</a:t>
            </a:r>
            <a:br>
              <a:rPr lang="pt-BR" sz="2700" b="1" dirty="0" smtClean="0"/>
            </a:br>
            <a:r>
              <a:rPr lang="pt-BR" sz="2700" dirty="0" smtClean="0"/>
              <a:t>Especialização em Saúde da Família</a:t>
            </a:r>
            <a:br>
              <a:rPr lang="pt-BR" sz="2700" dirty="0" smtClean="0"/>
            </a:br>
            <a:r>
              <a:rPr lang="pt-BR" sz="2700" dirty="0" smtClean="0"/>
              <a:t>Modalidade a Distância</a:t>
            </a:r>
            <a:br>
              <a:rPr lang="pt-BR" sz="2700" dirty="0" smtClean="0"/>
            </a:br>
            <a:r>
              <a:rPr lang="pt-BR" sz="2700" dirty="0" smtClean="0"/>
              <a:t>Turma 8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52" y="3176598"/>
            <a:ext cx="8786842" cy="895344"/>
          </a:xfrm>
        </p:spPr>
        <p:txBody>
          <a:bodyPr>
            <a:noAutofit/>
          </a:bodyPr>
          <a:lstStyle/>
          <a:p>
            <a:pPr algn="ctr"/>
            <a:r>
              <a:rPr lang="pt-BR" sz="2200" b="1" dirty="0" smtClean="0">
                <a:solidFill>
                  <a:schemeClr val="tx1"/>
                </a:solidFill>
              </a:rPr>
              <a:t>Melhoria da Atenção à saúde dos usuários com Hipertensão Arterial Sistêmica e </a:t>
            </a:r>
            <a:r>
              <a:rPr lang="pt-BR" sz="2200" b="1" dirty="0" smtClean="0"/>
              <a:t>D</a:t>
            </a:r>
            <a:r>
              <a:rPr lang="pt-BR" sz="2200" b="1" dirty="0" smtClean="0">
                <a:solidFill>
                  <a:schemeClr val="tx1"/>
                </a:solidFill>
              </a:rPr>
              <a:t>iabetes </a:t>
            </a:r>
            <a:r>
              <a:rPr lang="pt-BR" sz="2200" b="1" dirty="0" err="1" smtClean="0"/>
              <a:t>M</a:t>
            </a:r>
            <a:r>
              <a:rPr lang="pt-BR" sz="2200" b="1" dirty="0" err="1" smtClean="0">
                <a:solidFill>
                  <a:schemeClr val="tx1"/>
                </a:solidFill>
              </a:rPr>
              <a:t>ellitus</a:t>
            </a:r>
            <a:r>
              <a:rPr lang="pt-BR" sz="2200" b="1" dirty="0" smtClean="0">
                <a:solidFill>
                  <a:schemeClr val="tx1"/>
                </a:solidFill>
              </a:rPr>
              <a:t> </a:t>
            </a:r>
            <a:r>
              <a:rPr lang="pt-BR" sz="2200" b="1" dirty="0" smtClean="0"/>
              <a:t>n</a:t>
            </a:r>
            <a:r>
              <a:rPr lang="pt-BR" sz="2200" b="1" dirty="0" smtClean="0">
                <a:solidFill>
                  <a:schemeClr val="tx1"/>
                </a:solidFill>
              </a:rPr>
              <a:t>a UBS </a:t>
            </a:r>
            <a:r>
              <a:rPr lang="pt-BR" sz="2200" b="1" dirty="0" smtClean="0"/>
              <a:t>Santa Marta</a:t>
            </a:r>
            <a:r>
              <a:rPr lang="pt-BR" sz="2200" b="1" dirty="0" smtClean="0">
                <a:solidFill>
                  <a:schemeClr val="tx1"/>
                </a:solidFill>
              </a:rPr>
              <a:t>, </a:t>
            </a:r>
            <a:r>
              <a:rPr lang="pt-BR" sz="2200" b="1" dirty="0" err="1" smtClean="0">
                <a:solidFill>
                  <a:schemeClr val="tx1"/>
                </a:solidFill>
              </a:rPr>
              <a:t>Camaquã</a:t>
            </a:r>
            <a:r>
              <a:rPr lang="pt-BR" sz="2200" b="1" dirty="0" smtClean="0">
                <a:solidFill>
                  <a:schemeClr val="tx1"/>
                </a:solidFill>
              </a:rPr>
              <a:t> /RS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1438" y="71414"/>
            <a:ext cx="1571604" cy="15001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142852"/>
            <a:ext cx="1303849" cy="100013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928662" y="5669837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/>
              <a:t>Yusnei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Chavez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Rivero</a:t>
            </a:r>
            <a:r>
              <a:rPr lang="pt-BR" sz="2800" b="1" dirty="0" smtClean="0"/>
              <a:t> </a:t>
            </a:r>
          </a:p>
          <a:p>
            <a:pPr algn="ctr"/>
            <a:r>
              <a:rPr lang="pt-BR" sz="2000" b="1" dirty="0" smtClean="0"/>
              <a:t>Orientadora: Daniela Nunes</a:t>
            </a:r>
            <a:endParaRPr lang="pt-BR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1 </a:t>
            </a:r>
            <a:r>
              <a:rPr lang="pt-BR" sz="3600" dirty="0" smtClean="0">
                <a:solidFill>
                  <a:srgbClr val="002060"/>
                </a:solidFill>
              </a:rPr>
              <a:t>– Ampliar a cobertura a hipertensos e/ou diabéticos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8596" y="5357826"/>
            <a:ext cx="4068792" cy="762000"/>
          </a:xfrm>
        </p:spPr>
        <p:txBody>
          <a:bodyPr>
            <a:normAutofit fontScale="40000" lnSpcReduction="20000"/>
          </a:bodyPr>
          <a:lstStyle/>
          <a:p>
            <a:endParaRPr lang="pt-BR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3500" b="1" dirty="0" smtClean="0">
                <a:solidFill>
                  <a:schemeClr val="tx1"/>
                </a:solidFill>
              </a:rPr>
              <a:t>Figura 1: </a:t>
            </a:r>
            <a:r>
              <a:rPr lang="pt-BR" sz="3500" b="0" dirty="0" smtClean="0">
                <a:solidFill>
                  <a:schemeClr val="tx1"/>
                </a:solidFill>
              </a:rPr>
              <a:t>cobertura do programa de atenção ao hipertenso na UBS Santa Marta, </a:t>
            </a:r>
            <a:r>
              <a:rPr lang="pt-BR" sz="3500" b="0" dirty="0" err="1" smtClean="0">
                <a:solidFill>
                  <a:schemeClr val="tx1"/>
                </a:solidFill>
              </a:rPr>
              <a:t>Camaquã</a:t>
            </a:r>
            <a:r>
              <a:rPr lang="pt-BR" sz="3500" b="0" dirty="0" smtClean="0">
                <a:solidFill>
                  <a:schemeClr val="tx1"/>
                </a:solidFill>
              </a:rPr>
              <a:t> /RS  2015.</a:t>
            </a: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286388"/>
            <a:ext cx="4041775" cy="7620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37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5600" dirty="0" smtClean="0">
                <a:solidFill>
                  <a:schemeClr val="tx1"/>
                </a:solidFill>
              </a:rPr>
              <a:t>Figura 2</a:t>
            </a:r>
            <a:r>
              <a:rPr lang="pt-BR" sz="5600" b="0" dirty="0" smtClean="0">
                <a:solidFill>
                  <a:schemeClr val="tx1"/>
                </a:solidFill>
              </a:rPr>
              <a:t>: cobertura do programa de atenção ao diabético na UBS Santa Marta, </a:t>
            </a:r>
            <a:r>
              <a:rPr lang="pt-BR" sz="5600" b="0" dirty="0" err="1" smtClean="0">
                <a:solidFill>
                  <a:schemeClr val="tx1"/>
                </a:solidFill>
              </a:rPr>
              <a:t>Camaquã</a:t>
            </a:r>
            <a:r>
              <a:rPr lang="pt-BR" sz="5600" b="0" dirty="0" smtClean="0">
                <a:solidFill>
                  <a:schemeClr val="tx1"/>
                </a:solidFill>
              </a:rPr>
              <a:t> /RS 2015.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7158" y="1605495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14288" algn="ctr"/>
            <a:r>
              <a:rPr lang="pt-BR" sz="2000" b="1" dirty="0" smtClean="0"/>
              <a:t>Metas 1.1 e 1.2: </a:t>
            </a:r>
            <a:r>
              <a:rPr lang="pt-BR" sz="2000" dirty="0" smtClean="0"/>
              <a:t>Cadastrar 80% dos hipertensos e/ou diabéticos da área de abrangência no Programa de Atenção à Hipertensão Arterial e à Diabetes Mellitus da unidade de saúde.</a:t>
            </a:r>
            <a:endParaRPr lang="es-ES" sz="2000" dirty="0" smtClean="0"/>
          </a:p>
          <a:p>
            <a:pPr marL="95250" indent="14288" algn="ctr">
              <a:buNone/>
            </a:pPr>
            <a:endParaRPr lang="pt-BR" sz="2000" dirty="0" smtClean="0"/>
          </a:p>
        </p:txBody>
      </p:sp>
      <p:pic>
        <p:nvPicPr>
          <p:cNvPr id="2050" name="Imagem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4714876" cy="2600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052" name="Imagem 2"/>
          <p:cNvPicPr>
            <a:picLocks noChangeAspect="1" noChangeArrowheads="1"/>
          </p:cNvPicPr>
          <p:nvPr/>
        </p:nvPicPr>
        <p:blipFill>
          <a:blip r:embed="rId3"/>
          <a:srcRect b="-166"/>
          <a:stretch>
            <a:fillRect/>
          </a:stretch>
        </p:blipFill>
        <p:spPr bwMode="auto">
          <a:xfrm>
            <a:off x="4714876" y="2643182"/>
            <a:ext cx="4429124" cy="2667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14348" y="4286256"/>
            <a:ext cx="9461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81 (13,3%)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79548" y="4083056"/>
            <a:ext cx="10715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149 (24,5%)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603473" y="3876681"/>
            <a:ext cx="1168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215 (35,4%)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543273" y="3711581"/>
            <a:ext cx="1168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268 (44,1%)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500694" y="4143380"/>
            <a:ext cx="9461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39 (26%)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286512" y="3500438"/>
            <a:ext cx="10699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80 (53,3%)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245356" y="3141668"/>
            <a:ext cx="11684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114 (76%)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072462" y="3071810"/>
            <a:ext cx="116998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124 (82,7%)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</a:rPr>
              <a:t>Objetivo 2 </a:t>
            </a:r>
            <a:r>
              <a:rPr lang="pt-BR" sz="4000" dirty="0" smtClean="0">
                <a:solidFill>
                  <a:srgbClr val="002060"/>
                </a:solidFill>
              </a:rPr>
              <a:t>– Melhorar a qualidade da atenção a hipertensos e/ou diabéticos</a:t>
            </a:r>
            <a:r>
              <a:rPr lang="pt-B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endParaRPr lang="pt-BR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29264"/>
            <a:ext cx="4040188" cy="762000"/>
          </a:xfrm>
        </p:spPr>
        <p:txBody>
          <a:bodyPr>
            <a:normAutofit fontScale="25000" lnSpcReduction="20000"/>
          </a:bodyPr>
          <a:lstStyle/>
          <a:p>
            <a:endParaRPr lang="pt-BR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pt-BR" sz="5600" b="1" dirty="0" smtClean="0">
                <a:solidFill>
                  <a:schemeClr val="tx1"/>
                </a:solidFill>
              </a:rPr>
              <a:t>Figura 3: </a:t>
            </a:r>
            <a:r>
              <a:rPr lang="pt-BR" sz="5600" b="0" dirty="0" smtClean="0">
                <a:solidFill>
                  <a:schemeClr val="tx1"/>
                </a:solidFill>
              </a:rPr>
              <a:t>proporção de hipertensos com o exame clínico em dia de acordo com o protocolo na UBS Santa Marta, </a:t>
            </a:r>
            <a:r>
              <a:rPr lang="pt-BR" sz="5600" b="0" dirty="0" err="1" smtClean="0">
                <a:solidFill>
                  <a:schemeClr val="tx1"/>
                </a:solidFill>
              </a:rPr>
              <a:t>Camaquã</a:t>
            </a:r>
            <a:r>
              <a:rPr lang="pt-BR" sz="5600" b="0" dirty="0" smtClean="0">
                <a:solidFill>
                  <a:schemeClr val="tx1"/>
                </a:solidFill>
              </a:rPr>
              <a:t> /RS, 2015.</a:t>
            </a:r>
          </a:p>
          <a:p>
            <a:pPr algn="just"/>
            <a:endParaRPr lang="pt-BR" sz="25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29264"/>
            <a:ext cx="4041775" cy="7620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37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5600" b="1" dirty="0" smtClean="0">
                <a:solidFill>
                  <a:schemeClr val="tx1"/>
                </a:solidFill>
              </a:rPr>
              <a:t>Figura 4:</a:t>
            </a:r>
            <a:r>
              <a:rPr lang="pt-BR" sz="5600" dirty="0" smtClean="0">
                <a:solidFill>
                  <a:schemeClr val="tx1"/>
                </a:solidFill>
              </a:rPr>
              <a:t> </a:t>
            </a:r>
            <a:r>
              <a:rPr lang="pt-BR" sz="5600" b="0" dirty="0" smtClean="0">
                <a:solidFill>
                  <a:schemeClr val="tx1"/>
                </a:solidFill>
              </a:rPr>
              <a:t>proporção de diabéticos com o exame clínico em dia de acordo com o protocolo na UBS Santa Marta,</a:t>
            </a:r>
            <a:r>
              <a:rPr lang="pt-BR" sz="5600" b="0" dirty="0" err="1" smtClean="0">
                <a:solidFill>
                  <a:schemeClr val="tx1"/>
                </a:solidFill>
              </a:rPr>
              <a:t>Camaquã</a:t>
            </a:r>
            <a:r>
              <a:rPr lang="pt-BR" sz="5600" b="0" dirty="0" smtClean="0">
                <a:solidFill>
                  <a:schemeClr val="tx1"/>
                </a:solidFill>
              </a:rPr>
              <a:t> /RS ,2015.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4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42844" y="1740747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Metas 2.1 e 2.2:</a:t>
            </a:r>
            <a:r>
              <a:rPr lang="pt-BR" sz="2000" dirty="0" smtClean="0"/>
              <a:t> Realizar exame clínico apropriado em 100% dos hipertensos e dos diabéticos</a:t>
            </a:r>
            <a:r>
              <a:rPr lang="pt-BR" sz="2400" dirty="0" smtClean="0"/>
              <a:t>. </a:t>
            </a:r>
          </a:p>
        </p:txBody>
      </p:sp>
      <p:pic>
        <p:nvPicPr>
          <p:cNvPr id="2050" name="Imagem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00372"/>
            <a:ext cx="4309880" cy="22478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051" name="Imagem 9"/>
          <p:cNvPicPr>
            <a:picLocks noChangeAspect="1" noChangeArrowheads="1"/>
          </p:cNvPicPr>
          <p:nvPr/>
        </p:nvPicPr>
        <p:blipFill>
          <a:blip r:embed="rId3"/>
          <a:srcRect b="-179"/>
          <a:stretch>
            <a:fillRect/>
          </a:stretch>
        </p:blipFill>
        <p:spPr bwMode="auto">
          <a:xfrm>
            <a:off x="4714876" y="3000372"/>
            <a:ext cx="4286280" cy="2290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00100" y="3214686"/>
            <a:ext cx="8883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67 (82,7%)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857356" y="3214686"/>
            <a:ext cx="10045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124 (83,2%)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32081" y="3224058"/>
            <a:ext cx="10969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183 (85,1%)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86182" y="3214686"/>
            <a:ext cx="109698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236 (88,1%)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29256" y="3429000"/>
            <a:ext cx="87605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30 (76,9%)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286512" y="3429000"/>
            <a:ext cx="9905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58 (72,5%)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7215206" y="3429000"/>
            <a:ext cx="10800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83 (72,8%)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143900" y="3429000"/>
            <a:ext cx="7953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93 (75%)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 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667396"/>
            <a:ext cx="4040188" cy="762000"/>
          </a:xfrm>
        </p:spPr>
        <p:txBody>
          <a:bodyPr>
            <a:normAutofit fontScale="25000" lnSpcReduction="20000"/>
          </a:bodyPr>
          <a:lstStyle/>
          <a:p>
            <a:endParaRPr lang="pt-BR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pt-BR" sz="5600" b="1" dirty="0" smtClean="0">
                <a:solidFill>
                  <a:schemeClr val="tx1"/>
                </a:solidFill>
              </a:rPr>
              <a:t>Figura 5: </a:t>
            </a:r>
            <a:r>
              <a:rPr lang="pt-BR" sz="5600" b="0" dirty="0" smtClean="0">
                <a:solidFill>
                  <a:schemeClr val="tx1"/>
                </a:solidFill>
              </a:rPr>
              <a:t>proporção de hipertensos com os exames complementares em dia de acordo com o protocolo na UBS Santa Marta, </a:t>
            </a:r>
            <a:r>
              <a:rPr lang="pt-BR" sz="5600" b="0" dirty="0" err="1" smtClean="0">
                <a:solidFill>
                  <a:schemeClr val="tx1"/>
                </a:solidFill>
              </a:rPr>
              <a:t>Camaquã</a:t>
            </a:r>
            <a:r>
              <a:rPr lang="pt-BR" sz="5600" b="0" dirty="0" smtClean="0">
                <a:solidFill>
                  <a:schemeClr val="tx1"/>
                </a:solidFill>
              </a:rPr>
              <a:t> , 2015.</a:t>
            </a: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667396"/>
            <a:ext cx="4041775" cy="7620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37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44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5600" b="1" dirty="0" smtClean="0">
                <a:solidFill>
                  <a:schemeClr val="tx1"/>
                </a:solidFill>
              </a:rPr>
              <a:t>Figura 6:</a:t>
            </a:r>
            <a:r>
              <a:rPr lang="pt-BR" sz="5600" b="0" dirty="0" smtClean="0">
                <a:solidFill>
                  <a:schemeClr val="tx1"/>
                </a:solidFill>
              </a:rPr>
              <a:t> proporção de diabéticos com os exames complementares em dia de acordo com o protocolo na UBS Santa Marta, </a:t>
            </a:r>
            <a:r>
              <a:rPr lang="pt-BR" sz="5600" b="0" dirty="0" err="1" smtClean="0">
                <a:solidFill>
                  <a:schemeClr val="tx1"/>
                </a:solidFill>
              </a:rPr>
              <a:t>Camaquã</a:t>
            </a:r>
            <a:r>
              <a:rPr lang="pt-BR" sz="5600" b="0" dirty="0" smtClean="0">
                <a:solidFill>
                  <a:schemeClr val="tx1"/>
                </a:solidFill>
              </a:rPr>
              <a:t>  2015.</a:t>
            </a:r>
            <a:endParaRPr lang="pt-BR" sz="4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7158" y="1428736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Metas 2.3 e 2.4:</a:t>
            </a:r>
            <a:r>
              <a:rPr lang="pt-BR" sz="2200" dirty="0" smtClean="0"/>
              <a:t> Garantir a 100% dos hipertensos e dos diabéticos a realização de exames complementares em dia de acordo com o protocolo.</a:t>
            </a:r>
          </a:p>
        </p:txBody>
      </p:sp>
      <p:pic>
        <p:nvPicPr>
          <p:cNvPr id="3074" name="Imagem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000372"/>
            <a:ext cx="4657725" cy="2590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075" name="Imagem 13"/>
          <p:cNvPicPr>
            <a:picLocks noChangeAspect="1" noChangeArrowheads="1"/>
          </p:cNvPicPr>
          <p:nvPr/>
        </p:nvPicPr>
        <p:blipFill>
          <a:blip r:embed="rId3"/>
          <a:srcRect b="-148"/>
          <a:stretch>
            <a:fillRect/>
          </a:stretch>
        </p:blipFill>
        <p:spPr bwMode="auto">
          <a:xfrm>
            <a:off x="4657725" y="3000372"/>
            <a:ext cx="4486275" cy="2581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71518" y="3151185"/>
            <a:ext cx="9461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67(82,7%)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85918" y="3143248"/>
            <a:ext cx="107156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124 (83,2%)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714612" y="3143248"/>
            <a:ext cx="11684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183 (85,1%)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714744" y="3143248"/>
            <a:ext cx="10604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236 (88,1%)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57818" y="3357562"/>
            <a:ext cx="9461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30(76,9%)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286512" y="3357562"/>
            <a:ext cx="10699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58(72,5%)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215206" y="3357562"/>
            <a:ext cx="11684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83(72,8%)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8143900" y="3357562"/>
            <a:ext cx="1060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93 (75%)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 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857364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Meta 2.5:</a:t>
            </a:r>
            <a:r>
              <a:rPr lang="pt-BR" sz="2400" dirty="0" smtClean="0"/>
              <a:t> Priorizar a prescrição de medicamentos da farmácia popular para 100% dos hipertensos cadastrados na unidade de saúde.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 2.6:</a:t>
            </a:r>
            <a:r>
              <a:rPr lang="pt-BR" sz="2400" dirty="0" smtClean="0"/>
              <a:t> Priorizar a prescrição de medicamentos da farmácia popular para 100% dos diabéticos cadastrados na unidade de saúde. </a:t>
            </a:r>
          </a:p>
          <a:p>
            <a:pPr algn="ctr"/>
            <a:endParaRPr lang="pt-BR" sz="2400" dirty="0" smtClean="0"/>
          </a:p>
        </p:txBody>
      </p:sp>
      <p:sp>
        <p:nvSpPr>
          <p:cNvPr id="5" name="Retângulo 4"/>
          <p:cNvSpPr/>
          <p:nvPr/>
        </p:nvSpPr>
        <p:spPr>
          <a:xfrm>
            <a:off x="3214678" y="5072074"/>
            <a:ext cx="27860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100%</a:t>
            </a:r>
            <a:endParaRPr lang="pt-B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2 </a:t>
            </a:r>
            <a:r>
              <a:rPr lang="pt-BR" sz="3600" dirty="0" smtClean="0">
                <a:solidFill>
                  <a:srgbClr val="002060"/>
                </a:solidFill>
              </a:rPr>
              <a:t>– Melhorar a qualidade da atenção a hipertensos e/ou diabéticos 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85736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Metas 2.7 :</a:t>
            </a:r>
            <a:r>
              <a:rPr lang="pt-BR" sz="2400" dirty="0" smtClean="0"/>
              <a:t> Realizar avaliação da necessidade de atendimento odontológico em 100% dos hipertensos.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Metas 2.8:</a:t>
            </a:r>
            <a:r>
              <a:rPr lang="pt-BR" sz="2400" dirty="0" smtClean="0"/>
              <a:t> Realizar avaliação da necessidade de atendimento odontológico em 100% dos diabéticos.</a:t>
            </a:r>
          </a:p>
          <a:p>
            <a:pPr algn="ctr"/>
            <a:endParaRPr lang="pt-BR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786842" cy="1143000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</a:rPr>
              <a:t>Objetivo 3 –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smtClean="0">
                <a:solidFill>
                  <a:srgbClr val="002060"/>
                </a:solidFill>
              </a:rPr>
              <a:t>Melhorar a adesão de hipertensos e/ou diabéticos ao programa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2028828"/>
            <a:ext cx="8858312" cy="2686056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Meta 3.1:</a:t>
            </a:r>
            <a:r>
              <a:rPr lang="pt-BR" sz="2400" dirty="0" smtClean="0"/>
              <a:t> Buscar 100% dos hipertensos faltosos às consultas na unidade de saúde conforme a periodicidade recomendada.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r>
              <a:rPr lang="pt-BR" sz="2400" b="1" dirty="0" smtClean="0"/>
              <a:t>Meta 3.2:</a:t>
            </a:r>
            <a:r>
              <a:rPr lang="pt-BR" sz="2400" dirty="0" smtClean="0"/>
              <a:t> Buscar 100% dos diabéticos faltosos às consultas na unidade de saúde conforme a periodicidade recomendada.</a:t>
            </a:r>
          </a:p>
          <a:p>
            <a:pPr marL="0" indent="0" algn="ctr">
              <a:buNone/>
            </a:pPr>
            <a:endParaRPr lang="pt-BR" sz="2800" dirty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14678" y="4929198"/>
            <a:ext cx="27860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100%</a:t>
            </a:r>
            <a:endParaRPr lang="pt-B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3618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002060"/>
                </a:solidFill>
              </a:rPr>
              <a:t>Objetivo 4 </a:t>
            </a:r>
            <a:r>
              <a:rPr lang="pt-BR" sz="3600" dirty="0" smtClean="0">
                <a:solidFill>
                  <a:srgbClr val="002060"/>
                </a:solidFill>
              </a:rPr>
              <a:t>– Melhorar o registro das informações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52" y="1727192"/>
            <a:ext cx="8572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Metas 4.1 :</a:t>
            </a:r>
            <a:r>
              <a:rPr lang="pt-BR" sz="2400" dirty="0" smtClean="0"/>
              <a:t> Manter ficha de acompanhamento de 100% dos hipertensos cadastrados na unidade de saúde.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Metas 4.2 :</a:t>
            </a:r>
            <a:r>
              <a:rPr lang="pt-BR" sz="2400" dirty="0" smtClean="0"/>
              <a:t> Manter ficha de acompanhamento de 100% dos diabéticos  cadastrados na unidade de saúde.</a:t>
            </a:r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3214678" y="4929198"/>
            <a:ext cx="278608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100%</a:t>
            </a:r>
            <a:endParaRPr lang="pt-B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002060"/>
                </a:solidFill>
              </a:rPr>
              <a:t>Objetivo 5</a:t>
            </a:r>
            <a:r>
              <a:rPr lang="pt-BR" sz="3200" dirty="0" smtClean="0">
                <a:solidFill>
                  <a:srgbClr val="002060"/>
                </a:solidFill>
              </a:rPr>
              <a:t> – Mapear hipertensos e diabéticos de risco para doença cardiovascular </a:t>
            </a:r>
            <a:endParaRPr lang="pt-BR" sz="32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720" y="5667396"/>
            <a:ext cx="4211668" cy="762000"/>
          </a:xfrm>
        </p:spPr>
        <p:txBody>
          <a:bodyPr>
            <a:noAutofit/>
          </a:bodyPr>
          <a:lstStyle/>
          <a:p>
            <a:pPr algn="just"/>
            <a:r>
              <a:rPr lang="pt-BR" sz="1400" b="1" dirty="0" smtClean="0">
                <a:solidFill>
                  <a:schemeClr val="tx1"/>
                </a:solidFill>
              </a:rPr>
              <a:t>Figura </a:t>
            </a:r>
            <a:r>
              <a:rPr lang="pt-BR" sz="1400" dirty="0" smtClean="0">
                <a:solidFill>
                  <a:schemeClr val="tx1"/>
                </a:solidFill>
              </a:rPr>
              <a:t>7</a:t>
            </a:r>
            <a:r>
              <a:rPr lang="pt-BR" sz="1400" b="1" dirty="0" smtClean="0">
                <a:solidFill>
                  <a:schemeClr val="tx1"/>
                </a:solidFill>
              </a:rPr>
              <a:t>: </a:t>
            </a:r>
            <a:r>
              <a:rPr lang="pt-BR" sz="1400" b="0" dirty="0" smtClean="0">
                <a:solidFill>
                  <a:schemeClr val="tx1"/>
                </a:solidFill>
              </a:rPr>
              <a:t>proporção hipertensos com estratificação de risco cardiovascular por exame clínico em dia na UBS Santa Marta, </a:t>
            </a:r>
            <a:r>
              <a:rPr lang="pt-BR" sz="1400" b="0" dirty="0" err="1" smtClean="0">
                <a:solidFill>
                  <a:schemeClr val="tx1"/>
                </a:solidFill>
              </a:rPr>
              <a:t>Camaquã</a:t>
            </a:r>
            <a:r>
              <a:rPr lang="pt-BR" sz="1400" b="0" dirty="0" smtClean="0">
                <a:solidFill>
                  <a:schemeClr val="tx1"/>
                </a:solidFill>
              </a:rPr>
              <a:t> /RS, 2015.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667396"/>
            <a:ext cx="4213254" cy="7620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37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5600" b="1" dirty="0" smtClean="0">
                <a:solidFill>
                  <a:schemeClr val="tx1"/>
                </a:solidFill>
              </a:rPr>
              <a:t>Figura </a:t>
            </a:r>
            <a:r>
              <a:rPr lang="pt-BR" sz="5600" dirty="0" smtClean="0">
                <a:solidFill>
                  <a:schemeClr val="tx1"/>
                </a:solidFill>
              </a:rPr>
              <a:t>8</a:t>
            </a:r>
            <a:r>
              <a:rPr lang="pt-BR" sz="5600" b="1" dirty="0" smtClean="0">
                <a:solidFill>
                  <a:schemeClr val="tx1"/>
                </a:solidFill>
              </a:rPr>
              <a:t>:</a:t>
            </a:r>
            <a:r>
              <a:rPr lang="pt-BR" sz="5600" dirty="0" smtClean="0">
                <a:solidFill>
                  <a:schemeClr val="tx1"/>
                </a:solidFill>
              </a:rPr>
              <a:t> </a:t>
            </a:r>
            <a:r>
              <a:rPr lang="pt-BR" sz="5600" b="0" dirty="0" smtClean="0">
                <a:solidFill>
                  <a:schemeClr val="tx1"/>
                </a:solidFill>
              </a:rPr>
              <a:t>proporção de diabéticos com estratificação de risco cardiovascular por exame clínico em dia na UBS Santa Marta, </a:t>
            </a:r>
            <a:r>
              <a:rPr lang="pt-BR" sz="5600" b="0" dirty="0" err="1" smtClean="0">
                <a:solidFill>
                  <a:schemeClr val="tx1"/>
                </a:solidFill>
              </a:rPr>
              <a:t>Camaquã</a:t>
            </a:r>
            <a:r>
              <a:rPr lang="pt-BR" sz="5600" b="0" dirty="0" smtClean="0">
                <a:solidFill>
                  <a:schemeClr val="tx1"/>
                </a:solidFill>
              </a:rPr>
              <a:t> /RS, 2015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7158" y="1359274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Metas  5.1 e 5.2 : </a:t>
            </a:r>
            <a:r>
              <a:rPr lang="pt-BR" sz="2200" dirty="0" smtClean="0"/>
              <a:t>Realizar estratificação do risco cardiovascular em 100% dos hipertensos e dos diabéticos cadastrado na unidade de saúde. </a:t>
            </a:r>
          </a:p>
          <a:p>
            <a:pPr algn="ctr"/>
            <a:endParaRPr lang="pt-BR" sz="2400" dirty="0" smtClean="0"/>
          </a:p>
        </p:txBody>
      </p:sp>
      <p:pic>
        <p:nvPicPr>
          <p:cNvPr id="4098" name="Imagem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4657725" cy="2600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85786" y="3500438"/>
            <a:ext cx="94773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56 (69,1%)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22411" y="3509962"/>
            <a:ext cx="10715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96(64,4%)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643174" y="3714752"/>
            <a:ext cx="11684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125(58,1%)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76611" y="3678237"/>
            <a:ext cx="10604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151(56,3%)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3" name="Imagem 18"/>
          <p:cNvPicPr>
            <a:picLocks noChangeAspect="1" noChangeArrowheads="1"/>
          </p:cNvPicPr>
          <p:nvPr/>
        </p:nvPicPr>
        <p:blipFill>
          <a:blip r:embed="rId3"/>
          <a:srcRect b="-124"/>
          <a:stretch>
            <a:fillRect/>
          </a:stretch>
        </p:blipFill>
        <p:spPr bwMode="auto">
          <a:xfrm>
            <a:off x="4643439" y="2857496"/>
            <a:ext cx="4357718" cy="2562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57818" y="3500438"/>
            <a:ext cx="9461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26(66,7%)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286512" y="3500438"/>
            <a:ext cx="10715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51(63,8%)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143768" y="3643314"/>
            <a:ext cx="11684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64(56,1%)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001024" y="3643314"/>
            <a:ext cx="10604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69(55,6%)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4000" dirty="0" smtClean="0">
                <a:solidFill>
                  <a:srgbClr val="002060"/>
                </a:solidFill>
              </a:rPr>
              <a:t>Objetivo 6 – Promover a saúde de hipertensos e/ou diabéticos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06" y="1285860"/>
            <a:ext cx="8858280" cy="557214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Meta 6.1 e 6.2:</a:t>
            </a:r>
            <a:r>
              <a:rPr lang="pt-BR" sz="2400" dirty="0" smtClean="0"/>
              <a:t> Garantir orientação nutricional sobre alimentação saudável a 100% dos hipertensos e dos diabéticos.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 6.3 e 6.4:</a:t>
            </a:r>
            <a:r>
              <a:rPr lang="pt-BR" sz="2400" dirty="0" smtClean="0"/>
              <a:t> Garantir orientação em relação à prática regular de atividade física a 100% dos hipertensos e dos diabéticos.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 6.5 e 6.6:</a:t>
            </a:r>
            <a:r>
              <a:rPr lang="pt-BR" sz="2400" dirty="0" smtClean="0"/>
              <a:t> Garantir orientação sobre os riscos do tabagismo a 100% dos hipertensos e dos diabéticos.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 6.7 e 6.8:</a:t>
            </a:r>
            <a:r>
              <a:rPr lang="pt-BR" sz="2400" dirty="0" smtClean="0"/>
              <a:t> Garantir orientação sobre higiene bucal a 100% dos hipertensos e dos diabéticos.</a:t>
            </a:r>
          </a:p>
          <a:p>
            <a:pPr marL="114300" indent="0" algn="ctr">
              <a:buNone/>
            </a:pPr>
            <a:endParaRPr lang="pt-BR" sz="2800" dirty="0"/>
          </a:p>
          <a:p>
            <a:pPr marL="114300" indent="0" algn="just">
              <a:buNone/>
            </a:pPr>
            <a:endParaRPr lang="pt-BR" sz="2800" dirty="0"/>
          </a:p>
          <a:p>
            <a:pPr>
              <a:buNone/>
            </a:pP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2000232" y="2645158"/>
            <a:ext cx="48577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100%</a:t>
            </a:r>
            <a:endParaRPr lang="pt-BR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07142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 smtClean="0">
                <a:solidFill>
                  <a:srgbClr val="002060"/>
                </a:solidFill>
              </a:rPr>
              <a:t>Importância da intervenção</a:t>
            </a: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4040188" cy="762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Equipe de Saúde 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14876" y="1071546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Serviço</a:t>
            </a:r>
            <a:r>
              <a:rPr lang="pt-B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8596" y="2000240"/>
            <a:ext cx="4071934" cy="44012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24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Reviu as atribuições da equipe</a:t>
            </a:r>
          </a:p>
          <a:p>
            <a:pPr algn="ctr"/>
            <a:endParaRPr lang="pt-BR" sz="24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Melhorou a qualidade do atendimento </a:t>
            </a:r>
          </a:p>
          <a:p>
            <a:pPr algn="ctr"/>
            <a:endParaRPr lang="pt-BR" sz="3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Coesão em torno de um único objetivo</a:t>
            </a:r>
          </a:p>
          <a:p>
            <a:pPr algn="ctr"/>
            <a:endParaRPr lang="pt-BR" sz="3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Mais capacitada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14876" y="2032710"/>
            <a:ext cx="4071934" cy="35548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Organização e planejamento do trabalho;</a:t>
            </a:r>
          </a:p>
          <a:p>
            <a:pPr algn="ctr"/>
            <a:endParaRPr lang="pt-BR" sz="25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Registro de dados organizados;</a:t>
            </a:r>
          </a:p>
          <a:p>
            <a:pPr algn="ctr"/>
            <a:endParaRPr lang="pt-BR" sz="25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500" dirty="0" smtClean="0"/>
              <a:t>Melhoria de todos os programas deficientes na unidade.</a:t>
            </a:r>
            <a:r>
              <a:rPr lang="pt-BR" sz="2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57422" y="642926"/>
            <a:ext cx="2944348" cy="1143000"/>
          </a:xfrm>
        </p:spPr>
        <p:txBody>
          <a:bodyPr>
            <a:normAutofit fontScale="90000"/>
          </a:bodyPr>
          <a:lstStyle/>
          <a:p>
            <a:r>
              <a:rPr lang="pt-BR" sz="49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Introdução</a:t>
            </a:r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pt-BR" sz="4000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</a:br>
            <a:endParaRPr lang="pt-BR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1768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/>
            <a:r>
              <a:rPr lang="pt-BR" sz="2800" dirty="0" smtClean="0"/>
              <a:t> A Hipertensão Arterial Sistêmica  e o Diabetes Mellitus  constituem uma das principais causas da </a:t>
            </a:r>
            <a:r>
              <a:rPr lang="pt-BR" sz="2800" dirty="0" err="1" smtClean="0"/>
              <a:t>morbimortalidade</a:t>
            </a:r>
            <a:r>
              <a:rPr lang="pt-BR" sz="2800" dirty="0" smtClean="0"/>
              <a:t>  da população mundial, não sendo diferente no Brasil.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361950" algn="just"/>
            <a:r>
              <a:rPr lang="pt-BR" sz="2800" dirty="0" smtClean="0"/>
              <a:t>Na minha comunidade foi constatado um número elevado de usuários com HAS e DM sem controle adequado, com desconhecimento das complicações destas doenças, e da importância de estilos de vida saudável para o correto controle, assim como a precária  cobertura de atendimento médico para o manejo destas doenças.</a:t>
            </a:r>
          </a:p>
          <a:p>
            <a:pPr marL="0" indent="361950" algn="just"/>
            <a:endParaRPr lang="pt-BR" sz="2800" dirty="0" smtClean="0"/>
          </a:p>
          <a:p>
            <a:pPr marL="0" indent="361950" algn="just"/>
            <a:r>
              <a:rPr lang="pt-BR" sz="2800" dirty="0" smtClean="0"/>
              <a:t>Estas deficiências foram as motivações para a realização deste trabalho com o objetivo de mudar esta realidade .</a:t>
            </a:r>
          </a:p>
          <a:p>
            <a:pPr algn="just"/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95578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002060"/>
                </a:solidFill>
              </a:rPr>
              <a:t>Importância da intervenção</a:t>
            </a:r>
            <a:br>
              <a:rPr lang="pt-BR" sz="4000" dirty="0" smtClean="0">
                <a:solidFill>
                  <a:srgbClr val="002060"/>
                </a:solidFill>
              </a:rPr>
            </a:br>
            <a:r>
              <a:rPr lang="pt-BR" sz="4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Comunidade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t-BR" sz="2800" dirty="0" smtClean="0"/>
              <a:t>Ampliação da  cobertura, priorização da atenção e  da</a:t>
            </a:r>
          </a:p>
          <a:p>
            <a:pPr algn="ctr">
              <a:buNone/>
            </a:pPr>
            <a:r>
              <a:rPr lang="pt-BR" sz="2800" dirty="0" smtClean="0"/>
              <a:t>qualidade de atendimento aos grupos de hipertensos e diabéticos; </a:t>
            </a:r>
          </a:p>
          <a:p>
            <a:pPr algn="ctr">
              <a:buNone/>
            </a:pPr>
            <a:r>
              <a:rPr lang="pt-BR" sz="2800" dirty="0" smtClean="0"/>
              <a:t>Incorporação das ações à rotina do serviço;</a:t>
            </a:r>
          </a:p>
          <a:p>
            <a:pPr algn="ctr">
              <a:buNone/>
            </a:pPr>
            <a:endParaRPr lang="pt-BR" sz="2800" dirty="0" smtClean="0"/>
          </a:p>
          <a:p>
            <a:pPr algn="ctr">
              <a:buNone/>
            </a:pPr>
            <a:r>
              <a:rPr lang="pt-BR" sz="2800" dirty="0" smtClean="0"/>
              <a:t>Ampliação da conscientização da comunidade em relação  à priorização do atendimento;</a:t>
            </a:r>
          </a:p>
          <a:p>
            <a:pPr algn="ctr">
              <a:buNone/>
            </a:pPr>
            <a:endParaRPr lang="pt-BR" sz="2800" dirty="0" smtClean="0"/>
          </a:p>
          <a:p>
            <a:pPr algn="ctr">
              <a:buNone/>
            </a:pPr>
            <a:r>
              <a:rPr lang="pt-BR" sz="2800" dirty="0" smtClean="0"/>
              <a:t>Maior engajamento entre equipe e comunidade.</a:t>
            </a:r>
          </a:p>
          <a:p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-1179512"/>
            <a:ext cx="6995120" cy="266429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3600" dirty="0" smtClean="0">
                <a:solidFill>
                  <a:srgbClr val="002060"/>
                </a:solidFill>
              </a:rPr>
              <a:t>Reflexão </a:t>
            </a:r>
            <a:r>
              <a:rPr lang="pt-BR" sz="3600" dirty="0">
                <a:solidFill>
                  <a:srgbClr val="002060"/>
                </a:solidFill>
              </a:rPr>
              <a:t>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8" cy="407196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800" b="1" u="sng" dirty="0" smtClean="0">
                <a:solidFill>
                  <a:schemeClr val="accent1"/>
                </a:solidFill>
              </a:rPr>
              <a:t>No início</a:t>
            </a:r>
          </a:p>
          <a:p>
            <a:pPr marL="114300" indent="0" algn="just">
              <a:buNone/>
            </a:pPr>
            <a:endParaRPr lang="pt-BR" sz="2400" dirty="0" smtClean="0"/>
          </a:p>
          <a:p>
            <a:pPr algn="ctr"/>
            <a:r>
              <a:rPr lang="pt-BR" sz="2400" dirty="0" smtClean="0"/>
              <a:t>Minha expectativa estava baseada em desejos de mudanças e de aumentar a qualidade da atenção a saúde nos pacientes hipertensos e diabéticos; </a:t>
            </a:r>
          </a:p>
          <a:p>
            <a:pPr algn="ctr"/>
            <a:r>
              <a:rPr lang="pt-BR" sz="2400" dirty="0" smtClean="0"/>
              <a:t>Desejo de aumentar a minha qualificação profissional e os meus conhecimentos sobre saúde da família na comunidade. </a:t>
            </a:r>
          </a:p>
          <a:p>
            <a:pPr algn="ctr"/>
            <a:r>
              <a:rPr lang="pt-BR" sz="2400" dirty="0" smtClean="0"/>
              <a:t>Necessidade de melhorar o acesso as informações de saúde</a:t>
            </a:r>
          </a:p>
          <a:p>
            <a:pPr>
              <a:buNone/>
            </a:pPr>
            <a:endParaRPr lang="pt-BR" sz="24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15304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-1179512"/>
            <a:ext cx="6995120" cy="266429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2800" dirty="0" smtClean="0">
                <a:solidFill>
                  <a:srgbClr val="002060"/>
                </a:solidFill>
              </a:rPr>
              <a:t/>
            </a:r>
            <a:br>
              <a:rPr lang="pt-BR" sz="2800" dirty="0" smtClean="0">
                <a:solidFill>
                  <a:srgbClr val="002060"/>
                </a:solidFill>
              </a:rPr>
            </a:br>
            <a:r>
              <a:rPr lang="pt-BR" sz="3600" dirty="0" smtClean="0">
                <a:solidFill>
                  <a:srgbClr val="002060"/>
                </a:solidFill>
              </a:rPr>
              <a:t>Reflexão </a:t>
            </a:r>
            <a:r>
              <a:rPr lang="pt-BR" sz="3600" dirty="0">
                <a:solidFill>
                  <a:srgbClr val="002060"/>
                </a:solidFill>
              </a:rPr>
              <a:t>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913412"/>
            <a:ext cx="8643998" cy="4230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b="1" u="sng" dirty="0" smtClean="0">
                <a:solidFill>
                  <a:schemeClr val="accent1"/>
                </a:solidFill>
              </a:rPr>
              <a:t>Após a intervenção</a:t>
            </a:r>
          </a:p>
          <a:p>
            <a:pPr>
              <a:buNone/>
            </a:pPr>
            <a:endParaRPr lang="pt-BR" sz="2800" dirty="0" smtClean="0"/>
          </a:p>
          <a:p>
            <a:pPr algn="ctr"/>
            <a:r>
              <a:rPr lang="pt-BR" sz="2400" dirty="0" smtClean="0"/>
              <a:t>Serviu para rever alguns temas e para aprender um pouco mais sobre outros.</a:t>
            </a:r>
          </a:p>
          <a:p>
            <a:pPr algn="ctr"/>
            <a:r>
              <a:rPr lang="pt-BR" sz="2400" dirty="0" smtClean="0"/>
              <a:t>Ajudou-me a diagnosticar as deficiências da Unidade e como buscar soluções para as mesmas;</a:t>
            </a:r>
          </a:p>
          <a:p>
            <a:pPr algn="ctr"/>
            <a:r>
              <a:rPr lang="pt-BR" sz="2400" dirty="0" smtClean="0"/>
              <a:t>As melhorias na intervenção  podem ser verificadas, permanecem e tendem a gerar resultados cada vez mais positivos.</a:t>
            </a:r>
            <a:endParaRPr lang="es-ES" sz="2400" dirty="0" smtClean="0"/>
          </a:p>
          <a:p>
            <a:endParaRPr lang="pt-BR" sz="24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15304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50825_1339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071546"/>
            <a:ext cx="385765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46650"/>
          </a:xfrm>
        </p:spPr>
        <p:txBody>
          <a:bodyPr>
            <a:normAutofit/>
          </a:bodyPr>
          <a:lstStyle/>
          <a:p>
            <a: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  <a:t>Muito obrigada!</a:t>
            </a:r>
            <a:r>
              <a:rPr lang="pt-BR" sz="72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pt-BR" sz="72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r>
              <a:rPr lang="pt-BR" sz="7200" dirty="0" err="1" smtClean="0">
                <a:solidFill>
                  <a:srgbClr val="FF0000"/>
                </a:solidFill>
                <a:cs typeface="Arial" pitchFamily="34" charset="0"/>
              </a:rPr>
              <a:t>Gracias</a:t>
            </a:r>
            <a:r>
              <a:rPr lang="pt-BR" sz="7200" dirty="0" smtClean="0">
                <a:solidFill>
                  <a:srgbClr val="FF0000"/>
                </a:solidFill>
                <a:cs typeface="Arial" pitchFamily="34" charset="0"/>
              </a:rPr>
              <a:t>!</a:t>
            </a:r>
            <a: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9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9800" dirty="0"/>
          </a:p>
        </p:txBody>
      </p:sp>
      <p:pic>
        <p:nvPicPr>
          <p:cNvPr id="38920" name="Picture 8" descr="Resultado de imagen para medic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14752"/>
            <a:ext cx="3214710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785020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71414"/>
            <a:ext cx="9144000" cy="24288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pt-BR" sz="3200" dirty="0" smtClean="0">
                <a:solidFill>
                  <a:srgbClr val="002060"/>
                </a:solidFill>
              </a:rPr>
              <a:t>O município de </a:t>
            </a:r>
            <a:r>
              <a:rPr lang="pt-BR" sz="3200" dirty="0" err="1" smtClean="0">
                <a:solidFill>
                  <a:srgbClr val="002060"/>
                </a:solidFill>
              </a:rPr>
              <a:t>Camaquã</a:t>
            </a:r>
            <a:r>
              <a:rPr lang="pt-BR" sz="3200" dirty="0" smtClean="0">
                <a:solidFill>
                  <a:srgbClr val="002060"/>
                </a:solidFill>
              </a:rPr>
              <a:t>/RS possui aproximadamente 60.368 habitantes e possui 4 Unidades de Saúde</a:t>
            </a:r>
          </a:p>
        </p:txBody>
      </p:sp>
      <p:pic>
        <p:nvPicPr>
          <p:cNvPr id="5" name="Picture 36" descr="Mapa do Estado do Rio Grande do S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541" y="2571744"/>
            <a:ext cx="6397731" cy="4214818"/>
          </a:xfrm>
          <a:prstGeom prst="rect">
            <a:avLst/>
          </a:prstGeom>
          <a:noFill/>
        </p:spPr>
      </p:pic>
      <p:sp>
        <p:nvSpPr>
          <p:cNvPr id="6" name="Seta para a direita 5"/>
          <p:cNvSpPr/>
          <p:nvPr/>
        </p:nvSpPr>
        <p:spPr>
          <a:xfrm>
            <a:off x="4929190" y="4714884"/>
            <a:ext cx="64294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29642" cy="164307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/>
            </a:r>
            <a:b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</a:br>
            <a: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br>
              <a:rPr lang="pt-BR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</a:br>
            <a:r>
              <a:rPr lang="pt-BR" sz="6000" dirty="0" smtClean="0">
                <a:solidFill>
                  <a:srgbClr val="002060"/>
                </a:solidFill>
                <a:cs typeface="Arial" pitchFamily="34" charset="0"/>
              </a:rPr>
              <a:t>UBS Santa Marta ,</a:t>
            </a:r>
            <a:r>
              <a:rPr lang="pt-BR" sz="6000" b="1" dirty="0" smtClean="0">
                <a:solidFill>
                  <a:srgbClr val="002060"/>
                </a:solidFill>
              </a:rPr>
              <a:t> </a:t>
            </a:r>
            <a:r>
              <a:rPr lang="pt-BR" sz="6000" b="1" dirty="0" err="1" smtClean="0">
                <a:solidFill>
                  <a:srgbClr val="002060"/>
                </a:solidFill>
              </a:rPr>
              <a:t>Camaquã</a:t>
            </a:r>
            <a:r>
              <a:rPr lang="pt-BR" sz="6000" b="1" dirty="0" smtClean="0">
                <a:solidFill>
                  <a:srgbClr val="002060"/>
                </a:solidFill>
              </a:rPr>
              <a:t>/RS</a:t>
            </a:r>
            <a:endParaRPr lang="pt-BR" sz="6000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 flipH="1">
            <a:off x="9900592" y="328498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pt-BR" dirty="0" smtClean="0"/>
          </a:p>
        </p:txBody>
      </p:sp>
      <p:pic>
        <p:nvPicPr>
          <p:cNvPr id="1026" name="Picture 2" descr="20150825_155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50940"/>
            <a:ext cx="4929190" cy="312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0150825_1554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71678"/>
            <a:ext cx="418958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4929158" y="4795897"/>
            <a:ext cx="4214842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>
                <a:solidFill>
                  <a:srgbClr val="002060"/>
                </a:solidFill>
                <a:cs typeface="Arial" pitchFamily="34" charset="0"/>
              </a:rPr>
              <a:t>4.000 usuários</a:t>
            </a:r>
          </a:p>
          <a:p>
            <a:pPr algn="just"/>
            <a:r>
              <a:rPr lang="pt-BR" sz="3200" dirty="0" smtClean="0">
                <a:solidFill>
                  <a:srgbClr val="002060"/>
                </a:solidFill>
                <a:cs typeface="Arial" pitchFamily="34" charset="0"/>
              </a:rPr>
              <a:t>1 Equipe de Saúde </a:t>
            </a:r>
          </a:p>
          <a:p>
            <a:pPr algn="just"/>
            <a:r>
              <a:rPr lang="pt-BR" sz="3200" dirty="0" smtClean="0">
                <a:solidFill>
                  <a:srgbClr val="002060"/>
                </a:solidFill>
                <a:cs typeface="Arial" pitchFamily="34" charset="0"/>
              </a:rPr>
              <a:t>Unidade Tradicional</a:t>
            </a:r>
          </a:p>
          <a:p>
            <a:pPr algn="just"/>
            <a:r>
              <a:rPr lang="pt-BR" sz="3200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rgbClr val="002060"/>
                </a:solidFill>
              </a:rPr>
              <a:t>Objetivo </a:t>
            </a:r>
            <a:r>
              <a:rPr lang="pt-BR" sz="5400" dirty="0">
                <a:solidFill>
                  <a:srgbClr val="002060"/>
                </a:solidFill>
              </a:rPr>
              <a:t>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928934"/>
            <a:ext cx="7715304" cy="3197229"/>
          </a:xfrm>
        </p:spPr>
        <p:txBody>
          <a:bodyPr/>
          <a:lstStyle/>
          <a:p>
            <a:pPr marL="114300" indent="0" algn="ctr">
              <a:buNone/>
            </a:pPr>
            <a:endParaRPr lang="pt-BR" b="1" dirty="0">
              <a:cs typeface="Arial" pitchFamily="34" charset="0"/>
            </a:endParaRPr>
          </a:p>
          <a:p>
            <a:pPr algn="ctr">
              <a:buNone/>
            </a:pPr>
            <a:r>
              <a:rPr lang="pt-BR" sz="2800" b="1" dirty="0" smtClean="0"/>
              <a:t>Melhorar a Atenção à saúde dos usuários com Hipertensão Arterial Sistêmica e Diabetes </a:t>
            </a:r>
            <a:r>
              <a:rPr lang="pt-BR" sz="2800" b="1" dirty="0" err="1" smtClean="0"/>
              <a:t>mellitus</a:t>
            </a:r>
            <a:r>
              <a:rPr lang="pt-BR" sz="2800" b="1" dirty="0" smtClean="0"/>
              <a:t> na UBS Santa Marta, </a:t>
            </a:r>
            <a:r>
              <a:rPr lang="pt-BR" sz="2800" b="1" dirty="0" err="1" smtClean="0"/>
              <a:t>Camaquã</a:t>
            </a:r>
            <a:r>
              <a:rPr lang="pt-BR" sz="2800" b="1" dirty="0" smtClean="0"/>
              <a:t>/RS</a:t>
            </a:r>
            <a:endParaRPr lang="pt-BR" sz="2800" b="1" dirty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644673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rgbClr val="002060"/>
                </a:solidFill>
              </a:rPr>
              <a:t>Objetivos específicos</a:t>
            </a:r>
            <a:endParaRPr lang="pt-BR" sz="5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285992"/>
            <a:ext cx="7715304" cy="3840171"/>
          </a:xfrm>
        </p:spPr>
        <p:txBody>
          <a:bodyPr>
            <a:normAutofit fontScale="92500" lnSpcReduction="10000"/>
          </a:bodyPr>
          <a:lstStyle/>
          <a:p>
            <a:pPr marL="114300" indent="0" algn="just"/>
            <a:r>
              <a:rPr lang="pt-BR" b="1" dirty="0" smtClean="0">
                <a:cs typeface="Arial" pitchFamily="34" charset="0"/>
              </a:rPr>
              <a:t> Ampliar a cobertura de hipertensos e diabéticos na área.</a:t>
            </a:r>
          </a:p>
          <a:p>
            <a:pPr marL="114300" indent="0" algn="just"/>
            <a:r>
              <a:rPr lang="pt-BR" b="1" dirty="0" smtClean="0">
                <a:cs typeface="Arial" pitchFamily="34" charset="0"/>
              </a:rPr>
              <a:t> Melhorar a qualidade de atenção a hipertensos e diabéticos.</a:t>
            </a:r>
          </a:p>
          <a:p>
            <a:pPr marL="114300" indent="0" algn="just"/>
            <a:r>
              <a:rPr lang="pt-BR" b="1" dirty="0" smtClean="0">
                <a:cs typeface="Arial" pitchFamily="34" charset="0"/>
              </a:rPr>
              <a:t> Melhorar a adesão de hipertensos e diabéticos ao programa.</a:t>
            </a:r>
          </a:p>
          <a:p>
            <a:pPr marL="114300" indent="0" algn="just"/>
            <a:r>
              <a:rPr lang="pt-BR" b="1" dirty="0" smtClean="0">
                <a:cs typeface="Arial" pitchFamily="34" charset="0"/>
              </a:rPr>
              <a:t> Melhorar o registro das informações.</a:t>
            </a:r>
          </a:p>
          <a:p>
            <a:pPr marL="114300" indent="0" algn="just"/>
            <a:r>
              <a:rPr lang="pt-BR" b="1" dirty="0" smtClean="0">
                <a:cs typeface="Arial" pitchFamily="34" charset="0"/>
              </a:rPr>
              <a:t> Mapear hipertensos e diabéticos de riscos para doenças cardiovasculares.</a:t>
            </a:r>
          </a:p>
          <a:p>
            <a:pPr marL="114300" indent="0" algn="just"/>
            <a:r>
              <a:rPr lang="pt-BR" b="1" dirty="0" smtClean="0">
                <a:cs typeface="Arial" pitchFamily="34" charset="0"/>
              </a:rPr>
              <a:t> Promover á saúde de hipertensos e diabéticos.</a:t>
            </a:r>
            <a:endParaRPr lang="pt-BR" b="1" dirty="0">
              <a:cs typeface="Arial" pitchFamily="34" charset="0"/>
            </a:endParaRPr>
          </a:p>
          <a:p>
            <a:pPr algn="ctr">
              <a:buNone/>
            </a:pPr>
            <a:endParaRPr lang="pt-BR" sz="2800" b="1" dirty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644673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752528"/>
          </a:xfrm>
        </p:spPr>
        <p:txBody>
          <a:bodyPr/>
          <a:lstStyle/>
          <a:p>
            <a:pPr marL="114300" indent="0" algn="just">
              <a:buNone/>
            </a:pPr>
            <a:r>
              <a:rPr lang="pt-BR" b="1" dirty="0"/>
              <a:t>Ações</a:t>
            </a:r>
            <a:r>
              <a:rPr lang="pt-BR" b="1" dirty="0" smtClean="0"/>
              <a:t>:</a:t>
            </a:r>
          </a:p>
          <a:p>
            <a:pPr marL="114300" indent="0" algn="just">
              <a:buNone/>
            </a:pPr>
            <a:endParaRPr lang="pt-BR" b="1" dirty="0"/>
          </a:p>
          <a:p>
            <a:pPr algn="just"/>
            <a:r>
              <a:rPr lang="pt-BR" dirty="0"/>
              <a:t>Monitoramento e avaliação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Organização e gestão do serviço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Engajamento público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Qualificação da prática clínica.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028896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>
                <a:solidFill>
                  <a:srgbClr val="002060"/>
                </a:solidFill>
              </a:rPr>
              <a:t>Logística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Análise situacional</a:t>
            </a:r>
          </a:p>
          <a:p>
            <a:pPr algn="just"/>
            <a:r>
              <a:rPr lang="pt-BR" sz="2800" dirty="0" smtClean="0"/>
              <a:t>Análise do serviço na UBS Santa Marta, </a:t>
            </a:r>
            <a:r>
              <a:rPr lang="pt-BR" sz="2800" dirty="0" err="1" smtClean="0"/>
              <a:t>Camaquã</a:t>
            </a:r>
            <a:r>
              <a:rPr lang="pt-BR" sz="2800" dirty="0" smtClean="0"/>
              <a:t>/RS</a:t>
            </a:r>
          </a:p>
          <a:p>
            <a:pPr algn="just"/>
            <a:endParaRPr lang="pt-BR" sz="2800" dirty="0" smtClean="0"/>
          </a:p>
          <a:p>
            <a:pPr algn="just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Protocolo de HAS e DM do Ministério da Saúde (2013)</a:t>
            </a:r>
          </a:p>
          <a:p>
            <a:pPr algn="just"/>
            <a:r>
              <a:rPr lang="pt-BR" sz="2800" dirty="0" smtClean="0"/>
              <a:t>Fichas-espelho; Fichas de atendimento individual; Registros no prontuário clínico; Livro de registros para usuários hipertensos e diabéticos.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Público Alvo:</a:t>
            </a:r>
          </a:p>
          <a:p>
            <a:pPr algn="just"/>
            <a:r>
              <a:rPr lang="pt-BR" sz="2800" dirty="0" smtClean="0"/>
              <a:t>pessoas com hipertensão arterial e/ou com diabetes </a:t>
            </a:r>
            <a:r>
              <a:rPr lang="pt-BR" sz="2800" dirty="0" err="1" smtClean="0"/>
              <a:t>mellitus</a:t>
            </a:r>
            <a:r>
              <a:rPr lang="pt-BR" sz="2800" dirty="0" smtClean="0"/>
              <a:t> pertencentes à área de cobertura da unidade</a:t>
            </a:r>
          </a:p>
          <a:p>
            <a:pPr algn="just"/>
            <a:endParaRPr lang="pt-BR" sz="2800" dirty="0" smtClean="0"/>
          </a:p>
          <a:p>
            <a:pPr algn="just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</a:rPr>
              <a:t>Duração:</a:t>
            </a:r>
          </a:p>
          <a:p>
            <a:pPr algn="just"/>
            <a:r>
              <a:rPr lang="pt-BR" sz="2800" dirty="0" smtClean="0"/>
              <a:t>16 semanas</a:t>
            </a:r>
            <a:endParaRPr lang="pt-BR" sz="2800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ctr"/>
            <a:r>
              <a:rPr lang="pt-BR" sz="6600" dirty="0">
                <a:solidFill>
                  <a:srgbClr val="002060"/>
                </a:solidFill>
              </a:rPr>
              <a:t>Objetivos</a:t>
            </a:r>
            <a:br>
              <a:rPr lang="pt-BR" sz="6600" dirty="0">
                <a:solidFill>
                  <a:srgbClr val="002060"/>
                </a:solidFill>
              </a:rPr>
            </a:br>
            <a:r>
              <a:rPr lang="pt-BR" sz="6600" dirty="0">
                <a:solidFill>
                  <a:srgbClr val="002060"/>
                </a:solidFill>
              </a:rPr>
              <a:t>Metas</a:t>
            </a:r>
            <a:br>
              <a:rPr lang="pt-BR" sz="6600" dirty="0">
                <a:solidFill>
                  <a:srgbClr val="002060"/>
                </a:solidFill>
              </a:rPr>
            </a:br>
            <a:r>
              <a:rPr lang="pt-BR" sz="6600" dirty="0" smtClean="0">
                <a:solidFill>
                  <a:srgbClr val="002060"/>
                </a:solidFill>
              </a:rPr>
              <a:t>Resultados</a:t>
            </a:r>
            <a:endParaRPr lang="pt-BR" sz="6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6503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1723</TotalTime>
  <Words>1264</Words>
  <Application>Microsoft Office PowerPoint</Application>
  <PresentationFormat>Apresentação na tela (4:3)</PresentationFormat>
  <Paragraphs>180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Fluxo</vt:lpstr>
      <vt:lpstr>      UNIVERSIDADE ABERTA DO SUS UNIVERSIDADE FEDERAL DE PELOTAS Especialização em Saúde da Família Modalidade a Distância Turma 8</vt:lpstr>
      <vt:lpstr>Introdução </vt:lpstr>
      <vt:lpstr>Slide 3</vt:lpstr>
      <vt:lpstr>   UBS Santa Marta , Camaquã/RS</vt:lpstr>
      <vt:lpstr>Objetivo geral</vt:lpstr>
      <vt:lpstr>Objetivos específicos</vt:lpstr>
      <vt:lpstr>Metodologia</vt:lpstr>
      <vt:lpstr>Logística</vt:lpstr>
      <vt:lpstr>Objetivos Metas Resultados</vt:lpstr>
      <vt:lpstr>Objetivo 1 – Ampliar a cobertura a hipertensos e/ou diabéticos</vt:lpstr>
      <vt:lpstr>Objetivo 2 – Melhorar a qualidade da atenção a hipertensos e/ou diabéticos. </vt:lpstr>
      <vt:lpstr>Objetivo 2 – Melhorar a qualidade da atenção a hipertensos e/ou diabéticos </vt:lpstr>
      <vt:lpstr>Objetivo 2 – Melhorar a qualidade da atenção a hipertensos e/ou diabéticos </vt:lpstr>
      <vt:lpstr>Objetivo 2 – Melhorar a qualidade da atenção a hipertensos e/ou diabéticos </vt:lpstr>
      <vt:lpstr>Objetivo 3 – Melhorar a adesão de hipertensos e/ou diabéticos ao programa</vt:lpstr>
      <vt:lpstr>Objetivo 4 – Melhorar o registro das informações</vt:lpstr>
      <vt:lpstr>Objetivo 5 – Mapear hipertensos e diabéticos de risco para doença cardiovascular </vt:lpstr>
      <vt:lpstr>    Objetivo 6 – Promover a saúde de hipertensos e/ou diabéticos</vt:lpstr>
      <vt:lpstr>Importância da intervenção </vt:lpstr>
      <vt:lpstr>Importância da intervenção Comunidade</vt:lpstr>
      <vt:lpstr>     Reflexão crítica sobre o processo pessoal de aprendizagem</vt:lpstr>
      <vt:lpstr>     Reflexão crítica sobre o processo pessoal de aprendizagem</vt:lpstr>
      <vt:lpstr>Slide 23</vt:lpstr>
      <vt:lpstr>Muito obrigada! Gracias!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Niviane Genz</dc:creator>
  <cp:lastModifiedBy>yusnei chavez</cp:lastModifiedBy>
  <cp:revision>137</cp:revision>
  <dcterms:created xsi:type="dcterms:W3CDTF">2015-07-31T02:56:35Z</dcterms:created>
  <dcterms:modified xsi:type="dcterms:W3CDTF">2015-09-02T19:28:41Z</dcterms:modified>
</cp:coreProperties>
</file>