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sldIdLst>
    <p:sldId id="325" r:id="rId2"/>
    <p:sldId id="332" r:id="rId3"/>
    <p:sldId id="334" r:id="rId4"/>
    <p:sldId id="326" r:id="rId5"/>
    <p:sldId id="327" r:id="rId6"/>
    <p:sldId id="328" r:id="rId7"/>
    <p:sldId id="333" r:id="rId8"/>
    <p:sldId id="336" r:id="rId9"/>
    <p:sldId id="329" r:id="rId10"/>
    <p:sldId id="341" r:id="rId11"/>
    <p:sldId id="342" r:id="rId12"/>
    <p:sldId id="344" r:id="rId13"/>
    <p:sldId id="331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5" r:id="rId24"/>
    <p:sldId id="356" r:id="rId25"/>
    <p:sldId id="357" r:id="rId26"/>
    <p:sldId id="358" r:id="rId27"/>
    <p:sldId id="359" r:id="rId28"/>
    <p:sldId id="337" r:id="rId29"/>
    <p:sldId id="338" r:id="rId30"/>
    <p:sldId id="339" r:id="rId31"/>
    <p:sldId id="36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oleta%20de%20dados%20Idosos%20final%20Yvieska%20&#250;ltima%20vers&#227;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oleta%20de%20dados%20Idosos%20final%20Yvieska%20&#250;ltima%20vers&#227;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oleta%20de%20dados%20Idosos%20final%20Yvieska%20&#250;ltima%20vers&#227;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oleta%20de%20dados%20Idosos%20final%20Yvieska%20&#250;ltima%20vers&#227;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980147428379963"/>
          <c:y val="0.28339005185327443"/>
          <c:w val="0.86019852176496803"/>
          <c:h val="0.6187970040330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0.30268199233716475</c:v>
                </c:pt>
                <c:pt idx="1">
                  <c:v>0.43295019157088122</c:v>
                </c:pt>
                <c:pt idx="2">
                  <c:v>0.51340996168582376</c:v>
                </c:pt>
                <c:pt idx="3">
                  <c:v>0.86206896551724133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9334544"/>
        <c:axId val="769331824"/>
      </c:barChart>
      <c:catAx>
        <c:axId val="76933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1824"/>
        <c:crosses val="autoZero"/>
        <c:auto val="1"/>
        <c:lblAlgn val="ctr"/>
        <c:lblOffset val="100"/>
        <c:noMultiLvlLbl val="0"/>
      </c:catAx>
      <c:valAx>
        <c:axId val="7693318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45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24698441950077"/>
          <c:y val="0.27721029138873565"/>
          <c:w val="0.84919982409113759"/>
          <c:h val="0.62061567781734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9330192"/>
        <c:axId val="769334000"/>
      </c:barChart>
      <c:catAx>
        <c:axId val="76933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4000"/>
        <c:crosses val="autoZero"/>
        <c:auto val="1"/>
        <c:lblAlgn val="ctr"/>
        <c:lblOffset val="100"/>
        <c:noMultiLvlLbl val="0"/>
      </c:catAx>
      <c:valAx>
        <c:axId val="7693340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01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9332368"/>
        <c:axId val="769338896"/>
      </c:barChart>
      <c:catAx>
        <c:axId val="76933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8896"/>
        <c:crosses val="autoZero"/>
        <c:auto val="1"/>
        <c:lblAlgn val="ctr"/>
        <c:lblOffset val="100"/>
        <c:noMultiLvlLbl val="0"/>
      </c:catAx>
      <c:valAx>
        <c:axId val="7693388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32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9341072"/>
        <c:axId val="769342704"/>
      </c:barChart>
      <c:catAx>
        <c:axId val="76934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42704"/>
        <c:crosses val="autoZero"/>
        <c:auto val="1"/>
        <c:lblAlgn val="ctr"/>
        <c:lblOffset val="100"/>
        <c:noMultiLvlLbl val="0"/>
      </c:catAx>
      <c:valAx>
        <c:axId val="7693427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9341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B8A385-1CE1-4E00-9C12-7A5383511F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53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71265C-9658-46DF-A675-4BED239D69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62FE-FCA1-4B2A-9A95-3C2398256CC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9408D-5745-4878-AC43-8FC7D72313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A8040-4054-4CAB-AF4C-C8CDA58163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BA70-8430-422C-BBF1-3351F294AB9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D5083-029C-4140-BC4B-A1D5D43D56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71F29-140D-4F1F-ABFA-6CEB0AF224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8FD5-313D-4D95-9A2B-55E1E71FF9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1537-6613-4202-9780-E56C4BAB43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AC601-6445-46B7-8143-4FC8401C231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9F79-5BC3-4F53-B789-4820D4A758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85279-E1F8-4FF7-8621-681ABB3524C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bge.gov.br/cidadesat/topwindow.htm?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015181" cy="171448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t-BR" sz="2400" b="1" dirty="0">
                <a:solidFill>
                  <a:schemeClr val="tx1"/>
                </a:solidFill>
              </a:rPr>
              <a:t/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/>
            </a:r>
            <a:br>
              <a:rPr lang="pt-BR" sz="2400" b="1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Especialização em Saúde da Família - </a:t>
            </a:r>
            <a:r>
              <a:rPr lang="pt-BR" sz="2400" b="1" dirty="0" err="1" smtClean="0">
                <a:solidFill>
                  <a:schemeClr val="tx1"/>
                </a:solidFill>
              </a:rPr>
              <a:t>EaD</a:t>
            </a:r>
            <a:r>
              <a:rPr lang="pt-BR" sz="2400" b="1" dirty="0" smtClean="0">
                <a:solidFill>
                  <a:schemeClr val="tx1"/>
                </a:solidFill>
              </a:rPr>
              <a:t> UNASUS - UFPEL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Turma 8 – Julho de 2014</a:t>
            </a:r>
            <a: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440336"/>
            <a:ext cx="7772400" cy="161449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2000" b="1" dirty="0"/>
              <a:t>Melhoria da Atenção à Saúde do Idoso na Unidade Básica de Saúde Ouro Preto/Carazinho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000" b="1" dirty="0"/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Aluno: </a:t>
            </a:r>
            <a:r>
              <a:rPr lang="pt-BR" sz="1800" b="1" dirty="0" err="1" smtClean="0"/>
              <a:t>Yvieska</a:t>
            </a:r>
            <a:r>
              <a:rPr lang="pt-BR" sz="1800" b="1" dirty="0" smtClean="0"/>
              <a:t> </a:t>
            </a:r>
            <a:r>
              <a:rPr lang="pt-BR" sz="1800" b="1" dirty="0"/>
              <a:t>Acosta </a:t>
            </a:r>
            <a:r>
              <a:rPr lang="pt-BR" sz="1800" b="1" dirty="0" smtClean="0"/>
              <a:t>Romero</a:t>
            </a:r>
          </a:p>
          <a:p>
            <a:pPr algn="ctr">
              <a:buNone/>
            </a:pPr>
            <a:endParaRPr lang="pt-BR" sz="1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sz="1800" b="1" dirty="0" smtClean="0"/>
              <a:t>Orientadora: Ana Paula </a:t>
            </a:r>
            <a:r>
              <a:rPr lang="pt-BR" sz="1800" b="1" dirty="0" err="1" smtClean="0"/>
              <a:t>Belini</a:t>
            </a:r>
            <a:endParaRPr lang="pt-BR" sz="1800" b="1" dirty="0" smtClean="0"/>
          </a:p>
          <a:p>
            <a:endParaRPr lang="pt-BR" sz="2400" b="1" dirty="0" smtClean="0"/>
          </a:p>
          <a:p>
            <a:pPr algn="ctr">
              <a:buNone/>
            </a:pPr>
            <a:r>
              <a:rPr lang="pt-BR" sz="2000" b="1" dirty="0" smtClean="0"/>
              <a:t>Pelotas, 2015</a:t>
            </a:r>
            <a:endParaRPr lang="pt-BR" sz="2000" b="1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00042"/>
            <a:ext cx="1643042" cy="1571636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617538"/>
            <a:ext cx="744380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93768" cy="4114800"/>
          </a:xfrm>
        </p:spPr>
        <p:txBody>
          <a:bodyPr/>
          <a:lstStyle/>
          <a:p>
            <a:pPr algn="just"/>
            <a:r>
              <a:rPr lang="pt-BR" sz="2000" b="1" dirty="0" smtClean="0"/>
              <a:t>Meta 2.2: </a:t>
            </a:r>
            <a:r>
              <a:rPr lang="pt-BR" sz="2000" dirty="0" smtClean="0"/>
              <a:t>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773157"/>
            <a:ext cx="5895343" cy="23593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Meta 2.3: </a:t>
            </a:r>
            <a:r>
              <a:rPr lang="pt-BR" sz="2000" dirty="0" smtClean="0"/>
              <a:t>Realizar a solicitação de exames complementares periódicos em 100% dos idosos hipertensos e/ou diabéticos.</a:t>
            </a:r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3660787"/>
            <a:ext cx="5895343" cy="23593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Meta 2.4:  </a:t>
            </a:r>
            <a:r>
              <a:rPr lang="pt-BR" sz="2000" dirty="0" smtClean="0"/>
              <a:t>Priorizar a prescrição de medicamentos da Farmácia Popular a 100% dos idosos.</a:t>
            </a:r>
          </a:p>
          <a:p>
            <a:endParaRPr lang="pt-BR" sz="2000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332783" y="3284984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ea typeface="DejaVu Sans"/>
              </a:rPr>
              <a:t>Resultado: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79 idosos cadastrados 100% prescrição;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113 idosos cadastrados 100% prescrição;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134 idosos cadastrados 100% prescrição;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No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prescrição.</a:t>
            </a: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73732" y="1988840"/>
            <a:ext cx="7772400" cy="4114800"/>
          </a:xfrm>
        </p:spPr>
        <p:txBody>
          <a:bodyPr/>
          <a:lstStyle/>
          <a:p>
            <a:r>
              <a:rPr lang="pt-BR" sz="2000" b="1" dirty="0" smtClean="0"/>
              <a:t>Meta 2.5: </a:t>
            </a:r>
            <a:r>
              <a:rPr lang="pt-BR" sz="2000" dirty="0" smtClean="0"/>
              <a:t>Cadastrar 100% dos idosos acamados ou com problemas de locomoção. (Estimativa de 8% dos idosos da área). No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e 2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 0 cadastrados, 3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3 cadastrados e no 4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9 cadastrados 100%.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315580"/>
              </p:ext>
            </p:extLst>
          </p:nvPr>
        </p:nvGraphicFramePr>
        <p:xfrm>
          <a:off x="1857356" y="3640138"/>
          <a:ext cx="5257596" cy="295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Meta 2.6:  </a:t>
            </a:r>
            <a:r>
              <a:rPr lang="pt-BR" sz="2000" dirty="0" smtClean="0"/>
              <a:t>Realizar visita domiciliar a 100% dos idosos acamados ou com problemas de locomoção</a:t>
            </a:r>
            <a:r>
              <a:rPr lang="pt-BR" sz="2000" dirty="0"/>
              <a:t>. No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e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 0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visitados,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3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cadastrados e 3 visitados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e 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9 cadastrados e 9 visitados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100%.</a:t>
            </a:r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252788"/>
              </p:ext>
            </p:extLst>
          </p:nvPr>
        </p:nvGraphicFramePr>
        <p:xfrm>
          <a:off x="1835696" y="3429000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21760" cy="4114800"/>
          </a:xfrm>
        </p:spPr>
        <p:txBody>
          <a:bodyPr/>
          <a:lstStyle/>
          <a:p>
            <a:r>
              <a:rPr lang="pt-BR" sz="2000" b="1" dirty="0" smtClean="0"/>
              <a:t>Meta 2.7: </a:t>
            </a:r>
            <a:r>
              <a:rPr lang="pt-BR" sz="2000" dirty="0" smtClean="0"/>
              <a:t>Rastrear 100% dos idosos para Hipertensão Arterial Sistêmica (HAS).</a:t>
            </a:r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971600" y="3573016"/>
            <a:ext cx="66247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ea typeface="DejaVu Sans"/>
              </a:rPr>
              <a:t>Resultado: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avaliados.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avaliados.</a:t>
            </a:r>
            <a:endParaRPr lang="pt-B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349752" cy="4114800"/>
          </a:xfrm>
        </p:spPr>
        <p:txBody>
          <a:bodyPr/>
          <a:lstStyle/>
          <a:p>
            <a:pPr algn="just"/>
            <a:r>
              <a:rPr lang="pt-BR" sz="2000" b="1" dirty="0" smtClean="0"/>
              <a:t>Meta 2.8: </a:t>
            </a:r>
            <a:r>
              <a:rPr lang="pt-BR" sz="2000" dirty="0" smtClean="0"/>
              <a:t>Rastrear 100% dos idosos com pressão arterial sustentada maior que 135/80 </a:t>
            </a:r>
            <a:r>
              <a:rPr lang="pt-BR" sz="2000" dirty="0" err="1" smtClean="0"/>
              <a:t>mmHg</a:t>
            </a:r>
            <a:r>
              <a:rPr lang="pt-BR" sz="2000" dirty="0" smtClean="0"/>
              <a:t> ou com diagnóstico de hipertensão arterial para Diabetes </a:t>
            </a:r>
            <a:r>
              <a:rPr lang="pt-BR" sz="2000" dirty="0" err="1" smtClean="0"/>
              <a:t>Mellitus</a:t>
            </a:r>
            <a:r>
              <a:rPr lang="pt-BR" sz="2000" dirty="0" smtClean="0"/>
              <a:t> (DM).</a:t>
            </a:r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82688" y="3789040"/>
            <a:ext cx="64136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ea typeface="DejaVu Sans"/>
              </a:rPr>
              <a:t>Resultado: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36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54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69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avaliados.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127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avaliados.</a:t>
            </a: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Meta 2.9: </a:t>
            </a:r>
            <a:r>
              <a:rPr lang="pt-BR" sz="2000" dirty="0" smtClean="0"/>
              <a:t>Realizar avaliação da necessidade de atendimento odontológico em 100% dos idosos.</a:t>
            </a:r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88672" y="3659270"/>
            <a:ext cx="66236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orientados.</a:t>
            </a:r>
            <a:endParaRPr lang="pt-B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Meta 2.10: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Realizar a primeira consulta odontológica para 100%  dos idosos. </a:t>
            </a:r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403648" y="3501008"/>
            <a:ext cx="68407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ea typeface="DejaVu Sans"/>
              </a:rPr>
              <a:t>Resultado: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avaliados.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avaliados.</a:t>
            </a:r>
            <a:endParaRPr lang="pt-BR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Objetivo 3.</a:t>
            </a:r>
            <a:r>
              <a:rPr lang="pt-BR" sz="2000" dirty="0" smtClean="0"/>
              <a:t> Melhorar a adesão dos idosos ao Programa de Saúde do Idoso.</a:t>
            </a:r>
          </a:p>
          <a:p>
            <a:r>
              <a:rPr lang="pt-BR" sz="2000" b="1" dirty="0" smtClean="0"/>
              <a:t>Meta 3.1 </a:t>
            </a:r>
            <a:r>
              <a:rPr lang="pt-BR" sz="2000" dirty="0" smtClean="0"/>
              <a:t>Buscar 100% dos idosos faltosos às consultas programadas</a:t>
            </a:r>
            <a:r>
              <a:rPr lang="pt-BR" sz="2000" dirty="0"/>
              <a:t>. No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e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 0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faltosos,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3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faltosos, 100% de busca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e no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4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</a:rPr>
              <a:t> 0 faltosos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.</a:t>
            </a:r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9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060355"/>
              </p:ext>
            </p:extLst>
          </p:nvPr>
        </p:nvGraphicFramePr>
        <p:xfrm>
          <a:off x="2123728" y="3789040"/>
          <a:ext cx="52565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Caraterização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Municipio </a:t>
            </a:r>
            <a:r>
              <a:rPr lang="es-MX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Carazinho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/RS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: Estado Rio Grande do Sul.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Total: 60,000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habitantes.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Saúde: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UBS todas com ESF </a:t>
            </a:r>
            <a:r>
              <a:rPr lang="pt-BR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centro especializado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- 01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Hospital.</a:t>
            </a:r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Objetivo 4: </a:t>
            </a:r>
            <a:r>
              <a:rPr lang="pt-BR" sz="2000" dirty="0" smtClean="0"/>
              <a:t>Melhorar o registro das informações.</a:t>
            </a:r>
          </a:p>
          <a:p>
            <a:r>
              <a:rPr lang="pt-BR" sz="2000" b="1" dirty="0" smtClean="0"/>
              <a:t>Meta 4.1: </a:t>
            </a:r>
            <a:r>
              <a:rPr lang="pt-BR" sz="2000" dirty="0" smtClean="0"/>
              <a:t>Manter registro específico de 100% das pessoas idosas.</a:t>
            </a:r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82688" y="3717032"/>
            <a:ext cx="7349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registro específico;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registro específico;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registro específico;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registro específico;</a:t>
            </a:r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21760" cy="4114800"/>
          </a:xfrm>
        </p:spPr>
        <p:txBody>
          <a:bodyPr/>
          <a:lstStyle/>
          <a:p>
            <a:pPr algn="just"/>
            <a:r>
              <a:rPr lang="pt-BR" sz="2400" b="1" dirty="0" smtClean="0"/>
              <a:t>Meta 4.2: </a:t>
            </a:r>
            <a:r>
              <a:rPr lang="pt-BR" sz="2400" dirty="0" smtClean="0"/>
              <a:t>Distribuir a Caderneta de Saúde da Pessoa Idosa a 100% dos idosos cadastrados.</a:t>
            </a:r>
          </a:p>
          <a:p>
            <a:pPr algn="just"/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82688" y="3933056"/>
            <a:ext cx="7421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com caderneta;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com caderneta;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com caderneta;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com caderneta.</a:t>
            </a:r>
            <a:endParaRPr lang="pt-B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Objetivo 5:</a:t>
            </a:r>
            <a:r>
              <a:rPr lang="pt-BR" sz="2000" dirty="0" smtClean="0"/>
              <a:t> Mapear os idosos de risco da área de abrangência.</a:t>
            </a:r>
          </a:p>
          <a:p>
            <a:r>
              <a:rPr lang="pt-BR" sz="2000" b="1" dirty="0" smtClean="0"/>
              <a:t>Meta 5.1: </a:t>
            </a:r>
            <a:r>
              <a:rPr lang="pt-BR" sz="2000" dirty="0" smtClean="0"/>
              <a:t>Rastrear 100% das pessoas idosas para risco de </a:t>
            </a:r>
            <a:r>
              <a:rPr lang="pt-BR" sz="2000" dirty="0" err="1" smtClean="0"/>
              <a:t>morbimortalidade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403648" y="3933056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rastreados;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rastreados;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rastreados;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rastreados.</a:t>
            </a:r>
            <a:endParaRPr lang="pt-B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Meta 5.2:  </a:t>
            </a:r>
            <a:r>
              <a:rPr lang="pt-BR" sz="2400" dirty="0" smtClean="0"/>
              <a:t>Investigar a presença de indicadores de fragilização na velhice em 100% das pessoas idosas.</a:t>
            </a:r>
          </a:p>
          <a:p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76579" y="3660787"/>
            <a:ext cx="7349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investigados;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investigados;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investigados;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investigados.</a:t>
            </a:r>
            <a:endParaRPr lang="pt-BR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Meta 5.3:  </a:t>
            </a:r>
            <a:r>
              <a:rPr lang="pt-BR" sz="2400" dirty="0" smtClean="0"/>
              <a:t>Avaliar a rede social de 100% dos idosos.</a:t>
            </a:r>
          </a:p>
          <a:p>
            <a:endParaRPr lang="pt-BR" sz="1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03648" y="3275475"/>
            <a:ext cx="71486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avaliados.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avaliados</a:t>
            </a:r>
            <a:endParaRPr lang="pt-B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575" y="1997867"/>
            <a:ext cx="7772400" cy="4114800"/>
          </a:xfrm>
        </p:spPr>
        <p:txBody>
          <a:bodyPr/>
          <a:lstStyle/>
          <a:p>
            <a:pPr algn="just"/>
            <a:r>
              <a:rPr lang="pt-BR" sz="2000" b="1" dirty="0" smtClean="0"/>
              <a:t>Objetivo 6: </a:t>
            </a:r>
            <a:r>
              <a:rPr lang="pt-BR" sz="2000" dirty="0" smtClean="0"/>
              <a:t>Promover a saúde dos idosos.</a:t>
            </a:r>
          </a:p>
          <a:p>
            <a:pPr algn="just"/>
            <a:r>
              <a:rPr lang="pt-BR" sz="2000" b="1" dirty="0" smtClean="0"/>
              <a:t>Meta 6.1: </a:t>
            </a:r>
            <a:r>
              <a:rPr lang="pt-BR" sz="2000" dirty="0" smtClean="0"/>
              <a:t>Garantir orientação nutricional para hábitos alimentares saudáveis a 100% das pessoas idosas.</a:t>
            </a:r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03648" y="4055267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orientados;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orientados;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orientados;</a:t>
            </a:r>
            <a:endParaRPr lang="pt-BR" sz="2000" dirty="0">
              <a:solidFill>
                <a:srgbClr val="000000"/>
              </a:solidFill>
              <a:ea typeface="DejaVu Sans"/>
            </a:endParaRP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orientados.</a:t>
            </a:r>
            <a:endParaRPr lang="pt-B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575" y="1988840"/>
            <a:ext cx="7772400" cy="4114800"/>
          </a:xfrm>
        </p:spPr>
        <p:txBody>
          <a:bodyPr/>
          <a:lstStyle/>
          <a:p>
            <a:r>
              <a:rPr lang="pt-BR" sz="2400" b="1" dirty="0" smtClean="0"/>
              <a:t>Meta 6.2: </a:t>
            </a:r>
            <a:r>
              <a:rPr lang="pt-BR" sz="2400" dirty="0" smtClean="0"/>
              <a:t>Garantir orientação para a prática regular de atividade física a 100% idosos.</a:t>
            </a:r>
          </a:p>
          <a:p>
            <a:endParaRPr lang="pt-BR" sz="2000" dirty="0" smtClean="0"/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331640" y="3933056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mês 134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No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orientados.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017713"/>
            <a:ext cx="7551440" cy="4114800"/>
          </a:xfrm>
        </p:spPr>
        <p:txBody>
          <a:bodyPr/>
          <a:lstStyle/>
          <a:p>
            <a:r>
              <a:rPr lang="pt-BR" sz="2400" b="1" dirty="0" smtClean="0"/>
              <a:t>Meta 6.3: </a:t>
            </a:r>
            <a:r>
              <a:rPr lang="pt-BR" sz="2400" dirty="0" smtClean="0"/>
              <a:t>Garantir orientações sobre higiene bucal (incluindo higiene de próteses dentárias) para 100% dos idosos cadastrados</a:t>
            </a:r>
          </a:p>
          <a:p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188672" y="4221088"/>
            <a:ext cx="70557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79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113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134 idosos cadastrados 100% orientados;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4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225 idosos cadastrados 100% orientados.</a:t>
            </a:r>
            <a:endParaRPr lang="pt-BR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Ampliação da cobertura da atenção a saúde do idoso; </a:t>
            </a:r>
          </a:p>
          <a:p>
            <a:r>
              <a:rPr lang="pt-BR" sz="2800" dirty="0" smtClean="0"/>
              <a:t>Qualificação da atenção a saúde do idoso;</a:t>
            </a:r>
          </a:p>
          <a:p>
            <a:r>
              <a:rPr lang="pt-BR" sz="2800" dirty="0" smtClean="0"/>
              <a:t>Ampliação do atendimento multidisciplinar;</a:t>
            </a:r>
          </a:p>
          <a:p>
            <a:r>
              <a:rPr lang="pt-BR" sz="2800" dirty="0" smtClean="0"/>
              <a:t>Qualificação da prática clínica;</a:t>
            </a:r>
          </a:p>
          <a:p>
            <a:r>
              <a:rPr lang="pt-BR" sz="2800" dirty="0" smtClean="0"/>
              <a:t>Melhoria dos registros;</a:t>
            </a:r>
          </a:p>
          <a:p>
            <a:r>
              <a:rPr lang="pt-BR" sz="2800" dirty="0" smtClean="0"/>
              <a:t>Atenção para cuidados preventivos;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sz="3600" dirty="0" smtClean="0"/>
              <a:t>Reflexão sobre o processo de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Muitas expectativas iniciais com relação ao curso;</a:t>
            </a:r>
          </a:p>
          <a:p>
            <a:r>
              <a:rPr lang="pt-BR" sz="2800" dirty="0" smtClean="0"/>
              <a:t>Análise situacional do serviço e da saúde da população;</a:t>
            </a:r>
          </a:p>
          <a:p>
            <a:r>
              <a:rPr lang="pt-BR" sz="2800" dirty="0" smtClean="0"/>
              <a:t>Aperfeiçoamento profissional e da língua;</a:t>
            </a:r>
          </a:p>
          <a:p>
            <a:r>
              <a:rPr lang="pt-BR" sz="2800" dirty="0" smtClean="0"/>
              <a:t>Conhecimentos técnicos e da Saúde Pública Brasileira;</a:t>
            </a:r>
          </a:p>
          <a:p>
            <a:r>
              <a:rPr lang="pt-BR" sz="2800" dirty="0" smtClean="0"/>
              <a:t>Fortalecimento do trabalho em equipe;</a:t>
            </a:r>
          </a:p>
          <a:p>
            <a:endParaRPr lang="pt-BR" sz="2800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Local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2214554"/>
            <a:ext cx="7389464" cy="4114800"/>
          </a:xfrm>
        </p:spPr>
        <p:txBody>
          <a:bodyPr/>
          <a:lstStyle/>
          <a:p>
            <a:pPr algn="just"/>
            <a:r>
              <a:rPr lang="pt-BR" sz="2800" dirty="0" smtClean="0"/>
              <a:t>UBS Nova Ouro Preto;</a:t>
            </a:r>
          </a:p>
          <a:p>
            <a:pPr algn="just"/>
            <a:r>
              <a:rPr lang="pt-BR" sz="2800" dirty="0" smtClean="0"/>
              <a:t>População: 2,700 habitantes, 722 famílias;</a:t>
            </a:r>
          </a:p>
          <a:p>
            <a:pPr algn="just"/>
            <a:r>
              <a:rPr lang="pt-BR" sz="2800" dirty="0" smtClean="0"/>
              <a:t>Equipe: </a:t>
            </a:r>
            <a:r>
              <a:rPr lang="pt-BR" sz="2800" dirty="0"/>
              <a:t>médico, </a:t>
            </a:r>
            <a:r>
              <a:rPr lang="pt-BR" sz="2800" dirty="0" smtClean="0"/>
              <a:t>enfermeira</a:t>
            </a:r>
            <a:r>
              <a:rPr lang="pt-BR" sz="2800" dirty="0"/>
              <a:t>, </a:t>
            </a:r>
            <a:r>
              <a:rPr lang="pt-BR" sz="2800" dirty="0" smtClean="0"/>
              <a:t>técnica </a:t>
            </a:r>
            <a:r>
              <a:rPr lang="pt-BR" sz="2800" dirty="0"/>
              <a:t>em enfermagem</a:t>
            </a:r>
            <a:r>
              <a:rPr lang="pt-BR" sz="2800" dirty="0" smtClean="0"/>
              <a:t>, </a:t>
            </a:r>
            <a:r>
              <a:rPr lang="pt-BR" sz="2800" dirty="0"/>
              <a:t>dentista, </a:t>
            </a:r>
            <a:r>
              <a:rPr lang="pt-BR" sz="2800" dirty="0" smtClean="0"/>
              <a:t>técnica </a:t>
            </a:r>
            <a:r>
              <a:rPr lang="pt-BR" sz="2800" dirty="0"/>
              <a:t>em odontologia, </a:t>
            </a:r>
            <a:r>
              <a:rPr lang="pt-BR" sz="2800" dirty="0" smtClean="0"/>
              <a:t>auxiliar administrativo, </a:t>
            </a:r>
            <a:r>
              <a:rPr lang="pt-BR" sz="2800" dirty="0"/>
              <a:t>4 agentes comunitárias de saúde e higienizadora. 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Referencias utilizadas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2285991"/>
            <a:ext cx="7858180" cy="3846521"/>
          </a:xfrm>
        </p:spPr>
        <p:txBody>
          <a:bodyPr/>
          <a:lstStyle/>
          <a:p>
            <a:r>
              <a:rPr lang="pt-BR" sz="2000" dirty="0" smtClean="0"/>
              <a:t>BRASIL,</a:t>
            </a:r>
            <a:r>
              <a:rPr lang="pt-BR" sz="2000" dirty="0"/>
              <a:t> </a:t>
            </a:r>
            <a:r>
              <a:rPr lang="pt-BR" sz="2000" dirty="0" smtClean="0"/>
              <a:t>Envelhecimento </a:t>
            </a:r>
            <a:r>
              <a:rPr lang="pt-BR" sz="2000" dirty="0"/>
              <a:t>e saúde da pessoa idosa / Ministério da Saúde, </a:t>
            </a:r>
            <a:r>
              <a:rPr lang="pt-BR" sz="2000" dirty="0" smtClean="0"/>
              <a:t>2006</a:t>
            </a:r>
            <a:r>
              <a:rPr lang="pt-BR" sz="2000" dirty="0"/>
              <a:t>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INSTITUTO BRASILEIRO DE GEOGRAFIA E ESTATÍSTICA.</a:t>
            </a:r>
            <a:r>
              <a:rPr lang="pt-BR" sz="2000" b="1" dirty="0" smtClean="0"/>
              <a:t> Síntese das Informações – Carazinho – RS</a:t>
            </a:r>
            <a:r>
              <a:rPr lang="pt-BR" sz="2000" dirty="0" smtClean="0"/>
              <a:t>. Disponível em </a:t>
            </a:r>
            <a:r>
              <a:rPr lang="pt-BR" sz="2000" dirty="0" smtClean="0">
                <a:hlinkClick r:id="rId2"/>
              </a:rPr>
              <a:t>http://www.ibge.gov.br/cidadesat/topwindow.htm?1</a:t>
            </a:r>
            <a:r>
              <a:rPr lang="pt-BR" sz="2000" dirty="0" smtClean="0"/>
              <a:t>, acesso em 05 de setembro 2014.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4800" dirty="0" smtClean="0"/>
          </a:p>
          <a:p>
            <a:pPr marL="0" indent="0">
              <a:buNone/>
            </a:pPr>
            <a:r>
              <a:rPr lang="pt-BR" sz="4800" dirty="0" smtClean="0"/>
              <a:t>      OBRIGADA!</a:t>
            </a:r>
            <a:endParaRPr lang="pt-BR" sz="48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66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239826"/>
          </a:xfrm>
        </p:spPr>
        <p:txBody>
          <a:bodyPr/>
          <a:lstStyle/>
          <a:p>
            <a:r>
              <a:rPr lang="pt-BR" dirty="0" smtClean="0"/>
              <a:t>Objetivo geral: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61278" cy="4114800"/>
          </a:xfrm>
        </p:spPr>
        <p:txBody>
          <a:bodyPr/>
          <a:lstStyle/>
          <a:p>
            <a:pPr algn="just"/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42"/>
            <a:ext cx="1500166" cy="1571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53334" y="2832774"/>
            <a:ext cx="7133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á Saúde do Idoso na UBS Ouro Preto na cidade de Carazinho/RS;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39552" y="2101453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SzPct val="60000"/>
              <a:buFont typeface="Wingdings" charset="2"/>
              <a:buChar char=""/>
            </a:pPr>
            <a:endParaRPr lang="pt-BR" sz="2400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algn="just"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DejaVu Sans"/>
              </a:rPr>
              <a:t>Objetivo </a:t>
            </a: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1. Ampliar a cobertura do Programa de Saúde do Idoso.</a:t>
            </a:r>
            <a:endParaRPr lang="pt-BR" sz="2000" dirty="0"/>
          </a:p>
          <a:p>
            <a:pPr algn="just"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2. Melhorar a qualidade da atenção ao idoso na Unidade de Saúde.</a:t>
            </a:r>
            <a:endParaRPr lang="pt-BR" sz="2000" dirty="0"/>
          </a:p>
          <a:p>
            <a:pPr algn="just"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3. Melhorar a adesão dos idosos ao Programa de Saúde do Idoso.</a:t>
            </a:r>
            <a:endParaRPr lang="pt-BR" sz="2000" dirty="0"/>
          </a:p>
          <a:p>
            <a:pPr algn="just"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4. Melhorar o registro das informações</a:t>
            </a:r>
            <a:endParaRPr lang="pt-BR" sz="2000"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4. Melhorar o registro das informações.</a:t>
            </a:r>
            <a:endParaRPr lang="pt-BR" sz="2000"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5. Mapear os idosos de risco da área de abrangência.</a:t>
            </a:r>
            <a:endParaRPr lang="pt-BR" sz="2000"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latin typeface="Arial"/>
                <a:ea typeface="DejaVu Sans"/>
              </a:rPr>
              <a:t>Objetivo 6. Promover a saúde dos idosos</a:t>
            </a:r>
            <a:endParaRPr lang="pt-BR" sz="2000" dirty="0"/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617538"/>
            <a:ext cx="7015181" cy="1168388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Protocolo a ser utilizado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Envelhecimento e saúde da pessoa idosa, 2006. 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 de monitoramento e coleta de dados: Ficha espelho, listas de presença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grupos,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planilhas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prontuário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Capacitações da equipe conforme o protocolo, 2006;</a:t>
            </a:r>
          </a:p>
          <a:p>
            <a:r>
              <a:rPr lang="pt-BR" sz="2400" dirty="0" smtClean="0"/>
              <a:t>Grupos na comunidade;</a:t>
            </a:r>
          </a:p>
          <a:p>
            <a:r>
              <a:rPr lang="pt-BR" sz="2400" dirty="0" smtClean="0"/>
              <a:t>Atendimento em grupo e individual;</a:t>
            </a:r>
          </a:p>
          <a:p>
            <a:r>
              <a:rPr lang="pt-BR" sz="2400" dirty="0" smtClean="0"/>
              <a:t>Agendamentos e atendimento a demanda espontânea;</a:t>
            </a:r>
          </a:p>
          <a:p>
            <a:r>
              <a:rPr lang="pt-BR" sz="2400" dirty="0" smtClean="0"/>
              <a:t>Atribuições a cada profissional;</a:t>
            </a:r>
          </a:p>
          <a:p>
            <a:r>
              <a:rPr lang="pt-BR" sz="2400" dirty="0" smtClean="0"/>
              <a:t>Preenchimento de fichas de avaliação;</a:t>
            </a:r>
          </a:p>
          <a:p>
            <a:r>
              <a:rPr lang="pt-BR" sz="2400" dirty="0" smtClean="0"/>
              <a:t>Checagem  de cartões sombras;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Objetivo 1: </a:t>
            </a:r>
            <a:r>
              <a:rPr lang="pt-BR" sz="2000" dirty="0" smtClean="0"/>
              <a:t>Objetivo 1. Ampliar a cobertura do Programa de Saúde do Idoso.</a:t>
            </a:r>
          </a:p>
          <a:p>
            <a:r>
              <a:rPr lang="pt-BR" sz="2000" b="1" dirty="0" smtClean="0"/>
              <a:t>Meta 1.1: </a:t>
            </a:r>
            <a:r>
              <a:rPr lang="pt-BR" sz="2000" dirty="0" smtClean="0"/>
              <a:t>Ampliar a cobertura de atenção à saúde do idoso da área da unidade de saúde para 100%.</a:t>
            </a:r>
          </a:p>
          <a:p>
            <a:endParaRPr lang="pt-BR" sz="2000" i="1" dirty="0" smtClean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946789"/>
              </p:ext>
            </p:extLst>
          </p:nvPr>
        </p:nvGraphicFramePr>
        <p:xfrm>
          <a:off x="1835696" y="3573016"/>
          <a:ext cx="5567288" cy="2963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428868"/>
            <a:ext cx="8286776" cy="3829048"/>
          </a:xfrm>
        </p:spPr>
        <p:txBody>
          <a:bodyPr/>
          <a:lstStyle/>
          <a:p>
            <a:r>
              <a:rPr lang="pt-BR" sz="2000" b="1" dirty="0" smtClean="0"/>
              <a:t>Objetivo 2: </a:t>
            </a:r>
            <a:r>
              <a:rPr lang="pt-BR" sz="2000" dirty="0" smtClean="0"/>
              <a:t>Melhorar a qualidade da atenção ao idoso na Unidade de Saúde.</a:t>
            </a:r>
          </a:p>
          <a:p>
            <a:r>
              <a:rPr lang="pt-BR" sz="2000" b="1" dirty="0" smtClean="0"/>
              <a:t>Meta 2.1: </a:t>
            </a:r>
            <a:r>
              <a:rPr lang="pt-BR" sz="2000" dirty="0" smtClean="0"/>
              <a:t>Realizar Avaliação Multidimensional Rápida de 100% dos idosos.</a:t>
            </a:r>
          </a:p>
          <a:p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ea typeface="DejaVu Sans"/>
              </a:rPr>
              <a:t>Resultado: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1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79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2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113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avaliados;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 No 3</a:t>
            </a:r>
            <a:r>
              <a:rPr lang="pt-BR" sz="2000" dirty="0"/>
              <a:t>º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 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134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avaliados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"/>
            </a:pPr>
            <a:r>
              <a:rPr lang="pt-BR" sz="2000" dirty="0">
                <a:solidFill>
                  <a:srgbClr val="000000"/>
                </a:solidFill>
                <a:ea typeface="DejaVu Sans"/>
              </a:rPr>
              <a:t>No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4</a:t>
            </a:r>
            <a:r>
              <a:rPr lang="pt-BR" sz="2000" dirty="0" smtClean="0"/>
              <a:t>º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mês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225 </a:t>
            </a:r>
            <a:r>
              <a:rPr lang="pt-BR" sz="2000" dirty="0">
                <a:solidFill>
                  <a:srgbClr val="000000"/>
                </a:solidFill>
                <a:ea typeface="DejaVu Sans"/>
              </a:rPr>
              <a:t>idosos cadastrados 100% </a:t>
            </a:r>
            <a:r>
              <a:rPr lang="pt-BR" sz="2000" dirty="0" smtClean="0">
                <a:solidFill>
                  <a:srgbClr val="000000"/>
                </a:solidFill>
                <a:ea typeface="DejaVu Sans"/>
              </a:rPr>
              <a:t>avaliados.</a:t>
            </a:r>
            <a:endParaRPr lang="pt-BR" sz="2000" dirty="0"/>
          </a:p>
          <a:p>
            <a:endParaRPr lang="pt-BR" sz="2000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1919</TotalTime>
  <Words>1563</Words>
  <Application>Microsoft Office PowerPoint</Application>
  <PresentationFormat>Apresentação na tela (4:3)</PresentationFormat>
  <Paragraphs>177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Arial</vt:lpstr>
      <vt:lpstr>Calibri</vt:lpstr>
      <vt:lpstr>DejaVu Sans</vt:lpstr>
      <vt:lpstr>Tahoma</vt:lpstr>
      <vt:lpstr>Times New Roman</vt:lpstr>
      <vt:lpstr>Wingdings</vt:lpstr>
      <vt:lpstr>Geometrico</vt:lpstr>
      <vt:lpstr>   Especialização em Saúde da Família - EaD UNASUS - UFPEL Turma 8 – Julho de 2014 </vt:lpstr>
      <vt:lpstr>Introdução</vt:lpstr>
      <vt:lpstr>Local da intervenção</vt:lpstr>
      <vt:lpstr>Objetivo geral:</vt:lpstr>
      <vt:lpstr>Objetivos específicos</vt:lpstr>
      <vt:lpstr>Logística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sobre o processo de aprendizagem</vt:lpstr>
      <vt:lpstr>Referencias utilizadas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CAPACITAÇÃO PARA AGENTES COMUNITÁRIOS DE SAÚDE</dc:title>
  <dc:creator>edla</dc:creator>
  <cp:lastModifiedBy>ADAILTON SILVA</cp:lastModifiedBy>
  <cp:revision>119</cp:revision>
  <cp:lastPrinted>1601-01-01T00:00:00Z</cp:lastPrinted>
  <dcterms:created xsi:type="dcterms:W3CDTF">2006-09-22T19:08:11Z</dcterms:created>
  <dcterms:modified xsi:type="dcterms:W3CDTF">2015-08-17T20:14:52Z</dcterms:modified>
</cp:coreProperties>
</file>