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92" r:id="rId14"/>
    <p:sldId id="270" r:id="rId15"/>
    <p:sldId id="291" r:id="rId16"/>
    <p:sldId id="271" r:id="rId17"/>
    <p:sldId id="29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efesa%20TCC%20Turma%2008%20%20Patricia%202015\TCC%20Zaida\rev%20Tomasi%20Planilha%20coleta%20de%20dados%20Final%20HAS%20e%20DM%20-%20Zaida%2003%20de%20agos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efesa%20TCC%20Turma%2008%20%20Patricia%202015\TCC%20Zaida\rev%20Tomasi%20Planilha%20coleta%20de%20dados%20Final%20HAS%20e%20DM%20-%20Zaida%2003%20de%20agos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efesa%20TCC%20Turma%2008%20%20Patricia%202015\TCC%20Zaida\rev%20Tomasi%20Planilha%20coleta%20de%20dados%20Final%20HAS%20e%20DM%20-%20Zaida%2003%20de%20agost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efesa%20TCC%20Turma%2008%20%20Patricia%202015\TCC%20Zaida\rev%20Tomasi%20Planilha%20coleta%20de%20dados%20Final%20HAS%20e%20DM%20-%20Zaida%2003%20de%20ago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de dados Final HAS e DM - Zaida 03 de agosto.xlsx]Indicadores'!$C$4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coleta de dados Final HAS e DM - Zaida 03 de agosto.xlsx]Indicadores'!$D$3:$F$3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de dados Final HAS e DM - Zaida 03 de agosto.xlsx]Indicadores'!$D$4:$F$4</c:f>
              <c:numCache>
                <c:formatCode>0.0%</c:formatCode>
                <c:ptCount val="3"/>
                <c:pt idx="0">
                  <c:v>0.1388888888888889</c:v>
                </c:pt>
                <c:pt idx="1">
                  <c:v>0.2951388888888889</c:v>
                </c:pt>
                <c:pt idx="2">
                  <c:v>0.50347222222222221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541696"/>
        <c:axId val="30543232"/>
      </c:barChart>
      <c:catAx>
        <c:axId val="305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543232"/>
        <c:crosses val="autoZero"/>
        <c:auto val="1"/>
        <c:lblAlgn val="ctr"/>
        <c:lblOffset val="100"/>
        <c:noMultiLvlLbl val="0"/>
      </c:catAx>
      <c:valAx>
        <c:axId val="30543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5416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de dados Final HAS e DM - Zaida 03 de agosto.xlsx]Indicadores'!$R$4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coleta de dados Final HAS e DM - Zaida 03 de agosto.xlsx]Indicadores'!$S$3:$U$3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de dados Final HAS e DM - Zaida 03 de agosto.xlsx]Indicadores'!$S$4:$U$4</c:f>
              <c:numCache>
                <c:formatCode>0.0%</c:formatCode>
                <c:ptCount val="3"/>
                <c:pt idx="0">
                  <c:v>0.18309859154929578</c:v>
                </c:pt>
                <c:pt idx="1">
                  <c:v>0.36619718309859156</c:v>
                </c:pt>
                <c:pt idx="2">
                  <c:v>0.676056338028169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586368"/>
        <c:axId val="30587904"/>
      </c:barChart>
      <c:catAx>
        <c:axId val="3058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587904"/>
        <c:crosses val="autoZero"/>
        <c:auto val="1"/>
        <c:lblAlgn val="ctr"/>
        <c:lblOffset val="100"/>
        <c:noMultiLvlLbl val="0"/>
      </c:catAx>
      <c:valAx>
        <c:axId val="30587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586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0.45</c:v>
                </c:pt>
                <c:pt idx="1">
                  <c:v>0.72941176470588232</c:v>
                </c:pt>
                <c:pt idx="2">
                  <c:v>0.82068965517241377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21856"/>
        <c:axId val="84598784"/>
      </c:barChart>
      <c:catAx>
        <c:axId val="841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598784"/>
        <c:crosses val="autoZero"/>
        <c:auto val="1"/>
        <c:lblAlgn val="ctr"/>
        <c:lblOffset val="100"/>
        <c:noMultiLvlLbl val="0"/>
      </c:catAx>
      <c:valAx>
        <c:axId val="84598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1218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0.76923076923076927</c:v>
                </c:pt>
                <c:pt idx="1">
                  <c:v>0.92307692307692313</c:v>
                </c:pt>
                <c:pt idx="2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21408"/>
        <c:axId val="84322944"/>
      </c:barChart>
      <c:catAx>
        <c:axId val="843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22944"/>
        <c:crosses val="autoZero"/>
        <c:auto val="1"/>
        <c:lblAlgn val="ctr"/>
        <c:lblOffset val="100"/>
        <c:noMultiLvlLbl val="0"/>
      </c:catAx>
      <c:valAx>
        <c:axId val="84322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214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de dados Final HAS e DM - Zaida 03 de agosto.xlsx]Indicadores'!$C$21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'[rev Tomasi Planilha coleta de dados Final HAS e DM - Zaida 03 de agosto.xlsx]Indicadores'!$D$20:$F$20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de dados Final HAS e DM - Zaida 03 de agosto.xlsx]Indicadores'!$D$21:$F$21</c:f>
              <c:numCache>
                <c:formatCode>0.0%</c:formatCode>
                <c:ptCount val="3"/>
                <c:pt idx="0">
                  <c:v>0.9</c:v>
                </c:pt>
                <c:pt idx="1">
                  <c:v>0.94117647058823528</c:v>
                </c:pt>
                <c:pt idx="2">
                  <c:v>0.96551724137931039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644864"/>
        <c:axId val="34173312"/>
      </c:barChart>
      <c:catAx>
        <c:axId val="3064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173312"/>
        <c:crosses val="autoZero"/>
        <c:auto val="1"/>
        <c:lblAlgn val="ctr"/>
        <c:lblOffset val="100"/>
        <c:noMultiLvlLbl val="0"/>
      </c:catAx>
      <c:valAx>
        <c:axId val="34173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644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0.85</c:v>
                </c:pt>
                <c:pt idx="1">
                  <c:v>0.92941176470588238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68768"/>
        <c:axId val="84370560"/>
      </c:barChart>
      <c:catAx>
        <c:axId val="843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70560"/>
        <c:crosses val="autoZero"/>
        <c:auto val="1"/>
        <c:lblAlgn val="ctr"/>
        <c:lblOffset val="100"/>
        <c:noMultiLvlLbl val="0"/>
      </c:catAx>
      <c:valAx>
        <c:axId val="843705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68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Indicadores!$S$27:$U$27</c:f>
              <c:numCache>
                <c:formatCode>0.0%</c:formatCode>
                <c:ptCount val="3"/>
                <c:pt idx="0">
                  <c:v>0.92307692307692313</c:v>
                </c:pt>
                <c:pt idx="1">
                  <c:v>0.96153846153846156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00000"/>
        <c:axId val="84401536"/>
      </c:barChart>
      <c:catAx>
        <c:axId val="8440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401536"/>
        <c:crosses val="autoZero"/>
        <c:auto val="1"/>
        <c:lblAlgn val="ctr"/>
        <c:lblOffset val="100"/>
        <c:noMultiLvlLbl val="0"/>
      </c:catAx>
      <c:valAx>
        <c:axId val="844015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4000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0F75D-5F08-426C-94B4-6D395ED32A66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DBCC-883B-4221-94CA-F2339B8549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8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BEAC67-5E52-4F3E-975F-B05B467608CB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120375-7C80-4C6B-98DC-DCF71C9011A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856" y="5589240"/>
            <a:ext cx="5637010" cy="882119"/>
          </a:xfrm>
        </p:spPr>
        <p:txBody>
          <a:bodyPr/>
          <a:lstStyle/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Especializada: </a:t>
            </a: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Zaida Perez Alabart</a:t>
            </a:r>
            <a:endParaRPr 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Patricia Gernania</a:t>
            </a:r>
            <a:endParaRPr 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108980"/>
            <a:ext cx="7175351" cy="2448272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</a:pPr>
            <a:r>
              <a:rPr lang="pt-B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hipertensão arterial sistêmica e/ou Diabetes Mellitus na UBS Raimundo Rodriguez Lustosa, Capixaba/ AC</a:t>
            </a:r>
            <a:br>
              <a:rPr lang="pt-B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3648" y="188640"/>
            <a:ext cx="58326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ABERTA DO SUS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FEDERAL DE PELOTAS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Especialização em Saúde da Família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Modalidade a Distância</a:t>
            </a:r>
            <a:endParaRPr lang="pt-BR" sz="20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Turma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</a:t>
            </a:r>
          </a:p>
          <a:p>
            <a:pPr indent="540385" algn="ctr"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  <a:p>
            <a:pPr indent="540385" algn="ctr">
              <a:spcAft>
                <a:spcPts val="0"/>
              </a:spcAft>
            </a:pPr>
            <a:endParaRPr lang="pt-BR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995936" y="1916832"/>
            <a:ext cx="1368152" cy="11921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71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63688" y="61890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4149080"/>
            <a:ext cx="7344816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endParaRPr lang="pt-BR" sz="1600" b="1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1256872"/>
            <a:ext cx="837529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 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1.2: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Cadastrar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80%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dos diabéticos da área de abrangência no Programa de Atenção á Hipertensão Arterial Sistêmica e á Diabetes Mellitus da unidade de saúde.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23928" y="5517232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       Figura 2- Cobertura </a:t>
            </a:r>
            <a:r>
              <a:rPr lang="pt-BR" sz="1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 programa de atenção ao </a:t>
            </a:r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diabético.</a:t>
            </a:r>
            <a:endParaRPr lang="pt-BR" sz="1600" dirty="0"/>
          </a:p>
        </p:txBody>
      </p:sp>
      <p:sp>
        <p:nvSpPr>
          <p:cNvPr id="9" name="Retângulo 8"/>
          <p:cNvSpPr/>
          <p:nvPr/>
        </p:nvSpPr>
        <p:spPr>
          <a:xfrm>
            <a:off x="1057524" y="3429000"/>
            <a:ext cx="2866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1= 13 DM</a:t>
            </a: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2= 26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3= 48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255045364"/>
              </p:ext>
            </p:extLst>
          </p:nvPr>
        </p:nvGraphicFramePr>
        <p:xfrm>
          <a:off x="4126966" y="2815580"/>
          <a:ext cx="4562475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3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476672"/>
            <a:ext cx="6246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t-BR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endParaRPr lang="pt-BR" sz="2800" dirty="0">
              <a:solidFill>
                <a:prstClr val="black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126876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exame clínico apropriado em 100% dos hipertensos.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2.2: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exame clínico apropriado em 100% dos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de 100% alcançadas em todos os meses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da intervenção.</a:t>
            </a:r>
          </a:p>
          <a:p>
            <a:pPr lvl="0" indent="540385" algn="just"/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99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88640"/>
            <a:ext cx="820891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t-BR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 smtClean="0">
              <a:solidFill>
                <a:prstClr val="black"/>
              </a:solidFill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diabéticos.</a:t>
            </a: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2.3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a 100% dos hipertensos a realização de exames complementares em dia de acordo com o protocolo. 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Mês 1 n = 18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Mês 2 n = 62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Mês 3n=119(82.1%)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                 </a:t>
            </a:r>
          </a:p>
          <a:p>
            <a:pPr indent="540385" algn="r"/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                             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Figura 3 - Proporção de hipertensos com os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exames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complementares em dia de acordo com o protocolo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396782"/>
              </p:ext>
            </p:extLst>
          </p:nvPr>
        </p:nvGraphicFramePr>
        <p:xfrm>
          <a:off x="3994359" y="3429000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717" y="332656"/>
            <a:ext cx="7632848" cy="576064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2.4: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Garantir a 100% dos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Diabéticos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a realização de exames complementares em dia de acordo com o protocolo.  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  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1 n = 10 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Mês 2 n = 24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Mês 3= 42 (97.5%)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160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Figura 4 - Proporção de diabéticos com os exames complementares em dia de acordo com o protocolo.</a:t>
            </a:r>
            <a:b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t-BR" sz="16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</a:b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90063"/>
              </p:ext>
            </p:extLst>
          </p:nvPr>
        </p:nvGraphicFramePr>
        <p:xfrm>
          <a:off x="3779912" y="2420888"/>
          <a:ext cx="447675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8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6339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213932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    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3548" y="548680"/>
            <a:ext cx="82809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2.5: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Priorizar a prescrição de medicamentos da farmácia popular para 100% dos hipertensos cadastrados na unidade de saúde. 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 Mês 1 n = 36</a:t>
            </a:r>
          </a:p>
          <a:p>
            <a:pPr lvl="0" indent="540385" algn="just"/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Mês 2 n = 80</a:t>
            </a:r>
          </a:p>
          <a:p>
            <a:pPr lvl="0" indent="540385" algn="just"/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Mês 3 n =140</a:t>
            </a: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dirty="0" smtClean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  <a:p>
            <a:pPr lvl="0" indent="540385" algn="r"/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                                    </a:t>
            </a:r>
            <a:r>
              <a:rPr lang="pt-BR" sz="1600" b="1" dirty="0" smtClean="0">
                <a:latin typeface="Arial"/>
                <a:ea typeface="Calibri"/>
                <a:cs typeface="Arial"/>
              </a:rPr>
              <a:t>Figura 5- Proporção de hipertensos com    prescrição de medicamentos da Farmácia Popular/</a:t>
            </a:r>
            <a:r>
              <a:rPr lang="pt-BR" sz="1600" b="1" dirty="0" err="1" smtClean="0">
                <a:latin typeface="Arial"/>
                <a:ea typeface="Calibri"/>
                <a:cs typeface="Arial"/>
              </a:rPr>
              <a:t>Hiperdia</a:t>
            </a:r>
            <a:r>
              <a:rPr lang="pt-BR" sz="1600" b="1" dirty="0" smtClean="0">
                <a:latin typeface="Arial"/>
                <a:ea typeface="Calibri"/>
                <a:cs typeface="Arial"/>
              </a:rPr>
              <a:t> priorizada.                                      </a:t>
            </a:r>
            <a:endParaRPr lang="pt-BR" sz="1600" b="1" dirty="0"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84891982"/>
              </p:ext>
            </p:extLst>
          </p:nvPr>
        </p:nvGraphicFramePr>
        <p:xfrm>
          <a:off x="4047822" y="3339653"/>
          <a:ext cx="47148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4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1" y="476672"/>
            <a:ext cx="7694240" cy="5038496"/>
          </a:xfrm>
        </p:spPr>
        <p:txBody>
          <a:bodyPr/>
          <a:lstStyle/>
          <a:p>
            <a:pPr marL="0" lvl="0" indent="540385" algn="l">
              <a:spcBef>
                <a:spcPts val="0"/>
              </a:spcBef>
              <a:buClrTx/>
              <a:buSzTx/>
              <a:buNone/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2.6: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Priorizar a prescrição de medicamentos da farmácia popular para 100% dos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Diabéticos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cadastrados na unidade de saúde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.</a:t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Resultados: </a:t>
            </a:r>
            <a:r>
              <a:rPr lang="pt-BR" sz="2400" b="0" dirty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Metas </a:t>
            </a:r>
            <a:r>
              <a:rPr lang="pt-BR" sz="2400" b="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de 100% alcançadas </a:t>
            </a:r>
            <a:r>
              <a:rPr lang="pt-BR" sz="2400" b="0" dirty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em todos os meses da intervenção.</a:t>
            </a:r>
            <a:br>
              <a:rPr lang="pt-BR" sz="2400" b="0" dirty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endParaRPr lang="pt-BR" sz="2400" b="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24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54868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- Melhorar a qualidade da atenção a hipertensos e/ou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2.7: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avaliação da necessidade de atendimento odontológico em 100% dos hipertensos. 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1= 34 (85%)</a:t>
            </a: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2= 79(92.9%)</a:t>
            </a: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chemeClr val="accent6"/>
                </a:solidFill>
                <a:latin typeface="Arial"/>
                <a:ea typeface="Calibri"/>
                <a:cs typeface="Arial"/>
              </a:rPr>
              <a:t>Mês 3=145(100%)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Figura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– Proporção de hipertensos com </a:t>
            </a: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avaliação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necessidade de atendimento odontológico.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94471068"/>
              </p:ext>
            </p:extLst>
          </p:nvPr>
        </p:nvGraphicFramePr>
        <p:xfrm>
          <a:off x="4150435" y="3212976"/>
          <a:ext cx="46482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7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19" cy="5616624"/>
          </a:xfrm>
        </p:spPr>
        <p:txBody>
          <a:bodyPr/>
          <a:lstStyle/>
          <a:p>
            <a:pPr marL="0" lvl="0" indent="0" algn="l"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Meta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2.8: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Realizar avaliação da necessidade de atendimento odontológico em 100% dos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diabéticos. </a:t>
            </a: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b="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b="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     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Mês 1= 12(92.3%)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  Mês 2= 25(96.2%)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Mês 3= 48(100%)</a:t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lang="pt-BR" sz="2400" dirty="0" smtClean="0">
                <a:solidFill>
                  <a:schemeClr val="accent6"/>
                </a:solidFill>
                <a:effectLst/>
                <a:latin typeface="Arial"/>
                <a:ea typeface="Times New Roman"/>
                <a:cs typeface="Arial"/>
              </a:rPr>
              <a:t>                                               </a:t>
            </a:r>
            <a:r>
              <a:rPr lang="pt-BR" sz="1600" dirty="0">
                <a:solidFill>
                  <a:schemeClr val="tx1"/>
                </a:solidFill>
                <a:effectLst/>
                <a:latin typeface="Arial"/>
                <a:ea typeface="Times New Roman"/>
                <a:cs typeface="Arial"/>
              </a:rPr>
              <a:t>Figura 7 – Proporção de diabéticos com avaliação da necessidade de atendimento odontológico.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6724290"/>
              </p:ext>
            </p:extLst>
          </p:nvPr>
        </p:nvGraphicFramePr>
        <p:xfrm>
          <a:off x="4067944" y="2348880"/>
          <a:ext cx="46005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4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Melhorar a adesão de hipertensos e/ou diabéticos ao programa.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3.1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Buscar 100% dos hipertensos faltosos às consultas na unidade de saúde conforme a periodicidade recomendada.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3.2: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Buscar 100% dos diabéticos faltosos às consultas na unidade de saúde conforme a periodicidade recomendada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</a:p>
          <a:p>
            <a:pPr lvl="0" indent="540385" algn="just"/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69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3595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Destaco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que tivemos alguns usuários faltosos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ás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consultas médicas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agendadas (tanto hipertensos quanto diabéticos),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diante dessa realidade, foi necessária a busca ativa por meio de visita domiciliar pelos ACS, conseguindo 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comparecimento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na mesma semana que faltaram à consulta previamente agendada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para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avaliação clínica e monitoramento das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patologias.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Portanto, consideramos que não houve usuários faltosos às consultas permanecendo estes percentuais em 0%.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10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39752" y="44153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Introdução</a:t>
            </a:r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67991" y="1087869"/>
            <a:ext cx="8136904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As doenças crônicas degenerativas especificamente Hipertensão Arterial  e a Diabetes Mellitus encontram se entre as primeiras causas de morbimortalidade dos países  desenvolvidos e são fatores desencadeantes  de outras doenças que provocam incapacidade ao indivíduo e que ao mesmo tempo descontrolam a funcionalidade da família provocando crises de desorganização no âmbito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familiar. </a:t>
            </a:r>
          </a:p>
          <a:p>
            <a:pPr marL="628650" lvl="0" indent="-28575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Por tanto um projeto de intervenção para melhorar o atendimento dos pacientes com HAS e DM implicaria melhorar a qualidade de vida, aumentar pro médio de vida para este grupo populacional, aumentar a média de anos uteis na sociedade e de certa forma influiria economicamente ao diminuir os gastos por conceito de internamento, uso de medicamentos entre outros.</a:t>
            </a:r>
          </a:p>
        </p:txBody>
      </p:sp>
    </p:spTree>
    <p:extLst>
      <p:ext uri="{BB962C8B-B14F-4D97-AF65-F5344CB8AC3E}">
        <p14:creationId xmlns:p14="http://schemas.microsoft.com/office/powerpoint/2010/main" val="21849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1064" y="764704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Melhorar o registro das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informações.</a:t>
            </a:r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Manter ficha de acompanhamento de 100% dos hipertensos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4.2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Manter ficha de acompanhamento de 100% dos diabéticos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91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620688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5 -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Mapear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hipertensos e diabéticos de risco para doença cardiovascular.</a:t>
            </a: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5.1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estratificação do risco cardiovascular em 100% dos hipertensos cadastrados na unidade de saúde.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5.2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Realizar estratificação do risco cardiovascular em 100% dos diabéticos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20612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 saúde de hipertensos e diabéticos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6.1: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orientação nutricional sobre alimentação saudável a 100% dos hipertensos.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6.2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orientação nutricional sobre alimentação saudável a 100% dos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7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0648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6.3: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em relação à prática regular de atividade física a 100% dos pacientes hipertensos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6.4: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em relação à prática regular de atividade física a 100% dos pacientes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52879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6.5: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sobre os riscos do tabagismo a 100% dos pacientes hipertensos.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6.6: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sobre os riscos do tabagismo a 100% dos pacientes diabéticos.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3" y="591482"/>
            <a:ext cx="820891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 algn="just"/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Objetivo 6 -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Promover a saúde de hipertensos e diabéticos.</a:t>
            </a:r>
          </a:p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6.7: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orientação sobre higiene bucal a 100% dos pacientes hipertensos.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6.8: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higiene bucal a 100% dos pacientes diabéticos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Resultados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: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Metas alcançadas em todos os meses da intervenção.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73873" y="821206"/>
            <a:ext cx="2880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Discussão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393648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intervenção para a equipe </a:t>
            </a:r>
          </a:p>
          <a:p>
            <a:pPr algn="ctr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Permitiu melhorar a capacitação dos profissionais da equipe.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Permitiu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à mesma ampliar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nossos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conhecimentos, trocar ideias e experiências qualificando 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trabalho.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Permitiu uma melhor integração da equipe.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34076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o serviço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348880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Melhorou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o acolhimento e a qualidade de atenção dispensada aos usuários hipertensos e/ou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diabéticos.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P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ossibilitou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a organização dos prontuários e registros em fichas de acompanhamento dos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usuários.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Promoveu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a implantação de um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arquivo especifico (ficha-espelho) para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monitoramento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 destes. </a:t>
            </a:r>
            <a:endParaRPr lang="pt-BR" sz="24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56151" y="767035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540" y="134076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a comunidade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2399938"/>
            <a:ext cx="74168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Melhorou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 relação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equipe-comunidade.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Permitiu aumentar as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atividades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educativas,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promovendo melhoria quanto à qualidade de vida desta população. 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just"/>
            <a:endParaRPr lang="pt-BR" sz="2400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Facilitou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a troca de ideias, experiências e conhecimentos com os grupos de hipertensos 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diabéticos. </a:t>
            </a:r>
            <a:endParaRPr lang="pt-BR" sz="2400" dirty="0" smtClean="0"/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3563888" y="723123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2060848"/>
            <a:ext cx="83529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Hoje após culminação de este projeto nossa equipe esta mais integrada e preparada para dar continuidade as ações iniciadas durante a intervenção e continuar melhorando o estado de saúde de nossa comunidade. Além disso com a disposição de integrar novas ações ao serviço que permitam a melhoria de outras ações programáticas.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79579" y="736771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57196" y="1186731"/>
            <a:ext cx="78912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Localização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No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interior do estado do Acre, especificamente no Sudeste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deste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Limites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geográficos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norte 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nordeste fazem divisão com o município de Rio Branco, Sul com a Bolívia, Leste com o município de Plácido de Castro e a Bolívia e o Oeste com o município de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Xapuri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P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opulação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Total: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10.170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habitantes. 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s-VE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Unidades </a:t>
            </a:r>
            <a:r>
              <a:rPr lang="es-VE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Básicas de </a:t>
            </a:r>
            <a:r>
              <a:rPr lang="pt-BR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Saúde: </a:t>
            </a:r>
            <a:r>
              <a:rPr lang="pt-BR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(4)</a:t>
            </a:r>
            <a:r>
              <a:rPr lang="es-VE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es-VE" sz="2400" dirty="0">
                <a:solidFill>
                  <a:prstClr val="black"/>
                </a:solidFill>
                <a:latin typeface="Arial" charset="0"/>
                <a:cs typeface="Arial" charset="0"/>
              </a:rPr>
              <a:t>na zona </a:t>
            </a:r>
            <a:r>
              <a:rPr lang="es-VE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urbana (2) </a:t>
            </a:r>
            <a:r>
              <a:rPr lang="es-VE" sz="2400" dirty="0">
                <a:solidFill>
                  <a:prstClr val="black"/>
                </a:solidFill>
                <a:latin typeface="Arial" charset="0"/>
                <a:cs typeface="Arial" charset="0"/>
              </a:rPr>
              <a:t>e </a:t>
            </a:r>
            <a:r>
              <a:rPr lang="es-VE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na </a:t>
            </a:r>
            <a:r>
              <a:rPr lang="es-VE" sz="2400" dirty="0">
                <a:solidFill>
                  <a:prstClr val="black"/>
                </a:solidFill>
                <a:latin typeface="Arial" charset="0"/>
                <a:cs typeface="Arial" charset="0"/>
              </a:rPr>
              <a:t>zona </a:t>
            </a:r>
            <a:r>
              <a:rPr lang="es-VE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rural (2).</a:t>
            </a:r>
            <a:endParaRPr lang="es-VE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algn="just"/>
            <a:endParaRPr lang="es-CR" sz="2400" dirty="0" smtClean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 smtClean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es-CR" sz="2400" dirty="0">
              <a:solidFill>
                <a:prstClr val="black"/>
              </a:solidFill>
              <a:latin typeface="Calibri"/>
            </a:endParaRPr>
          </a:p>
          <a:p>
            <a:pPr lvl="0" algn="just"/>
            <a:endParaRPr lang="pt-B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86405" y="52674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do município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(Capixaba)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7" y="4653136"/>
            <a:ext cx="2490664" cy="17965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67969"/>
            <a:ext cx="2520279" cy="179657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653136"/>
            <a:ext cx="2769390" cy="180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556792"/>
            <a:ext cx="8014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No entanto, necessitamos ampliar as ações no sentido de conscientizar aos demais usuários pertencentes a comunidade quanto à priorização da atenção ao grupo dos hipertensos e diabéticos, em especial os de alto risco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3645024"/>
            <a:ext cx="801417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retendemos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estender e implementar ações de qualificação para outras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ações programáticas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desenvolvidas no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serviço da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UBS Raimundo Rodrigues Lustosa.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just"/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554218" y="701052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Discussão</a:t>
            </a:r>
            <a:endParaRPr lang="pt-B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pessoal de </a:t>
            </a:r>
            <a:r>
              <a:rPr lang="pt-BR" sz="2800" b="1" kern="0" dirty="0" smtClean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endParaRPr lang="pt-BR" sz="2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844824"/>
            <a:ext cx="8167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O Curso de Especialização em Saúde da Família significou para minha prática profissional a possibilidade de adquirir novos conhecimentos acerca da Estratégia Saúde da Família (ESF) no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Brasil e melhorar a qualidade de vida da comunidade.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Na pratica professional possibilitou a aquisição de conhecimentos sobre um novo sistema de saúde, desconhecido para nos ate o momento, o SUS e seus protocolos.</a:t>
            </a:r>
            <a:endParaRPr lang="pt-BR" sz="2400" dirty="0">
              <a:solidFill>
                <a:prstClr val="black"/>
              </a:solidFill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2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0466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kern="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pessoal de aprendizagem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19675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participação nos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fóruns, nos casos interativos e nas praticas clinicas também me permitiu compartilhar meus conhecimentos, e foi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uma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forma mais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de consolidar conhecimento e de autopreparação.</a:t>
            </a: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realização dos Testes de Qualificação Cognitiva me proporcionaram melhorias em minha pratica clinica como profissional de saúde.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7357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8027" y="407707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Considero que o Trabalho de Conclusão de Curso é uma proposta que serve para dar continuidade à intervenção e a possibilidade de implementar outros programas na Atenção Primária de Saúde. 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4046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pessoal de </a:t>
            </a:r>
            <a:r>
              <a:rPr lang="pt-BR" sz="2800" b="1" kern="0" dirty="0" smtClean="0"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8027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O projeto de intervenção demonstrou que mesmo com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dificuldades,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foi possível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dispensar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uma atenção de qualidade aos usuários hipertensos e/ou diabéticos acompanhados na unidade.</a:t>
            </a:r>
            <a:endParaRPr lang="pt-B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84712" y="188640"/>
            <a:ext cx="813690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</a:pPr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Referências</a:t>
            </a: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Estratégias para o cuidado da pessoa com doença crônica: hipertensão arterial sistêmica / Ministério da Saúde, Secretaria de Atenção à Saúde, Departamento de Atenção Básica. 128 p.: il. (Cadernos de Atenção Básica, n. 37)– Brasília: Ministério da Saúde, 2013. </a:t>
            </a:r>
          </a:p>
          <a:p>
            <a:pPr indent="540385"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Estratégias para o cuidado da pessoa com doença crônica: diabetes mellitus / Ministério da Saúde, Secretaria de Atenção à Saúde, Departamento de Atenção Básica. 160 p.: il. (Cadernos de Atenção Básica, n. 36) – Brasília: Ministério da Saúde, 2013.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449580" algn="just"/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99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87724" y="2655094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Obrigada !!</a:t>
            </a:r>
            <a:endParaRPr lang="pt-BR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91993" y="980728"/>
            <a:ext cx="6840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Localização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</a:rPr>
              <a:t>:</a:t>
            </a:r>
            <a:endParaRPr lang="pt-BR" sz="2400" b="1" dirty="0">
              <a:solidFill>
                <a:srgbClr val="000000"/>
              </a:solidFill>
              <a:latin typeface="Arial"/>
            </a:endParaRPr>
          </a:p>
          <a:p>
            <a:pPr lvl="0" algn="just"/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UBS Raimundo Rodrigues Lustosa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está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localizada na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zona rural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da cidade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População Total da área de abrangência:</a:t>
            </a:r>
          </a:p>
          <a:p>
            <a:pPr lvl="0" algn="just"/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1892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habitantes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(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975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são do sexo feminino e    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917</a:t>
            </a:r>
            <a:r>
              <a:rPr lang="pt-BR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</a:rPr>
              <a:t>do sexo masculino.</a:t>
            </a:r>
            <a:endParaRPr lang="pt-BR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</a:rPr>
              <a:t>Distribuição</a:t>
            </a:r>
            <a:r>
              <a:rPr lang="pt-BR" sz="24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lvl="0" algn="just"/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Por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micro áreas: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Ramal Antônio Costa, Silveira, Jarina, Zaquel Machado e Batista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  <a:p>
            <a:pPr lvl="0" algn="just"/>
            <a:endParaRPr lang="pt-BR" sz="2400" dirty="0">
              <a:solidFill>
                <a:srgbClr val="000000"/>
              </a:solidFill>
              <a:latin typeface="Arial"/>
              <a:ea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51721" y="457508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da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UBS</a:t>
            </a:r>
            <a:endParaRPr lang="pt-BR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3" y="4565442"/>
            <a:ext cx="6840760" cy="210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9249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19672" y="18448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193850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desatualizado da população hipertensa e diabética.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/>
                <a:ea typeface="Times New Roman"/>
              </a:rPr>
              <a:t>Baixa cobertura do </a:t>
            </a:r>
            <a:r>
              <a:rPr lang="pt-BR" sz="2400" dirty="0">
                <a:latin typeface="Arial"/>
                <a:ea typeface="Times New Roman"/>
              </a:rPr>
              <a:t>programa de atenção ao hipertenso e/ou ao diabético na unidade de saúde</a:t>
            </a:r>
            <a:r>
              <a:rPr lang="pt-BR" sz="2400" dirty="0" smtClean="0">
                <a:latin typeface="Arial"/>
                <a:ea typeface="Times New Roman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 não eram realizados segundo os 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diabético, sendo as consultas por demanda espontânea a mais predominante.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Não tínhamos atendimento odontológico.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Não eram realizadas visitas domiciliares programadas pela equipe de saúde da unidade.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83768" y="134076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r>
              <a:rPr lang="pt-BR" sz="32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675695"/>
            <a:ext cx="8496944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t-BR" sz="240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Melhorar a assistência à saúde dos pacientes com hipertensão arterial e/ou diabetes mellitus na UBS Raimundo Rodriguez Lustosa, Capixaba/ AC.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1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4288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Metodologia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029675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foram desenvolvidas em 4 eixos: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Monitoramento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 Avaliação, Organização e Gestão do Serviço, Engajamento Público e Qualificação da Prática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Clínica.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Utilizou-se 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diabético do Ministério de Saúde, 2013.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Capacitação dos profissionais de saúde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 unidade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sobre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 protocolos adotados.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476672"/>
            <a:ext cx="849694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Recadastramento e busca ativa da população hipertensa e diabética pertencente á área de abrangência da unidade.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clínico e odontológico segundo o estabelecido nos protocolos.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Realização de visita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domiciliar.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da intervenção.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Atualização do arquivo específico. </a:t>
            </a:r>
          </a:p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Ficha espelho.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de coleta de dados.</a:t>
            </a:r>
          </a:p>
          <a:p>
            <a:pPr algn="just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75979" y="32394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Objetivos, </a:t>
            </a: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Metas e Resultados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4955" y="861815"/>
            <a:ext cx="83555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Objetivo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1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Ampliar a cobertura a hipertensos e/ou diabéticos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sz="24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Meta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1.1: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Cadastrar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80%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dos hipertensos da área de abrangência no Programa de Atenção á Hipertensão Arterial Sistêmica e á Diabetes Mellitus da unidade de saúde.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3645023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1= 40 HAS</a:t>
            </a:r>
            <a:endParaRPr lang="pt-BR" sz="2400" dirty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2= 85</a:t>
            </a:r>
          </a:p>
          <a:p>
            <a:pPr lvl="0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3=145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23929" y="5805264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/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23929" y="584207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16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Figura 1 - Cobertura do programa de atenção ao hipertenso.</a:t>
            </a:r>
          </a:p>
          <a:p>
            <a:pPr indent="540385" algn="just">
              <a:spcAft>
                <a:spcPts val="0"/>
              </a:spcAft>
            </a:pPr>
            <a:endParaRPr lang="pt-BR" sz="16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1600" b="1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592978653"/>
              </p:ext>
            </p:extLst>
          </p:nvPr>
        </p:nvGraphicFramePr>
        <p:xfrm>
          <a:off x="4118013" y="3204939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2964</TotalTime>
  <Words>2033</Words>
  <Application>Microsoft Office PowerPoint</Application>
  <PresentationFormat>Apresentação na tela (4:3)</PresentationFormat>
  <Paragraphs>260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Integração</vt:lpstr>
      <vt:lpstr>Melhoria da atenção à saúde dos usuários com hipertensão arterial sistêmica e/ou Diabetes Mellitus na UBS Raimundo Rodriguez Lustosa, Capixaba/ AC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Meta 2.4: Garantir a 100% dos Diabéticos a realização de exames complementares em dia de acordo com o protocolo.            Mês 1 n = 10      Mês 2 n = 24  Mês 3= 42 (97.5%)                                        Figura 4 - Proporção de diabéticos com os exames complementares em dia de acordo com o protocolo.   </vt:lpstr>
      <vt:lpstr>Apresentação do PowerPoint</vt:lpstr>
      <vt:lpstr> Meta 2.6: Priorizar a prescrição de medicamentos da farmácia popular para 100% dos Diabéticos cadastrados na unidade de saúde.   Resultados: Metas de 100% alcançadas em todos os meses da intervenção.   </vt:lpstr>
      <vt:lpstr>Apresentação do PowerPoint</vt:lpstr>
      <vt:lpstr>Meta 2.8: Realizar avaliação da necessidade de atendimento odontológico em 100% dos diabéticos.              Mês 1= 12(92.3%)        Mês 2= 25(96.2%)   Mês 3= 48(100%)                                                  Figura 7 – Proporção de diabéticos com avaliação da necessidade de atendimento odontológico.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pessoa com Hipertensão Arterial e/ou com Diabetes  Mellitus na ESF Dr. René Baccin, Espumoso/RS.</dc:title>
  <dc:creator>Acer</dc:creator>
  <cp:lastModifiedBy>User</cp:lastModifiedBy>
  <cp:revision>134</cp:revision>
  <dcterms:created xsi:type="dcterms:W3CDTF">2015-08-05T00:26:16Z</dcterms:created>
  <dcterms:modified xsi:type="dcterms:W3CDTF">2015-08-16T23:52:55Z</dcterms:modified>
</cp:coreProperties>
</file>