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57" r:id="rId3"/>
    <p:sldId id="258" r:id="rId4"/>
    <p:sldId id="259" r:id="rId5"/>
    <p:sldId id="260" r:id="rId6"/>
    <p:sldId id="261" r:id="rId7"/>
    <p:sldId id="262" r:id="rId8"/>
    <p:sldId id="263"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95" r:id="rId22"/>
    <p:sldId id="282" r:id="rId23"/>
    <p:sldId id="283" r:id="rId24"/>
    <p:sldId id="284" r:id="rId25"/>
    <p:sldId id="285" r:id="rId26"/>
    <p:sldId id="296" r:id="rId27"/>
    <p:sldId id="297" r:id="rId28"/>
    <p:sldId id="286" r:id="rId29"/>
    <p:sldId id="298" r:id="rId30"/>
    <p:sldId id="299" r:id="rId31"/>
    <p:sldId id="288" r:id="rId32"/>
    <p:sldId id="289" r:id="rId33"/>
    <p:sldId id="290" r:id="rId34"/>
    <p:sldId id="291" r:id="rId35"/>
    <p:sldId id="292" r:id="rId36"/>
    <p:sldId id="293" r:id="rId37"/>
    <p:sldId id="294" r:id="rId38"/>
    <p:sldId id="300"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4" autoAdjust="0"/>
    <p:restoredTop sz="93907" autoAdjust="0"/>
  </p:normalViewPr>
  <p:slideViewPr>
    <p:cSldViewPr>
      <p:cViewPr>
        <p:scale>
          <a:sx n="72" d="100"/>
          <a:sy n="72" d="100"/>
        </p:scale>
        <p:origin x="-100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ULEIDYS\Downloads\planilha%20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ZULEIDYS\Downloads\planilha%201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ULEIDYS\Downloads\planilha%201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ZULEIDYS\Downloads\planilha%201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ZULEIDYS\Downloads\planilha%201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ZULEIDYS\Downloads\planilha%201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ZULEIDYS\Downloads\planilha%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80147823503195"/>
          <c:y val="0.28195121951219509"/>
          <c:w val="0.86019852176496758"/>
          <c:h val="0.61879700403303672"/>
        </c:manualLayout>
      </c:layout>
      <c:barChart>
        <c:barDir val="col"/>
        <c:grouping val="clustered"/>
        <c:varyColors val="0"/>
        <c:ser>
          <c:idx val="0"/>
          <c:order val="0"/>
          <c:tx>
            <c:strRef>
              <c:f>Indicadores!$C$4</c:f>
              <c:strCache>
                <c:ptCount val="1"/>
                <c:pt idx="0">
                  <c:v>Cobertura do programa de atenção à saúde do idoso na unidade de saúde</c:v>
                </c:pt>
              </c:strCache>
            </c:strRef>
          </c:tx>
          <c:spPr>
            <a:solidFill>
              <a:schemeClr val="accent3"/>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Indicadores!$D$3:$G$3</c:f>
              <c:strCache>
                <c:ptCount val="4"/>
                <c:pt idx="0">
                  <c:v>Mês 1</c:v>
                </c:pt>
                <c:pt idx="1">
                  <c:v>Mês 2</c:v>
                </c:pt>
                <c:pt idx="2">
                  <c:v>Mês 3</c:v>
                </c:pt>
                <c:pt idx="3">
                  <c:v>Mês 4</c:v>
                </c:pt>
              </c:strCache>
            </c:strRef>
          </c:cat>
          <c:val>
            <c:numRef>
              <c:f>Indicadores!$D$4:$G$4</c:f>
              <c:numCache>
                <c:formatCode>0.0%</c:formatCode>
                <c:ptCount val="4"/>
                <c:pt idx="0">
                  <c:v>0.27333333333333326</c:v>
                </c:pt>
                <c:pt idx="1">
                  <c:v>0.39333333333333331</c:v>
                </c:pt>
                <c:pt idx="2">
                  <c:v>0.70666666666666667</c:v>
                </c:pt>
                <c:pt idx="3">
                  <c:v>0</c:v>
                </c:pt>
              </c:numCache>
            </c:numRef>
          </c:val>
        </c:ser>
        <c:dLbls>
          <c:showLegendKey val="0"/>
          <c:showVal val="0"/>
          <c:showCatName val="0"/>
          <c:showSerName val="0"/>
          <c:showPercent val="0"/>
          <c:showBubbleSize val="0"/>
        </c:dLbls>
        <c:gapWidth val="150"/>
        <c:axId val="28398336"/>
        <c:axId val="28399872"/>
      </c:barChart>
      <c:catAx>
        <c:axId val="283983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8399872"/>
        <c:crosses val="autoZero"/>
        <c:auto val="1"/>
        <c:lblAlgn val="ctr"/>
        <c:lblOffset val="100"/>
        <c:noMultiLvlLbl val="0"/>
      </c:catAx>
      <c:valAx>
        <c:axId val="2839987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8398336"/>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Indicadores!$C$9</c:f>
              <c:strCache>
                <c:ptCount val="1"/>
                <c:pt idx="0">
                  <c:v>Proporção de idosos com Avaliação Multidimensional Rápida em dia</c:v>
                </c:pt>
              </c:strCache>
            </c:strRef>
          </c:tx>
          <c:spPr>
            <a:solidFill>
              <a:schemeClr val="accent3"/>
            </a:solidFill>
            <a:ln w="25400">
              <a:noFill/>
            </a:ln>
            <a:effectLst>
              <a:outerShdw dist="35921" dir="2700000" algn="br">
                <a:srgbClr val="000000"/>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Indicadores!$D$8:$G$8</c:f>
              <c:strCache>
                <c:ptCount val="4"/>
                <c:pt idx="0">
                  <c:v>Mês 1</c:v>
                </c:pt>
                <c:pt idx="1">
                  <c:v>Mês 2</c:v>
                </c:pt>
                <c:pt idx="2">
                  <c:v>Mês 3</c:v>
                </c:pt>
                <c:pt idx="3">
                  <c:v>Mês 4</c:v>
                </c:pt>
              </c:strCache>
            </c:strRef>
          </c:cat>
          <c:val>
            <c:numRef>
              <c:f>Indicadores!$D$9:$G$9</c:f>
              <c:numCache>
                <c:formatCode>0.0%</c:formatCode>
                <c:ptCount val="4"/>
                <c:pt idx="0">
                  <c:v>0.75609756097560976</c:v>
                </c:pt>
                <c:pt idx="1">
                  <c:v>1</c:v>
                </c:pt>
                <c:pt idx="2">
                  <c:v>1</c:v>
                </c:pt>
                <c:pt idx="3">
                  <c:v>0</c:v>
                </c:pt>
              </c:numCache>
            </c:numRef>
          </c:val>
        </c:ser>
        <c:dLbls>
          <c:showLegendKey val="0"/>
          <c:showVal val="0"/>
          <c:showCatName val="0"/>
          <c:showSerName val="0"/>
          <c:showPercent val="0"/>
          <c:showBubbleSize val="0"/>
        </c:dLbls>
        <c:gapWidth val="150"/>
        <c:axId val="28437888"/>
        <c:axId val="62067840"/>
      </c:barChart>
      <c:catAx>
        <c:axId val="2843788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067840"/>
        <c:crosses val="autoZero"/>
        <c:auto val="1"/>
        <c:lblAlgn val="ctr"/>
        <c:lblOffset val="100"/>
        <c:noMultiLvlLbl val="0"/>
      </c:catAx>
      <c:valAx>
        <c:axId val="62067840"/>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843788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Indicadores!$C$19</c:f>
              <c:strCache>
                <c:ptCount val="1"/>
                <c:pt idx="0">
                  <c:v>Proporção de idosos hipertensos e/ou diabéticos com solicitação de exames complementares periódicos em dia</c:v>
                </c:pt>
              </c:strCache>
            </c:strRef>
          </c:tx>
          <c:spPr>
            <a:solidFill>
              <a:schemeClr val="accent3"/>
            </a:solidFill>
            <a:ln w="25400">
              <a:noFill/>
            </a:ln>
            <a:effectLst>
              <a:outerShdw dist="35921" dir="2700000" algn="br">
                <a:srgbClr val="000000"/>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Indicadores!$D$18:$G$18</c:f>
              <c:strCache>
                <c:ptCount val="4"/>
                <c:pt idx="0">
                  <c:v>Mês 1</c:v>
                </c:pt>
                <c:pt idx="1">
                  <c:v>Mês 2</c:v>
                </c:pt>
                <c:pt idx="2">
                  <c:v>Mês 3</c:v>
                </c:pt>
                <c:pt idx="3">
                  <c:v>Mês 4</c:v>
                </c:pt>
              </c:strCache>
            </c:strRef>
          </c:cat>
          <c:val>
            <c:numRef>
              <c:f>Indicadores!$D$19:$G$19</c:f>
              <c:numCache>
                <c:formatCode>0.0%</c:formatCode>
                <c:ptCount val="4"/>
                <c:pt idx="0">
                  <c:v>0.90909090909090906</c:v>
                </c:pt>
                <c:pt idx="1">
                  <c:v>1</c:v>
                </c:pt>
                <c:pt idx="2">
                  <c:v>1</c:v>
                </c:pt>
                <c:pt idx="3">
                  <c:v>0</c:v>
                </c:pt>
              </c:numCache>
            </c:numRef>
          </c:val>
        </c:ser>
        <c:dLbls>
          <c:showLegendKey val="0"/>
          <c:showVal val="0"/>
          <c:showCatName val="0"/>
          <c:showSerName val="0"/>
          <c:showPercent val="0"/>
          <c:showBubbleSize val="0"/>
        </c:dLbls>
        <c:gapWidth val="150"/>
        <c:axId val="62131200"/>
        <c:axId val="62132992"/>
      </c:barChart>
      <c:catAx>
        <c:axId val="6213120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132992"/>
        <c:crosses val="autoZero"/>
        <c:auto val="1"/>
        <c:lblAlgn val="ctr"/>
        <c:lblOffset val="100"/>
        <c:noMultiLvlLbl val="0"/>
      </c:catAx>
      <c:valAx>
        <c:axId val="6213299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13120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Indicadores!$C$24</c:f>
              <c:strCache>
                <c:ptCount val="1"/>
                <c:pt idx="0">
                  <c:v>Proporção de idosos com prescrição de medicamentos  da Farmácia Popular priorizada</c:v>
                </c:pt>
              </c:strCache>
            </c:strRef>
          </c:tx>
          <c:spPr>
            <a:solidFill>
              <a:schemeClr val="accent3"/>
            </a:solidFill>
            <a:ln w="25400">
              <a:noFill/>
            </a:ln>
            <a:effectLst>
              <a:outerShdw dist="35921" dir="2700000" algn="br">
                <a:srgbClr val="000000"/>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Indicadores!$D$23:$G$23</c:f>
              <c:strCache>
                <c:ptCount val="4"/>
                <c:pt idx="0">
                  <c:v>Mês 1</c:v>
                </c:pt>
                <c:pt idx="1">
                  <c:v>Mês 2</c:v>
                </c:pt>
                <c:pt idx="2">
                  <c:v>Mês 3</c:v>
                </c:pt>
                <c:pt idx="3">
                  <c:v>Mês 4</c:v>
                </c:pt>
              </c:strCache>
            </c:strRef>
          </c:cat>
          <c:val>
            <c:numRef>
              <c:f>Indicadores!$D$24:$G$24</c:f>
              <c:numCache>
                <c:formatCode>0.0%</c:formatCode>
                <c:ptCount val="4"/>
                <c:pt idx="0">
                  <c:v>0.48780487804878236</c:v>
                </c:pt>
                <c:pt idx="1">
                  <c:v>0.42372881355932357</c:v>
                </c:pt>
                <c:pt idx="2">
                  <c:v>0.51886792452830188</c:v>
                </c:pt>
                <c:pt idx="3">
                  <c:v>0</c:v>
                </c:pt>
              </c:numCache>
            </c:numRef>
          </c:val>
        </c:ser>
        <c:dLbls>
          <c:showLegendKey val="0"/>
          <c:showVal val="0"/>
          <c:showCatName val="0"/>
          <c:showSerName val="0"/>
          <c:showPercent val="0"/>
          <c:showBubbleSize val="0"/>
        </c:dLbls>
        <c:gapWidth val="150"/>
        <c:axId val="62264832"/>
        <c:axId val="62266368"/>
      </c:barChart>
      <c:catAx>
        <c:axId val="6226483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266368"/>
        <c:crosses val="autoZero"/>
        <c:auto val="1"/>
        <c:lblAlgn val="ctr"/>
        <c:lblOffset val="100"/>
        <c:noMultiLvlLbl val="0"/>
      </c:catAx>
      <c:valAx>
        <c:axId val="62266368"/>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264832"/>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Indicadores!$C$29</c:f>
              <c:strCache>
                <c:ptCount val="1"/>
                <c:pt idx="0">
                  <c:v>Proporção de idosos acamados ou com problemas de locomoção cadastrados</c:v>
                </c:pt>
              </c:strCache>
            </c:strRef>
          </c:tx>
          <c:spPr>
            <a:solidFill>
              <a:schemeClr val="accent3"/>
            </a:solidFill>
            <a:ln w="25400">
              <a:noFill/>
            </a:ln>
            <a:effectLst>
              <a:outerShdw dist="35921" dir="2700000" algn="br">
                <a:srgbClr val="000000"/>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Indicadores!$D$28:$G$28</c:f>
              <c:strCache>
                <c:ptCount val="4"/>
                <c:pt idx="0">
                  <c:v>Mês 1</c:v>
                </c:pt>
                <c:pt idx="1">
                  <c:v>Mês 2</c:v>
                </c:pt>
                <c:pt idx="2">
                  <c:v>Mês 3</c:v>
                </c:pt>
                <c:pt idx="3">
                  <c:v>Mês 4</c:v>
                </c:pt>
              </c:strCache>
            </c:strRef>
          </c:cat>
          <c:val>
            <c:numRef>
              <c:f>Indicadores!$D$29:$G$29</c:f>
              <c:numCache>
                <c:formatCode>0.0%</c:formatCode>
                <c:ptCount val="4"/>
                <c:pt idx="0">
                  <c:v>0.71428571428571463</c:v>
                </c:pt>
                <c:pt idx="1">
                  <c:v>1</c:v>
                </c:pt>
                <c:pt idx="2">
                  <c:v>1</c:v>
                </c:pt>
                <c:pt idx="3">
                  <c:v>0</c:v>
                </c:pt>
              </c:numCache>
            </c:numRef>
          </c:val>
        </c:ser>
        <c:dLbls>
          <c:showLegendKey val="0"/>
          <c:showVal val="0"/>
          <c:showCatName val="0"/>
          <c:showSerName val="0"/>
          <c:showPercent val="0"/>
          <c:showBubbleSize val="0"/>
        </c:dLbls>
        <c:gapWidth val="150"/>
        <c:axId val="62316928"/>
        <c:axId val="62318464"/>
      </c:barChart>
      <c:catAx>
        <c:axId val="623169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318464"/>
        <c:crosses val="autoZero"/>
        <c:auto val="1"/>
        <c:lblAlgn val="ctr"/>
        <c:lblOffset val="100"/>
        <c:noMultiLvlLbl val="0"/>
      </c:catAx>
      <c:valAx>
        <c:axId val="6231846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31692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Indicadores!$C$34</c:f>
              <c:strCache>
                <c:ptCount val="1"/>
                <c:pt idx="0">
                  <c:v>Proporção de idosos acamados ou com problemas de locomoção com visita domiciliar</c:v>
                </c:pt>
              </c:strCache>
            </c:strRef>
          </c:tx>
          <c:spPr>
            <a:solidFill>
              <a:schemeClr val="accent3"/>
            </a:solidFill>
            <a:ln w="25400">
              <a:noFill/>
            </a:ln>
            <a:effectLst>
              <a:outerShdw dist="35921" dir="2700000" algn="br">
                <a:srgbClr val="000000"/>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Indicadores!$D$33:$G$33</c:f>
              <c:strCache>
                <c:ptCount val="4"/>
                <c:pt idx="0">
                  <c:v>Mês 1</c:v>
                </c:pt>
                <c:pt idx="1">
                  <c:v>Mês 2</c:v>
                </c:pt>
                <c:pt idx="2">
                  <c:v>Mês 3</c:v>
                </c:pt>
                <c:pt idx="3">
                  <c:v>Mês 4</c:v>
                </c:pt>
              </c:strCache>
            </c:strRef>
          </c:cat>
          <c:val>
            <c:numRef>
              <c:f>Indicadores!$D$34:$G$34</c:f>
              <c:numCache>
                <c:formatCode>0.0%</c:formatCode>
                <c:ptCount val="4"/>
                <c:pt idx="0">
                  <c:v>1</c:v>
                </c:pt>
                <c:pt idx="1">
                  <c:v>1</c:v>
                </c:pt>
                <c:pt idx="2">
                  <c:v>0.77777777777778045</c:v>
                </c:pt>
                <c:pt idx="3">
                  <c:v>0</c:v>
                </c:pt>
              </c:numCache>
            </c:numRef>
          </c:val>
        </c:ser>
        <c:dLbls>
          <c:showLegendKey val="0"/>
          <c:showVal val="0"/>
          <c:showCatName val="0"/>
          <c:showSerName val="0"/>
          <c:showPercent val="0"/>
          <c:showBubbleSize val="0"/>
        </c:dLbls>
        <c:gapWidth val="150"/>
        <c:axId val="62217216"/>
        <c:axId val="62235392"/>
      </c:barChart>
      <c:catAx>
        <c:axId val="6221721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235392"/>
        <c:crosses val="autoZero"/>
        <c:auto val="1"/>
        <c:lblAlgn val="ctr"/>
        <c:lblOffset val="100"/>
        <c:noMultiLvlLbl val="0"/>
      </c:catAx>
      <c:valAx>
        <c:axId val="6223539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221721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4667628650988"/>
          <c:y val="0.31218873313391293"/>
          <c:w val="0.84249781277340896"/>
          <c:h val="0.52951549302782697"/>
        </c:manualLayout>
      </c:layout>
      <c:barChart>
        <c:barDir val="col"/>
        <c:grouping val="clustered"/>
        <c:varyColors val="0"/>
        <c:ser>
          <c:idx val="0"/>
          <c:order val="0"/>
          <c:tx>
            <c:strRef>
              <c:f>Indicadores!$C$72</c:f>
              <c:strCache>
                <c:ptCount val="1"/>
                <c:pt idx="0">
                  <c:v>Proporção de idosos com Caderneta de Saúde da Pessoa Idosa</c:v>
                </c:pt>
              </c:strCache>
            </c:strRef>
          </c:tx>
          <c:spPr>
            <a:solidFill>
              <a:schemeClr val="accent3"/>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Indicadores!$D$71:$G$71</c:f>
              <c:strCache>
                <c:ptCount val="4"/>
                <c:pt idx="0">
                  <c:v>Mês 1</c:v>
                </c:pt>
                <c:pt idx="1">
                  <c:v>Mês 2</c:v>
                </c:pt>
                <c:pt idx="2">
                  <c:v>Mês 3</c:v>
                </c:pt>
                <c:pt idx="3">
                  <c:v>Mês 4</c:v>
                </c:pt>
              </c:strCache>
            </c:strRef>
          </c:cat>
          <c:val>
            <c:numRef>
              <c:f>Indicadores!$D$72:$G$72</c:f>
              <c:numCache>
                <c:formatCode>0.0%</c:formatCode>
                <c:ptCount val="4"/>
                <c:pt idx="0">
                  <c:v>0.29268292682927066</c:v>
                </c:pt>
                <c:pt idx="1">
                  <c:v>0.79661016949152541</c:v>
                </c:pt>
                <c:pt idx="2">
                  <c:v>0.4905660377358515</c:v>
                </c:pt>
                <c:pt idx="3">
                  <c:v>0</c:v>
                </c:pt>
              </c:numCache>
            </c:numRef>
          </c:val>
        </c:ser>
        <c:dLbls>
          <c:showLegendKey val="0"/>
          <c:showVal val="0"/>
          <c:showCatName val="0"/>
          <c:showSerName val="0"/>
          <c:showPercent val="0"/>
          <c:showBubbleSize val="0"/>
        </c:dLbls>
        <c:gapWidth val="150"/>
        <c:axId val="65509248"/>
        <c:axId val="65510784"/>
      </c:barChart>
      <c:catAx>
        <c:axId val="6550924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510784"/>
        <c:crosses val="autoZero"/>
        <c:auto val="1"/>
        <c:lblAlgn val="ctr"/>
        <c:lblOffset val="100"/>
        <c:noMultiLvlLbl val="0"/>
      </c:catAx>
      <c:valAx>
        <c:axId val="6551078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550924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157B5-1B70-4DF2-95FD-DA29E2068708}" type="datetimeFigureOut">
              <a:rPr lang="pt-BR" smtClean="0"/>
              <a:pPr/>
              <a:t>21/08/2015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65F53-CDE9-40AB-9908-3118657EFA5E}" type="slidenum">
              <a:rPr lang="pt-BR" smtClean="0"/>
              <a:pPr/>
              <a:t>‹nº›</a:t>
            </a:fld>
            <a:endParaRPr lang="pt-BR"/>
          </a:p>
        </p:txBody>
      </p:sp>
    </p:spTree>
    <p:extLst>
      <p:ext uri="{BB962C8B-B14F-4D97-AF65-F5344CB8AC3E}">
        <p14:creationId xmlns:p14="http://schemas.microsoft.com/office/powerpoint/2010/main" val="132867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A565F53-CDE9-40AB-9908-3118657EFA5E}" type="slidenum">
              <a:rPr lang="pt-BR" smtClean="0"/>
              <a:pPr/>
              <a:t>2</a:t>
            </a:fld>
            <a:endParaRPr lang="pt-BR"/>
          </a:p>
        </p:txBody>
      </p:sp>
    </p:spTree>
    <p:extLst>
      <p:ext uri="{BB962C8B-B14F-4D97-AF65-F5344CB8AC3E}">
        <p14:creationId xmlns:p14="http://schemas.microsoft.com/office/powerpoint/2010/main" val="185164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1AFA919-1FB0-442D-B671-B8F691CCB6F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C93C1D92-75A8-4AE6-9F73-927D3DD263BD}" type="datetimeFigureOut">
              <a:rPr lang="pt-BR" smtClean="0"/>
              <a:pPr/>
              <a:t>21/08/2015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71AFA919-1FB0-442D-B671-B8F691CCB6F0}"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3C1D92-75A8-4AE6-9F73-927D3DD263BD}" type="datetimeFigureOut">
              <a:rPr lang="pt-BR" smtClean="0"/>
              <a:pPr/>
              <a:t>21/08/2015</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AFA919-1FB0-442D-B671-B8F691CCB6F0}"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2536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UNIVERSIDADE ABERTA DO SUS</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UNIVERSIDADE FEDERAL DE PELOTAS</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Especialização em Saúde da Família</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Modalidade a Distância</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Turma 07</a:t>
            </a:r>
          </a:p>
          <a:p>
            <a:pPr marL="0" marR="0" lvl="0" indent="539750" algn="ctr"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indent="539750" algn="ctr" eaLnBrk="0" fontAlgn="base" hangingPunct="0">
              <a:spcBef>
                <a:spcPct val="0"/>
              </a:spcBef>
              <a:spcAft>
                <a:spcPct val="0"/>
              </a:spcAft>
            </a:pPr>
            <a:r>
              <a:rPr lang="pt-BR" sz="2400" b="1" dirty="0"/>
              <a:t>Trabalho de Conclusão de </a:t>
            </a:r>
            <a:r>
              <a:rPr lang="pt-BR" sz="2400" b="1" dirty="0" smtClean="0"/>
              <a:t>Curso</a:t>
            </a:r>
          </a:p>
          <a:p>
            <a:pPr indent="539750" algn="ctr" eaLnBrk="0" fontAlgn="base" hangingPunct="0">
              <a:spcBef>
                <a:spcPct val="0"/>
              </a:spcBef>
              <a:spcAft>
                <a:spcPct val="0"/>
              </a:spcAft>
            </a:pPr>
            <a:endParaRPr lang="pt-BR" sz="2400" b="1" dirty="0" smtClean="0"/>
          </a:p>
          <a:p>
            <a:pPr indent="539750" algn="ctr" eaLnBrk="0" fontAlgn="base" hangingPunct="0">
              <a:spcBef>
                <a:spcPct val="0"/>
              </a:spcBef>
              <a:spcAft>
                <a:spcPct val="0"/>
              </a:spcAft>
            </a:pPr>
            <a:r>
              <a:rPr lang="pt-BR" sz="2800" b="1" dirty="0" smtClean="0">
                <a:solidFill>
                  <a:schemeClr val="accent1"/>
                </a:solidFill>
              </a:rPr>
              <a:t>Melhoria </a:t>
            </a:r>
            <a:r>
              <a:rPr lang="pt-BR" sz="2800" b="1" dirty="0">
                <a:solidFill>
                  <a:schemeClr val="accent1"/>
                </a:solidFill>
              </a:rPr>
              <a:t>da </a:t>
            </a:r>
            <a:r>
              <a:rPr lang="pt-BR" sz="2800" b="1" dirty="0" smtClean="0">
                <a:solidFill>
                  <a:schemeClr val="accent1"/>
                </a:solidFill>
              </a:rPr>
              <a:t>atenção </a:t>
            </a:r>
            <a:r>
              <a:rPr lang="pt-BR" sz="2800" b="1" dirty="0">
                <a:solidFill>
                  <a:schemeClr val="accent1"/>
                </a:solidFill>
              </a:rPr>
              <a:t>à saúde do idoso na UBS Boa Vista, Picos, PI</a:t>
            </a:r>
            <a:r>
              <a:rPr lang="pt-BR" sz="2800" b="1" dirty="0" smtClean="0">
                <a:solidFill>
                  <a:schemeClr val="accent1"/>
                </a:solidFill>
              </a:rPr>
              <a:t>.</a:t>
            </a:r>
          </a:p>
          <a:p>
            <a:pPr indent="539750" algn="ctr" eaLnBrk="0" fontAlgn="base" hangingPunct="0">
              <a:spcBef>
                <a:spcPct val="0"/>
              </a:spcBef>
              <a:spcAft>
                <a:spcPct val="0"/>
              </a:spcAft>
            </a:pPr>
            <a:endParaRPr lang="pt-BR" sz="2400" b="1" dirty="0" smtClean="0"/>
          </a:p>
          <a:p>
            <a:pPr indent="539750" algn="ctr" eaLnBrk="0" fontAlgn="base" hangingPunct="0">
              <a:spcBef>
                <a:spcPct val="0"/>
              </a:spcBef>
              <a:spcAft>
                <a:spcPct val="0"/>
              </a:spcAft>
            </a:pPr>
            <a:endParaRPr lang="pt-BR" sz="2400" b="1" dirty="0" smtClean="0"/>
          </a:p>
          <a:p>
            <a:pPr indent="539750" algn="ctr" eaLnBrk="0" fontAlgn="base" hangingPunct="0">
              <a:spcBef>
                <a:spcPct val="0"/>
              </a:spcBef>
              <a:spcAft>
                <a:spcPct val="0"/>
              </a:spcAft>
            </a:pPr>
            <a:r>
              <a:rPr lang="pt-BR" sz="2400" b="1" dirty="0" smtClean="0"/>
              <a:t>Dra. Zuleidys </a:t>
            </a:r>
            <a:r>
              <a:rPr lang="pt-BR" sz="2400" b="1" dirty="0"/>
              <a:t>Pino </a:t>
            </a:r>
            <a:r>
              <a:rPr lang="pt-BR" sz="2400" b="1" dirty="0" smtClean="0"/>
              <a:t>Rodriguez</a:t>
            </a:r>
          </a:p>
          <a:p>
            <a:pPr indent="539750" algn="ctr" eaLnBrk="0" fontAlgn="base" hangingPunct="0">
              <a:spcBef>
                <a:spcPct val="0"/>
              </a:spcBef>
              <a:spcAft>
                <a:spcPct val="0"/>
              </a:spcAft>
            </a:pPr>
            <a:r>
              <a:rPr lang="pt-BR" sz="2400" b="1" dirty="0" smtClean="0"/>
              <a:t>Orientadora</a:t>
            </a:r>
            <a:r>
              <a:rPr lang="pt-BR" sz="2400" b="1" dirty="0"/>
              <a:t>: </a:t>
            </a:r>
            <a:r>
              <a:rPr lang="pt-BR" sz="2400" b="1" dirty="0" smtClean="0"/>
              <a:t>JanaineSari</a:t>
            </a:r>
          </a:p>
          <a:p>
            <a:pPr indent="539750" algn="ctr" eaLnBrk="0" fontAlgn="base" hangingPunct="0">
              <a:spcBef>
                <a:spcPct val="0"/>
              </a:spcBef>
              <a:spcAft>
                <a:spcPct val="0"/>
              </a:spcAft>
            </a:pPr>
            <a:endParaRPr lang="es-VE" sz="2400" b="1" dirty="0"/>
          </a:p>
          <a:p>
            <a:r>
              <a:rPr lang="pt-BR" sz="2400" b="1" dirty="0" smtClean="0"/>
              <a:t>                                                 </a:t>
            </a:r>
            <a:r>
              <a:rPr lang="pt-BR" sz="2000" b="1" dirty="0" smtClean="0"/>
              <a:t>Pelotas</a:t>
            </a:r>
            <a:r>
              <a:rPr lang="pt-BR" sz="2000" b="1" dirty="0"/>
              <a:t>, 2015</a:t>
            </a:r>
          </a:p>
          <a:p>
            <a:r>
              <a:rPr lang="pt-BR" dirty="0"/>
              <a:t/>
            </a:r>
            <a:br>
              <a:rPr lang="pt-BR" dirty="0"/>
            </a:br>
            <a:endParaRPr lang="es-VE" dirty="0" smtClean="0"/>
          </a:p>
          <a:p>
            <a:pPr indent="539750" algn="ctr" eaLnBrk="0" fontAlgn="base" hangingPunct="0">
              <a:spcBef>
                <a:spcPct val="0"/>
              </a:spcBef>
              <a:spcAft>
                <a:spcPct val="0"/>
              </a:spcAft>
            </a:pPr>
            <a:endParaRPr lang="pt-BR" dirty="0"/>
          </a:p>
          <a:p>
            <a:pPr marL="0" marR="0" lvl="0" indent="539750" algn="ctr"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1472" y="428604"/>
            <a:ext cx="8072494" cy="6001643"/>
          </a:xfrm>
          <a:prstGeom prst="rect">
            <a:avLst/>
          </a:prstGeom>
        </p:spPr>
        <p:txBody>
          <a:bodyPr wrap="square">
            <a:spAutoFit/>
          </a:bodyPr>
          <a:lstStyle/>
          <a:p>
            <a:pPr lvl="0" indent="539750" algn="just" fontAlgn="base">
              <a:spcBef>
                <a:spcPct val="0"/>
              </a:spcBef>
              <a:spcAft>
                <a:spcPct val="0"/>
              </a:spcAft>
            </a:pPr>
            <a:endParaRPr kumimoji="0" lang="pt-BR" sz="36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r>
              <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rPr>
              <a:t>Metodologia - </a:t>
            </a:r>
            <a:r>
              <a:rPr kumimoji="0" lang="pt-BR" sz="3600" b="1" i="0" u="none" strike="noStrike" cap="none" normalizeH="0" dirty="0" smtClean="0">
                <a:ln>
                  <a:noFill/>
                </a:ln>
                <a:solidFill>
                  <a:schemeClr val="accent1"/>
                </a:solidFill>
                <a:effectLst/>
                <a:latin typeface="Cambria" pitchFamily="18" charset="0"/>
                <a:ea typeface="Calibri" pitchFamily="34" charset="0"/>
                <a:cs typeface="Arial" pitchFamily="34" charset="0"/>
              </a:rPr>
              <a:t>Logística</a:t>
            </a:r>
            <a:endPar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endParaRPr kumimoji="0" lang="pt-BR" sz="36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Eixo de organização e gestão do serviço:</a:t>
            </a:r>
          </a:p>
          <a:p>
            <a:pPr lvl="0" indent="539750" algn="just" fontAlgn="base">
              <a:spcBef>
                <a:spcPct val="0"/>
              </a:spcBef>
              <a:spcAft>
                <a:spcPct val="0"/>
              </a:spcAft>
            </a:pPr>
            <a:endParaRPr lang="pt-BR" sz="2400" b="1" dirty="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Materiais: </a:t>
            </a:r>
            <a:r>
              <a:rPr lang="pt-BR" sz="2400" dirty="0" smtClean="0">
                <a:solidFill>
                  <a:srgbClr val="000000"/>
                </a:solidFill>
                <a:latin typeface="Cambria" pitchFamily="18" charset="0"/>
                <a:ea typeface="Calibri" pitchFamily="34" charset="0"/>
                <a:cs typeface="Arial" pitchFamily="34" charset="0"/>
              </a:rPr>
              <a:t>Protocolo de atenção a saúde do Idoso, ficha espelho, Caderneta de Saúde do Idoso, computador.</a:t>
            </a:r>
          </a:p>
          <a:p>
            <a:pPr lvl="0" indent="539750" algn="just" fontAlgn="base">
              <a:spcBef>
                <a:spcPct val="0"/>
              </a:spcBef>
              <a:spcAft>
                <a:spcPct val="0"/>
              </a:spcAft>
            </a:pPr>
            <a:endParaRPr lang="pt-BR" sz="2400" b="1" dirty="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endParaRPr lang="pt-BR" sz="2400" b="1" dirty="0" smtClean="0">
              <a:solidFill>
                <a:srgbClr val="000000"/>
              </a:solidFill>
              <a:latin typeface="Cambria" pitchFamily="18" charset="0"/>
              <a:ea typeface="Calibri" pitchFamily="34" charset="0"/>
              <a:cs typeface="Arial" pitchFamily="34" charset="0"/>
            </a:endParaRPr>
          </a:p>
          <a:p>
            <a:pPr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Participantes: </a:t>
            </a:r>
            <a:r>
              <a:rPr kumimoji="0" lang="pt-BR" sz="2400" i="0" u="none" strike="noStrike" cap="none" normalizeH="0" dirty="0" smtClean="0">
                <a:ln>
                  <a:noFill/>
                </a:ln>
                <a:solidFill>
                  <a:srgbClr val="000000"/>
                </a:solidFill>
                <a:effectLst/>
                <a:latin typeface="Cambria" pitchFamily="18" charset="0"/>
                <a:ea typeface="Calibri" pitchFamily="34" charset="0"/>
                <a:cs typeface="Arial" pitchFamily="34" charset="0"/>
              </a:rPr>
              <a:t>Equipe de saúde da UBS Boa Vista.</a:t>
            </a:r>
            <a:endParaRPr kumimoji="0" lang="pt-BR" sz="2400"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endParaRPr lang="pt-BR" sz="2400" b="1" dirty="0" smtClean="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endParaRPr lang="pt-BR" sz="2400" b="1" dirty="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endParaRPr lang="pt-BR" sz="2400" b="1" dirty="0" smtClean="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endParaRPr kumimoji="0" lang="pt-BR" sz="36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00034" y="571480"/>
            <a:ext cx="8143932" cy="5509200"/>
          </a:xfrm>
          <a:prstGeom prst="rect">
            <a:avLst/>
          </a:prstGeom>
        </p:spPr>
        <p:txBody>
          <a:bodyPr wrap="square">
            <a:spAutoFit/>
          </a:bodyPr>
          <a:lstStyle/>
          <a:p>
            <a:pPr lvl="0" indent="539750" algn="just" fontAlgn="base">
              <a:spcBef>
                <a:spcPct val="0"/>
              </a:spcBef>
              <a:spcAft>
                <a:spcPct val="0"/>
              </a:spcAft>
            </a:pPr>
            <a:r>
              <a:rPr kumimoji="0" lang="pt-BR" sz="3600" b="1" i="0" u="none" strike="noStrike" cap="none" normalizeH="0" baseline="0" dirty="0" smtClean="0">
                <a:ln>
                  <a:noFill/>
                </a:ln>
                <a:solidFill>
                  <a:schemeClr val="accent1"/>
                </a:solidFill>
                <a:effectLst/>
                <a:ea typeface="Calibri" pitchFamily="34" charset="0"/>
                <a:cs typeface="Arial" pitchFamily="34" charset="0"/>
              </a:rPr>
              <a:t>Metodologia - </a:t>
            </a:r>
            <a:r>
              <a:rPr kumimoji="0" lang="pt-BR" sz="3600" b="1" i="0" u="none" strike="noStrike" cap="none" normalizeH="0" dirty="0" smtClean="0">
                <a:ln>
                  <a:noFill/>
                </a:ln>
                <a:solidFill>
                  <a:schemeClr val="accent1"/>
                </a:solidFill>
                <a:effectLst/>
                <a:ea typeface="Calibri" pitchFamily="34" charset="0"/>
                <a:cs typeface="Arial" pitchFamily="34" charset="0"/>
              </a:rPr>
              <a:t>Logística</a:t>
            </a:r>
            <a:endParaRPr kumimoji="0" lang="pt-BR" sz="3600" b="1" i="0" u="none" strike="noStrike" cap="none" normalizeH="0" baseline="0" dirty="0" smtClean="0">
              <a:ln>
                <a:noFill/>
              </a:ln>
              <a:solidFill>
                <a:schemeClr val="accent1"/>
              </a:solidFill>
              <a:effectLst/>
              <a:ea typeface="Calibri" pitchFamily="34" charset="0"/>
              <a:cs typeface="Arial" pitchFamily="34" charset="0"/>
            </a:endParaRPr>
          </a:p>
          <a:p>
            <a:pPr lvl="0" indent="539750" algn="just" fontAlgn="base">
              <a:spcBef>
                <a:spcPct val="0"/>
              </a:spcBef>
              <a:spcAft>
                <a:spcPct val="0"/>
              </a:spcAft>
            </a:pPr>
            <a:endParaRPr kumimoji="0" lang="pt-BR" sz="2800" b="1" i="0" u="none" strike="noStrike" cap="none" normalizeH="0" baseline="0" dirty="0" smtClean="0">
              <a:ln>
                <a:noFill/>
              </a:ln>
              <a:solidFill>
                <a:srgbClr val="000000"/>
              </a:solidFill>
              <a:effectLst/>
              <a:ea typeface="Calibri" pitchFamily="34" charset="0"/>
              <a:cs typeface="Arial" pitchFamily="34" charset="0"/>
            </a:endParaRPr>
          </a:p>
          <a:p>
            <a:pPr indent="539750" algn="just" fontAlgn="base">
              <a:spcBef>
                <a:spcPct val="0"/>
              </a:spcBef>
              <a:spcAft>
                <a:spcPct val="0"/>
              </a:spcAft>
            </a:pPr>
            <a:r>
              <a:rPr lang="pt-BR" sz="2400" b="1" dirty="0" smtClean="0">
                <a:solidFill>
                  <a:srgbClr val="000000"/>
                </a:solidFill>
                <a:ea typeface="Calibri" pitchFamily="34" charset="0"/>
                <a:cs typeface="Arial" pitchFamily="34" charset="0"/>
              </a:rPr>
              <a:t>Eixo do engajamento público:</a:t>
            </a:r>
          </a:p>
          <a:p>
            <a:pPr indent="539750" algn="just" fontAlgn="base">
              <a:spcBef>
                <a:spcPct val="0"/>
              </a:spcBef>
              <a:spcAft>
                <a:spcPct val="0"/>
              </a:spcAft>
            </a:pPr>
            <a:endParaRPr lang="pt-BR" sz="2400" b="1" dirty="0">
              <a:solidFill>
                <a:srgbClr val="000000"/>
              </a:solidFill>
              <a:cs typeface="Arial" pitchFamily="34" charset="0"/>
            </a:endParaRPr>
          </a:p>
          <a:p>
            <a:pPr indent="539750" algn="just" fontAlgn="base">
              <a:spcBef>
                <a:spcPct val="0"/>
              </a:spcBef>
              <a:spcAft>
                <a:spcPct val="0"/>
              </a:spcAft>
            </a:pPr>
            <a:endParaRPr lang="pt-BR" sz="2400" b="1" dirty="0">
              <a:solidFill>
                <a:srgbClr val="000000"/>
              </a:solidFill>
              <a:cs typeface="Arial" pitchFamily="34" charset="0"/>
            </a:endParaRPr>
          </a:p>
          <a:p>
            <a:pPr indent="539750" algn="just" fontAlgn="base">
              <a:spcBef>
                <a:spcPct val="0"/>
              </a:spcBef>
              <a:spcAft>
                <a:spcPct val="0"/>
              </a:spcAft>
            </a:pPr>
            <a:r>
              <a:rPr lang="pt-BR" sz="2400" dirty="0" smtClean="0">
                <a:solidFill>
                  <a:schemeClr val="tx1"/>
                </a:solidFill>
                <a:cs typeface="Arial" pitchFamily="34" charset="0"/>
              </a:rPr>
              <a:t>Realizaram se ações na UBS e na comunidade: nas palestras planejadas para cada acolhimento, nas consultas clínicas individuais, nas visitas domiciliares, nas reuniões com a comunidade na apresentação do projeto.</a:t>
            </a:r>
            <a:endParaRPr lang="pt-BR" sz="2400" b="1" dirty="0" smtClean="0">
              <a:solidFill>
                <a:srgbClr val="000000"/>
              </a:solidFill>
              <a:ea typeface="Calibri" pitchFamily="34" charset="0"/>
              <a:cs typeface="Arial" pitchFamily="34" charset="0"/>
            </a:endParaRPr>
          </a:p>
          <a:p>
            <a:pPr lvl="0" indent="539750" algn="just" fontAlgn="base">
              <a:spcBef>
                <a:spcPct val="0"/>
              </a:spcBef>
              <a:spcAft>
                <a:spcPct val="0"/>
              </a:spcAft>
            </a:pPr>
            <a:endParaRPr lang="pt-BR" sz="2400" b="1" dirty="0" smtClean="0">
              <a:solidFill>
                <a:srgbClr val="000000"/>
              </a:solidFill>
              <a:ea typeface="Calibri" pitchFamily="34" charset="0"/>
              <a:cs typeface="Arial" pitchFamily="34" charset="0"/>
            </a:endParaRPr>
          </a:p>
          <a:p>
            <a:pPr lvl="0" indent="539750" algn="just" fontAlgn="base">
              <a:spcBef>
                <a:spcPct val="0"/>
              </a:spcBef>
              <a:spcAft>
                <a:spcPct val="0"/>
              </a:spcAft>
            </a:pPr>
            <a:endParaRPr lang="pt-BR" sz="2400" b="1" dirty="0" smtClean="0">
              <a:solidFill>
                <a:srgbClr val="000000"/>
              </a:solidFill>
              <a:ea typeface="Calibri" pitchFamily="34" charset="0"/>
              <a:cs typeface="Arial" pitchFamily="34" charset="0"/>
            </a:endParaRPr>
          </a:p>
          <a:p>
            <a:pPr lvl="0" indent="539750" algn="just" fontAlgn="base">
              <a:spcBef>
                <a:spcPct val="0"/>
              </a:spcBef>
              <a:spcAft>
                <a:spcPct val="0"/>
              </a:spcAft>
            </a:pPr>
            <a:endParaRPr lang="pt-BR" sz="2400" b="1" dirty="0">
              <a:solidFill>
                <a:srgbClr val="000000"/>
              </a:solidFill>
              <a:ea typeface="Calibri" pitchFamily="34" charset="0"/>
              <a:cs typeface="Arial" pitchFamily="34" charset="0"/>
            </a:endParaRPr>
          </a:p>
          <a:p>
            <a:pPr lvl="0" indent="539750" algn="just" fontAlgn="base">
              <a:spcBef>
                <a:spcPct val="0"/>
              </a:spcBef>
              <a:spcAft>
                <a:spcPct val="0"/>
              </a:spcAft>
            </a:pPr>
            <a:endParaRPr lang="pt-BR" sz="2400" b="1" dirty="0" smtClean="0">
              <a:solidFill>
                <a:srgbClr val="000000"/>
              </a:solidFill>
              <a:ea typeface="Calibri" pitchFamily="34" charset="0"/>
              <a:cs typeface="Arial" pitchFamily="34" charset="0"/>
            </a:endParaRPr>
          </a:p>
          <a:p>
            <a:pPr lvl="0" indent="539750" algn="just" fontAlgn="base">
              <a:spcBef>
                <a:spcPct val="0"/>
              </a:spcBef>
              <a:spcAft>
                <a:spcPct val="0"/>
              </a:spcAft>
            </a:pPr>
            <a:endParaRPr lang="pt-BR" sz="2400" b="1" dirty="0" smtClean="0">
              <a:solidFill>
                <a:srgbClr val="000000"/>
              </a:solidFill>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428604"/>
            <a:ext cx="8643998" cy="5755422"/>
          </a:xfrm>
          <a:prstGeom prst="rect">
            <a:avLst/>
          </a:prstGeom>
        </p:spPr>
        <p:txBody>
          <a:bodyPr wrap="square">
            <a:spAutoFit/>
          </a:bodyPr>
          <a:lstStyle/>
          <a:p>
            <a:pPr lvl="0" indent="539750" algn="just" fontAlgn="base">
              <a:spcBef>
                <a:spcPct val="0"/>
              </a:spcBef>
              <a:spcAft>
                <a:spcPct val="0"/>
              </a:spcAft>
            </a:pPr>
            <a:r>
              <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rPr>
              <a:t>Metodologia - </a:t>
            </a:r>
            <a:r>
              <a:rPr kumimoji="0" lang="pt-BR" sz="3600" b="1" i="0" u="none" strike="noStrike" cap="none" normalizeH="0" dirty="0" smtClean="0">
                <a:ln>
                  <a:noFill/>
                </a:ln>
                <a:solidFill>
                  <a:schemeClr val="accent1"/>
                </a:solidFill>
                <a:effectLst/>
                <a:latin typeface="Cambria" pitchFamily="18" charset="0"/>
                <a:ea typeface="Calibri" pitchFamily="34" charset="0"/>
                <a:cs typeface="Arial" pitchFamily="34" charset="0"/>
              </a:rPr>
              <a:t>Logística</a:t>
            </a:r>
            <a:endPar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endParaRPr kumimoji="0" lang="pt-BR" sz="20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Eixo de qualificação da prática clínica:</a:t>
            </a:r>
          </a:p>
          <a:p>
            <a:pPr lvl="0" indent="539750" algn="just" fontAlgn="base">
              <a:spcBef>
                <a:spcPct val="0"/>
              </a:spcBef>
              <a:spcAft>
                <a:spcPct val="0"/>
              </a:spcAft>
            </a:pPr>
            <a:endParaRPr lang="pt-BR" sz="2400" b="1" dirty="0">
              <a:solidFill>
                <a:srgbClr val="000000"/>
              </a:solidFill>
              <a:latin typeface="Cambria" pitchFamily="18" charset="0"/>
              <a:ea typeface="Calibri" pitchFamily="34" charset="0"/>
              <a:cs typeface="Arial" pitchFamily="34" charset="0"/>
            </a:endParaRPr>
          </a:p>
          <a:p>
            <a:pPr lvl="0" indent="539750" algn="just" fontAlgn="base">
              <a:lnSpc>
                <a:spcPct val="150000"/>
              </a:lnSpc>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Materiais: </a:t>
            </a:r>
            <a:r>
              <a:rPr lang="pt-BR" sz="2400" dirty="0" smtClean="0">
                <a:solidFill>
                  <a:srgbClr val="000000"/>
                </a:solidFill>
                <a:latin typeface="Cambria" pitchFamily="18" charset="0"/>
                <a:ea typeface="Calibri" pitchFamily="34" charset="0"/>
                <a:cs typeface="Arial" pitchFamily="34" charset="0"/>
              </a:rPr>
              <a:t>Protocolo de atenção a saúde do Idoso, ficha espelho, Caderneta de Saúde do Idoso, planilha de coleta de dados, esfignomanometro, glicosimetro, antropômetro, computador . Todo para realizar capacitações e treinamentos.</a:t>
            </a:r>
          </a:p>
          <a:p>
            <a:pPr lvl="0" indent="539750" algn="just" fontAlgn="base">
              <a:spcBef>
                <a:spcPct val="0"/>
              </a:spcBef>
              <a:spcAft>
                <a:spcPct val="0"/>
              </a:spcAft>
            </a:pPr>
            <a:endParaRPr lang="pt-BR" sz="2400" b="1" dirty="0" smtClean="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endParaRPr lang="pt-BR" sz="2400" b="1" dirty="0" smtClean="0">
              <a:solidFill>
                <a:srgbClr val="000000"/>
              </a:solidFill>
              <a:latin typeface="Cambria" pitchFamily="18" charset="0"/>
              <a:ea typeface="Calibri" pitchFamily="34" charset="0"/>
              <a:cs typeface="Arial" pitchFamily="34" charset="0"/>
            </a:endParaRPr>
          </a:p>
          <a:p>
            <a:pPr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Participantes: </a:t>
            </a:r>
            <a:r>
              <a:rPr kumimoji="0" lang="pt-BR" sz="2400" i="0" u="none" strike="noStrike" cap="none" normalizeH="0" dirty="0" smtClean="0">
                <a:ln>
                  <a:noFill/>
                </a:ln>
                <a:solidFill>
                  <a:srgbClr val="000000"/>
                </a:solidFill>
                <a:effectLst/>
                <a:latin typeface="Cambria" pitchFamily="18" charset="0"/>
                <a:ea typeface="Calibri" pitchFamily="34" charset="0"/>
                <a:cs typeface="Arial" pitchFamily="34" charset="0"/>
              </a:rPr>
              <a:t>Equipe de saúde da UBS Boa Vista.</a:t>
            </a:r>
            <a:endParaRPr lang="pt-BR" sz="2400" b="1" dirty="0">
              <a:solidFill>
                <a:srgbClr val="000000"/>
              </a:solidFill>
              <a:latin typeface="Cambria" pitchFamily="18" charset="0"/>
              <a:ea typeface="Calibri" pitchFamily="34" charset="0"/>
              <a:cs typeface="Arial" pitchFamily="34" charset="0"/>
            </a:endParaRPr>
          </a:p>
          <a:p>
            <a:pPr indent="539750" algn="just" fontAlgn="base">
              <a:spcBef>
                <a:spcPct val="0"/>
              </a:spcBef>
              <a:spcAft>
                <a:spcPct val="0"/>
              </a:spcAft>
            </a:pPr>
            <a:endParaRPr lang="pt-BR" sz="2400" b="1" dirty="0" smtClean="0">
              <a:solidFill>
                <a:srgbClr val="000000"/>
              </a:solidFill>
              <a:latin typeface="Cambria" pitchFamily="18" charset="0"/>
              <a:ea typeface="Calibri" pitchFamily="34" charset="0"/>
              <a:cs typeface="Arial" pitchFamily="34" charset="0"/>
            </a:endParaRPr>
          </a:p>
          <a:p>
            <a:pPr indent="539750" algn="just" fontAlgn="base">
              <a:spcBef>
                <a:spcPct val="0"/>
              </a:spcBef>
              <a:spcAft>
                <a:spcPct val="0"/>
              </a:spcAft>
            </a:pPr>
            <a:endParaRPr lang="pt-BR" sz="2400" b="1" dirty="0" smtClean="0">
              <a:solidFill>
                <a:srgbClr val="000000"/>
              </a:solidFill>
              <a:latin typeface="Cambria" pitchFamily="18"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158" y="428604"/>
            <a:ext cx="8286808" cy="6247864"/>
          </a:xfrm>
          <a:prstGeom prst="rect">
            <a:avLst/>
          </a:prstGeom>
        </p:spPr>
        <p:txBody>
          <a:bodyPr wrap="square">
            <a:spAutoFit/>
          </a:bodyPr>
          <a:lstStyle/>
          <a:p>
            <a:r>
              <a:rPr lang="pt-BR" sz="3600" b="1" dirty="0" smtClean="0">
                <a:solidFill>
                  <a:srgbClr val="000000"/>
                </a:solidFill>
                <a:latin typeface="Cambria" pitchFamily="18" charset="0"/>
                <a:ea typeface="Calibri" pitchFamily="34" charset="0"/>
                <a:cs typeface="Arial" pitchFamily="34" charset="0"/>
              </a:rPr>
              <a:t> </a:t>
            </a:r>
            <a:r>
              <a:rPr lang="pt-BR" sz="3600" b="1" dirty="0" smtClean="0">
                <a:solidFill>
                  <a:schemeClr val="accent1"/>
                </a:solidFill>
                <a:latin typeface="Cambria" pitchFamily="18" charset="0"/>
                <a:ea typeface="Calibri" pitchFamily="34" charset="0"/>
                <a:cs typeface="Arial" pitchFamily="34" charset="0"/>
              </a:rPr>
              <a:t>Objetivos Metas e Resultados</a:t>
            </a:r>
          </a:p>
          <a:p>
            <a:endParaRPr lang="pt-BR" sz="2000" b="1" dirty="0"/>
          </a:p>
          <a:p>
            <a:r>
              <a:rPr lang="pt-BR" sz="2000" b="1" dirty="0" smtClean="0"/>
              <a:t> Objetivo 1</a:t>
            </a:r>
            <a:r>
              <a:rPr lang="pt-BR" sz="2000" dirty="0" smtClean="0"/>
              <a:t>. Ampliar </a:t>
            </a:r>
            <a:r>
              <a:rPr lang="pt-BR" sz="2000" dirty="0"/>
              <a:t>a cobertura da ação programática:</a:t>
            </a:r>
          </a:p>
          <a:p>
            <a:r>
              <a:rPr lang="pt-BR" sz="2000" dirty="0" smtClean="0"/>
              <a:t> </a:t>
            </a:r>
          </a:p>
          <a:p>
            <a:r>
              <a:rPr lang="pt-BR" b="1" dirty="0" smtClean="0"/>
              <a:t> </a:t>
            </a:r>
            <a:r>
              <a:rPr lang="pt-BR" b="1" dirty="0"/>
              <a:t>Meta 1.1.</a:t>
            </a:r>
            <a:r>
              <a:rPr lang="pt-BR" dirty="0"/>
              <a:t> Ampliar a cobertura de atenção à saúde do idoso da área da unidade de saúde para 70%.</a:t>
            </a:r>
          </a:p>
          <a:p>
            <a:r>
              <a:rPr lang="pt-BR" dirty="0" smtClean="0"/>
              <a:t>	Quanto </a:t>
            </a:r>
            <a:r>
              <a:rPr lang="pt-BR" dirty="0"/>
              <a:t>à cobertura alcançada em nosso projeto de intervenção, foram atendidos 106 </a:t>
            </a:r>
            <a:r>
              <a:rPr lang="pt-BR" dirty="0" smtClean="0"/>
              <a:t>usuários </a:t>
            </a:r>
            <a:r>
              <a:rPr lang="pt-BR" dirty="0"/>
              <a:t>idosos, atingindo o percentual de 70,7% de </a:t>
            </a:r>
            <a:r>
              <a:rPr lang="pt-BR" dirty="0" smtClean="0"/>
              <a:t>cobertura. </a:t>
            </a:r>
          </a:p>
          <a:p>
            <a:endParaRPr lang="pt-BR" sz="2000" dirty="0" smtClean="0"/>
          </a:p>
          <a:p>
            <a:endParaRPr lang="pt-BR" sz="2000" dirty="0" smtClean="0"/>
          </a:p>
          <a:p>
            <a:endParaRPr lang="pt-BR" sz="2000" b="1" dirty="0">
              <a:solidFill>
                <a:srgbClr val="000000"/>
              </a:solidFill>
              <a:latin typeface="Cambria" pitchFamily="18" charset="0"/>
              <a:cs typeface="Arial" pitchFamily="34" charset="0"/>
            </a:endParaRPr>
          </a:p>
          <a:p>
            <a:endParaRPr lang="pt-BR" sz="2000" b="1" dirty="0" smtClean="0">
              <a:solidFill>
                <a:srgbClr val="000000"/>
              </a:solidFill>
              <a:latin typeface="Cambria" pitchFamily="18" charset="0"/>
              <a:cs typeface="Arial" pitchFamily="34" charset="0"/>
            </a:endParaRPr>
          </a:p>
          <a:p>
            <a:endParaRPr lang="pt-BR" sz="2000" b="1" dirty="0">
              <a:solidFill>
                <a:srgbClr val="000000"/>
              </a:solidFill>
              <a:latin typeface="Cambria" pitchFamily="18" charset="0"/>
              <a:cs typeface="Arial" pitchFamily="34" charset="0"/>
            </a:endParaRPr>
          </a:p>
          <a:p>
            <a:endParaRPr lang="pt-BR" sz="2000" b="1" dirty="0" smtClean="0">
              <a:solidFill>
                <a:srgbClr val="000000"/>
              </a:solidFill>
              <a:latin typeface="Cambria" pitchFamily="18" charset="0"/>
              <a:cs typeface="Arial" pitchFamily="34" charset="0"/>
            </a:endParaRPr>
          </a:p>
          <a:p>
            <a:endParaRPr lang="pt-BR" sz="2000" b="1" dirty="0">
              <a:solidFill>
                <a:srgbClr val="000000"/>
              </a:solidFill>
              <a:latin typeface="Cambria" pitchFamily="18" charset="0"/>
              <a:cs typeface="Arial" pitchFamily="34" charset="0"/>
            </a:endParaRPr>
          </a:p>
          <a:p>
            <a:endParaRPr lang="pt-BR" sz="2000" b="1" dirty="0" smtClean="0">
              <a:solidFill>
                <a:srgbClr val="000000"/>
              </a:solidFill>
              <a:latin typeface="Cambria" pitchFamily="18" charset="0"/>
              <a:cs typeface="Arial" pitchFamily="34" charset="0"/>
            </a:endParaRPr>
          </a:p>
          <a:p>
            <a:endParaRPr lang="pt-BR" sz="3600" b="1" dirty="0">
              <a:solidFill>
                <a:srgbClr val="000000"/>
              </a:solidFill>
              <a:latin typeface="Cambria" pitchFamily="18" charset="0"/>
              <a:cs typeface="Arial" pitchFamily="34" charset="0"/>
            </a:endParaRPr>
          </a:p>
          <a:p>
            <a:endParaRPr lang="pt-BR" sz="3600" b="1" dirty="0"/>
          </a:p>
        </p:txBody>
      </p:sp>
      <p:graphicFrame>
        <p:nvGraphicFramePr>
          <p:cNvPr id="3" name="Gráfico 2"/>
          <p:cNvGraphicFramePr/>
          <p:nvPr>
            <p:extLst>
              <p:ext uri="{D42A27DB-BD31-4B8C-83A1-F6EECF244321}">
                <p14:modId xmlns:p14="http://schemas.microsoft.com/office/powerpoint/2010/main" val="2800819222"/>
              </p:ext>
            </p:extLst>
          </p:nvPr>
        </p:nvGraphicFramePr>
        <p:xfrm>
          <a:off x="1785918" y="3357562"/>
          <a:ext cx="5306362" cy="29517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158" y="285728"/>
            <a:ext cx="8429684" cy="6463308"/>
          </a:xfrm>
          <a:prstGeom prst="rect">
            <a:avLst/>
          </a:prstGeom>
        </p:spPr>
        <p:txBody>
          <a:bodyPr wrap="square">
            <a:spAutoFit/>
          </a:bodyPr>
          <a:lstStyle/>
          <a:p>
            <a:r>
              <a:rPr lang="pt-BR" sz="3600" b="1" dirty="0" smtClean="0">
                <a:solidFill>
                  <a:schemeClr val="accent1"/>
                </a:solidFill>
                <a:latin typeface="Cambria" pitchFamily="18" charset="0"/>
                <a:ea typeface="Calibri" pitchFamily="34" charset="0"/>
                <a:cs typeface="Arial" pitchFamily="34" charset="0"/>
              </a:rPr>
              <a:t>Objetivos Metas e Resultados.</a:t>
            </a:r>
            <a:endParaRPr lang="pt-BR" sz="3600" b="1" dirty="0" smtClean="0">
              <a:solidFill>
                <a:schemeClr val="accent1"/>
              </a:solidFill>
            </a:endParaRPr>
          </a:p>
          <a:p>
            <a:endParaRPr lang="pt-BR" b="1" dirty="0" smtClean="0"/>
          </a:p>
          <a:p>
            <a:r>
              <a:rPr lang="pt-BR" b="1" dirty="0" smtClean="0"/>
              <a:t>Objetivo 2. </a:t>
            </a:r>
            <a:r>
              <a:rPr lang="pt-BR" dirty="0" smtClean="0"/>
              <a:t>Melhorar </a:t>
            </a:r>
            <a:r>
              <a:rPr lang="pt-BR" dirty="0"/>
              <a:t>a qualidade da atenção aos </a:t>
            </a:r>
            <a:r>
              <a:rPr lang="pt-BR" dirty="0" smtClean="0"/>
              <a:t>idosos.</a:t>
            </a:r>
          </a:p>
          <a:p>
            <a:endParaRPr lang="pt-BR" dirty="0"/>
          </a:p>
          <a:p>
            <a:r>
              <a:rPr lang="pt-BR" b="1" dirty="0"/>
              <a:t>Meta 2.1.</a:t>
            </a:r>
            <a:r>
              <a:rPr lang="pt-BR" dirty="0"/>
              <a:t>Realizar Avaliação Multidimensional Rápida de 100% dos idosos da área de abrangência utilizando como modelo a proposta de avaliação do Ministério da Saúde</a:t>
            </a:r>
            <a:r>
              <a:rPr lang="pt-BR" dirty="0" smtClean="0"/>
              <a:t>.</a:t>
            </a:r>
          </a:p>
          <a:p>
            <a:pPr algn="just"/>
            <a:r>
              <a:rPr lang="pt-BR" dirty="0" smtClean="0"/>
              <a:t>          Durante </a:t>
            </a:r>
            <a:r>
              <a:rPr lang="pt-BR" dirty="0"/>
              <a:t>o primeiro mês da intervenção foi alcançado 75,6</a:t>
            </a:r>
            <a:r>
              <a:rPr lang="pt-BR" dirty="0" smtClean="0"/>
              <a:t>% </a:t>
            </a:r>
            <a:r>
              <a:rPr lang="pt-BR" dirty="0"/>
              <a:t>da </a:t>
            </a:r>
            <a:r>
              <a:rPr lang="pt-BR" dirty="0" smtClean="0"/>
              <a:t>meta, </a:t>
            </a:r>
            <a:r>
              <a:rPr lang="pt-BR" dirty="0"/>
              <a:t>sendo </a:t>
            </a:r>
            <a:r>
              <a:rPr lang="pt-BR" dirty="0" smtClean="0"/>
              <a:t>que dos 41 usuários </a:t>
            </a:r>
            <a:r>
              <a:rPr lang="pt-BR" dirty="0"/>
              <a:t>atendidos, 31 </a:t>
            </a:r>
            <a:r>
              <a:rPr lang="pt-BR" dirty="0" smtClean="0"/>
              <a:t>receberam </a:t>
            </a:r>
            <a:r>
              <a:rPr lang="pt-BR" dirty="0"/>
              <a:t>a avaliação. Acredito que esta dificuldade se deu pela falta de adesão da equipe e pela falta de alguns recursos na UBS. Situação que foi resolvida e que possibilitou alcançar a meta de 100% nos outros 02 meses da intervenção. </a:t>
            </a:r>
          </a:p>
          <a:p>
            <a:endParaRPr lang="pt-BR" sz="3600" b="1" dirty="0" smtClean="0">
              <a:solidFill>
                <a:srgbClr val="000000"/>
              </a:solidFill>
              <a:latin typeface="Cambria" pitchFamily="18" charset="0"/>
              <a:ea typeface="Calibri" pitchFamily="34" charset="0"/>
              <a:cs typeface="Arial" pitchFamily="34" charset="0"/>
            </a:endParaRPr>
          </a:p>
          <a:p>
            <a:endParaRPr lang="pt-BR" sz="3600" b="1" dirty="0" smtClean="0">
              <a:solidFill>
                <a:srgbClr val="000000"/>
              </a:solidFill>
              <a:latin typeface="Cambria" pitchFamily="18" charset="0"/>
              <a:ea typeface="Calibri" pitchFamily="34" charset="0"/>
              <a:cs typeface="Arial" pitchFamily="34" charset="0"/>
            </a:endParaRPr>
          </a:p>
          <a:p>
            <a:endParaRPr lang="pt-BR" sz="3600" b="1" dirty="0">
              <a:solidFill>
                <a:srgbClr val="000000"/>
              </a:solidFill>
              <a:latin typeface="Cambria" pitchFamily="18" charset="0"/>
              <a:cs typeface="Arial" pitchFamily="34" charset="0"/>
            </a:endParaRPr>
          </a:p>
          <a:p>
            <a:endParaRPr lang="pt-BR" sz="3600" b="1" dirty="0" smtClean="0">
              <a:solidFill>
                <a:srgbClr val="000000"/>
              </a:solidFill>
              <a:latin typeface="Cambria" pitchFamily="18" charset="0"/>
              <a:cs typeface="Arial" pitchFamily="34" charset="0"/>
            </a:endParaRPr>
          </a:p>
          <a:p>
            <a:endParaRPr lang="pt-BR" sz="3600" dirty="0"/>
          </a:p>
        </p:txBody>
      </p:sp>
      <p:graphicFrame>
        <p:nvGraphicFramePr>
          <p:cNvPr id="3" name="Gráfico 2"/>
          <p:cNvGraphicFramePr/>
          <p:nvPr>
            <p:extLst>
              <p:ext uri="{D42A27DB-BD31-4B8C-83A1-F6EECF244321}">
                <p14:modId xmlns:p14="http://schemas.microsoft.com/office/powerpoint/2010/main" val="2379548422"/>
              </p:ext>
            </p:extLst>
          </p:nvPr>
        </p:nvGraphicFramePr>
        <p:xfrm>
          <a:off x="1979712" y="4005064"/>
          <a:ext cx="4968552" cy="25867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0851" y="908720"/>
            <a:ext cx="8643998" cy="4893647"/>
          </a:xfrm>
          <a:prstGeom prst="rect">
            <a:avLst/>
          </a:prstGeom>
        </p:spPr>
        <p:txBody>
          <a:bodyPr wrap="square">
            <a:spAutoFit/>
          </a:bodyPr>
          <a:lstStyle/>
          <a:p>
            <a:r>
              <a:rPr lang="pt-BR" sz="3600" b="1" dirty="0" smtClean="0">
                <a:solidFill>
                  <a:schemeClr val="accent1"/>
                </a:solidFill>
                <a:latin typeface="Cambria" pitchFamily="18" charset="0"/>
                <a:ea typeface="Calibri" pitchFamily="34" charset="0"/>
                <a:cs typeface="Arial" pitchFamily="34" charset="0"/>
              </a:rPr>
              <a:t>Objetivos Metas e Resultados</a:t>
            </a:r>
            <a:endParaRPr lang="pt-BR" sz="3600" b="1" dirty="0" smtClean="0">
              <a:solidFill>
                <a:schemeClr val="accent1"/>
              </a:solidFill>
            </a:endParaRPr>
          </a:p>
          <a:p>
            <a:endParaRPr lang="pt-BR" sz="2000" b="1" dirty="0" smtClean="0"/>
          </a:p>
          <a:p>
            <a:endParaRPr lang="pt-BR" sz="2000" b="1" dirty="0"/>
          </a:p>
          <a:p>
            <a:r>
              <a:rPr lang="pt-BR" sz="2000" b="1" dirty="0" smtClean="0"/>
              <a:t>Objetivo 2. </a:t>
            </a:r>
            <a:r>
              <a:rPr lang="pt-BR" sz="2000" dirty="0" smtClean="0"/>
              <a:t>Melhorar a qualidade da atenção aos idosos</a:t>
            </a:r>
            <a:endParaRPr lang="pt-BR" sz="2000" b="1" dirty="0" smtClean="0"/>
          </a:p>
          <a:p>
            <a:pPr algn="just"/>
            <a:endParaRPr lang="pt-BR" sz="2000" b="1" dirty="0" smtClean="0"/>
          </a:p>
          <a:p>
            <a:pPr algn="just"/>
            <a:r>
              <a:rPr lang="pt-BR" sz="2000" b="1" dirty="0" smtClean="0"/>
              <a:t>Meta </a:t>
            </a:r>
            <a:r>
              <a:rPr lang="pt-BR" sz="2000" b="1" dirty="0"/>
              <a:t>2.2.</a:t>
            </a:r>
            <a:r>
              <a:rPr lang="pt-BR" sz="2000" dirty="0"/>
              <a:t> Realizar exame clínico apropriado em 100% das consultas, incluindo exame físico dos pés, com palpação dos pulsos tibiais posteriores e pediosos e medida da sensibilidade a cada 03 meses para diabéticos</a:t>
            </a:r>
            <a:r>
              <a:rPr lang="pt-BR" sz="2000" dirty="0" smtClean="0"/>
              <a:t>. </a:t>
            </a:r>
          </a:p>
          <a:p>
            <a:pPr algn="just"/>
            <a:endParaRPr lang="pt-BR" sz="2000" dirty="0" smtClean="0"/>
          </a:p>
          <a:p>
            <a:pPr algn="just"/>
            <a:r>
              <a:rPr lang="pt-BR" sz="2000" dirty="0" smtClean="0"/>
              <a:t>      Durante </a:t>
            </a:r>
            <a:r>
              <a:rPr lang="pt-BR" sz="2000" dirty="0"/>
              <a:t>os 3 meses da intervenção foi alcançado o percentual de 100%, de maneira que todos os </a:t>
            </a:r>
            <a:r>
              <a:rPr lang="pt-BR" sz="2000" dirty="0" smtClean="0"/>
              <a:t>usuários </a:t>
            </a:r>
            <a:r>
              <a:rPr lang="pt-BR" sz="2000" dirty="0"/>
              <a:t>que foram consultados em nossa unidade de saúde foram submetidos ao exame clínico de </a:t>
            </a:r>
            <a:r>
              <a:rPr lang="pt-BR" sz="2000" dirty="0" smtClean="0"/>
              <a:t>qualidade.</a:t>
            </a:r>
            <a:endParaRPr lang="pt-BR" sz="2000" b="1" dirty="0">
              <a:solidFill>
                <a:srgbClr val="000000"/>
              </a:solidFill>
              <a:latin typeface="Cambria" pitchFamily="18" charset="0"/>
              <a:cs typeface="Arial" pitchFamily="34" charset="0"/>
            </a:endParaRPr>
          </a:p>
          <a:p>
            <a:r>
              <a:rPr lang="pt-BR" sz="3600" b="1"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158" y="500042"/>
            <a:ext cx="8429684" cy="6155531"/>
          </a:xfrm>
          <a:prstGeom prst="rect">
            <a:avLst/>
          </a:prstGeom>
        </p:spPr>
        <p:txBody>
          <a:bodyPr wrap="square">
            <a:spAutoFit/>
          </a:bodyPr>
          <a:lstStyle/>
          <a:p>
            <a:r>
              <a:rPr lang="pt-BR" sz="3600" b="1" dirty="0" smtClean="0">
                <a:solidFill>
                  <a:schemeClr val="accent1"/>
                </a:solidFill>
                <a:latin typeface="Cambria" pitchFamily="18" charset="0"/>
                <a:ea typeface="Calibri" pitchFamily="34" charset="0"/>
                <a:cs typeface="Arial" pitchFamily="34" charset="0"/>
              </a:rPr>
              <a:t>Objetivos Metas e Resultados</a:t>
            </a:r>
            <a:endParaRPr lang="pt-BR" sz="3600" b="1" dirty="0" smtClean="0">
              <a:solidFill>
                <a:schemeClr val="accent1"/>
              </a:solidFill>
            </a:endParaRPr>
          </a:p>
          <a:p>
            <a:endParaRPr lang="pt-BR" b="1" dirty="0" smtClean="0"/>
          </a:p>
          <a:p>
            <a:r>
              <a:rPr lang="pt-BR" sz="2000" b="1" dirty="0" smtClean="0"/>
              <a:t>Objetivo 2. </a:t>
            </a:r>
            <a:r>
              <a:rPr lang="pt-BR" sz="2000" dirty="0" smtClean="0"/>
              <a:t>Melhorar a qualidade da atenção aos idosos.</a:t>
            </a:r>
          </a:p>
          <a:p>
            <a:r>
              <a:rPr lang="pt-BR" sz="2000" b="1" dirty="0" smtClean="0"/>
              <a:t>Meta </a:t>
            </a:r>
            <a:r>
              <a:rPr lang="pt-BR" sz="2000" b="1" dirty="0"/>
              <a:t>2.3</a:t>
            </a:r>
            <a:r>
              <a:rPr lang="pt-BR" sz="2000" b="1" dirty="0" smtClean="0"/>
              <a:t>. </a:t>
            </a:r>
            <a:r>
              <a:rPr lang="pt-BR" sz="2000" dirty="0" smtClean="0"/>
              <a:t>Realizar </a:t>
            </a:r>
            <a:r>
              <a:rPr lang="pt-BR" sz="2000" dirty="0"/>
              <a:t>a solicitação de exames complementares periódicos em 100% dos idosos hipertensos e/ou diabéticos</a:t>
            </a:r>
            <a:r>
              <a:rPr lang="pt-BR" sz="2000" dirty="0" smtClean="0"/>
              <a:t>.</a:t>
            </a:r>
            <a:r>
              <a:rPr lang="pt-BR" sz="2000" dirty="0"/>
              <a:t> </a:t>
            </a:r>
            <a:endParaRPr lang="pt-BR" sz="2000" dirty="0" smtClean="0"/>
          </a:p>
          <a:p>
            <a:endParaRPr lang="pt-BR" sz="2000" dirty="0" smtClean="0"/>
          </a:p>
          <a:p>
            <a:pPr algn="just"/>
            <a:r>
              <a:rPr lang="pt-BR" sz="2000" dirty="0" smtClean="0"/>
              <a:t>      No </a:t>
            </a:r>
            <a:r>
              <a:rPr lang="pt-BR" sz="2000" dirty="0"/>
              <a:t>primeiro mês, não foi possível alcançar 100</a:t>
            </a:r>
            <a:r>
              <a:rPr lang="pt-BR" sz="2000" dirty="0" smtClean="0"/>
              <a:t>% da meta, pois </a:t>
            </a:r>
            <a:r>
              <a:rPr lang="pt-BR" sz="2000" dirty="0"/>
              <a:t>não tínhamos a prioridade da marcação para estes </a:t>
            </a:r>
            <a:r>
              <a:rPr lang="pt-BR" sz="2000" dirty="0" smtClean="0"/>
              <a:t>usuários. Nos outros </a:t>
            </a:r>
            <a:r>
              <a:rPr lang="pt-BR" sz="2000" dirty="0"/>
              <a:t>02 </a:t>
            </a:r>
            <a:r>
              <a:rPr lang="pt-BR" sz="2000" dirty="0" smtClean="0"/>
              <a:t>meses, </a:t>
            </a:r>
            <a:r>
              <a:rPr lang="pt-BR" sz="2000" dirty="0"/>
              <a:t>graças a esforços da equipe com a gestão municipal para a prioridade na marcação de exames da população alvo, </a:t>
            </a:r>
            <a:r>
              <a:rPr lang="pt-BR" sz="2000" dirty="0" smtClean="0"/>
              <a:t>foi </a:t>
            </a:r>
            <a:r>
              <a:rPr lang="pt-BR" sz="2000" dirty="0"/>
              <a:t>possível atingir 100% da meta</a:t>
            </a:r>
            <a:r>
              <a:rPr lang="pt-BR" sz="2000" dirty="0" smtClean="0"/>
              <a:t>.</a:t>
            </a:r>
            <a:endParaRPr lang="pt-BR" sz="2000" dirty="0"/>
          </a:p>
          <a:p>
            <a:endParaRPr lang="pt-BR" sz="2000" dirty="0" smtClean="0"/>
          </a:p>
          <a:p>
            <a:endParaRPr lang="pt-BR" sz="2000" dirty="0"/>
          </a:p>
          <a:p>
            <a:endParaRPr lang="pt-BR" sz="2400" dirty="0" smtClean="0"/>
          </a:p>
          <a:p>
            <a:endParaRPr lang="pt-BR" sz="2400" dirty="0"/>
          </a:p>
          <a:p>
            <a:endParaRPr lang="pt-BR" sz="2400" dirty="0" smtClean="0"/>
          </a:p>
          <a:p>
            <a:endParaRPr lang="pt-BR" sz="2400" dirty="0" smtClean="0"/>
          </a:p>
          <a:p>
            <a:endParaRPr lang="pt-BR" sz="2400" dirty="0"/>
          </a:p>
        </p:txBody>
      </p:sp>
      <p:graphicFrame>
        <p:nvGraphicFramePr>
          <p:cNvPr id="3" name="Gráfico 2"/>
          <p:cNvGraphicFramePr/>
          <p:nvPr>
            <p:extLst>
              <p:ext uri="{D42A27DB-BD31-4B8C-83A1-F6EECF244321}">
                <p14:modId xmlns:p14="http://schemas.microsoft.com/office/powerpoint/2010/main" val="293852245"/>
              </p:ext>
            </p:extLst>
          </p:nvPr>
        </p:nvGraphicFramePr>
        <p:xfrm>
          <a:off x="2195736" y="3933057"/>
          <a:ext cx="4968552" cy="2722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357167"/>
            <a:ext cx="8715436" cy="5816977"/>
          </a:xfrm>
          <a:prstGeom prst="rect">
            <a:avLst/>
          </a:prstGeom>
        </p:spPr>
        <p:txBody>
          <a:bodyPr wrap="square">
            <a:spAutoFit/>
          </a:bodyPr>
          <a:lstStyle/>
          <a:p>
            <a:r>
              <a:rPr lang="pt-BR" sz="3600" b="1" dirty="0" smtClean="0">
                <a:solidFill>
                  <a:schemeClr val="accent1"/>
                </a:solidFill>
                <a:latin typeface="Cambria" pitchFamily="18" charset="0"/>
                <a:ea typeface="Calibri" pitchFamily="34" charset="0"/>
                <a:cs typeface="Arial" pitchFamily="34" charset="0"/>
              </a:rPr>
              <a:t>Objetivos Metas e Resultados</a:t>
            </a:r>
            <a:endParaRPr lang="pt-BR" sz="3600" b="1" dirty="0" smtClean="0">
              <a:solidFill>
                <a:schemeClr val="accent1"/>
              </a:solidFill>
            </a:endParaRPr>
          </a:p>
          <a:p>
            <a:endParaRPr lang="pt-BR" b="1" dirty="0" smtClean="0"/>
          </a:p>
          <a:p>
            <a:r>
              <a:rPr lang="pt-BR" b="1" dirty="0" smtClean="0"/>
              <a:t>Objetivo 2. </a:t>
            </a:r>
            <a:r>
              <a:rPr lang="pt-BR" dirty="0" smtClean="0"/>
              <a:t>Melhorar a qualidade da atenção aos idosos.</a:t>
            </a:r>
          </a:p>
          <a:p>
            <a:r>
              <a:rPr lang="pt-BR" b="1" dirty="0" smtClean="0"/>
              <a:t> </a:t>
            </a:r>
            <a:r>
              <a:rPr lang="pt-BR" b="1" dirty="0"/>
              <a:t>Meta 2.4.</a:t>
            </a:r>
            <a:r>
              <a:rPr lang="pt-BR" dirty="0"/>
              <a:t>Priorizar a prescrição de medicamentos da Farmácia Popular a 100% dos idosos</a:t>
            </a:r>
            <a:r>
              <a:rPr lang="pt-BR" dirty="0" smtClean="0"/>
              <a:t>.</a:t>
            </a:r>
            <a:r>
              <a:rPr lang="pt-BR" dirty="0"/>
              <a:t> </a:t>
            </a:r>
            <a:endParaRPr lang="pt-BR" dirty="0" smtClean="0"/>
          </a:p>
          <a:p>
            <a:pPr algn="just"/>
            <a:r>
              <a:rPr lang="pt-BR" dirty="0" smtClean="0"/>
              <a:t>     Nesse </a:t>
            </a:r>
            <a:r>
              <a:rPr lang="pt-BR" dirty="0"/>
              <a:t>indicador não foi possível alcançarmos a meta pactuada de 100% porque alguns </a:t>
            </a:r>
            <a:r>
              <a:rPr lang="pt-BR" dirty="0" smtClean="0"/>
              <a:t>usuários </a:t>
            </a:r>
            <a:r>
              <a:rPr lang="pt-BR" dirty="0"/>
              <a:t>fazem acompanhamento com especialistas privados e não querem usar os medicamentos disponibilizados na farmácia popular. Também existe um número de idosos que não consegue controlar as doenças com os medicamentos do programa, sendo assim, são necessários tratamentos com outros medicamentos não disponíveis na farmácia popular/ Hiperdia</a:t>
            </a:r>
            <a:r>
              <a:rPr lang="pt-BR" dirty="0" smtClean="0"/>
              <a:t>.</a:t>
            </a:r>
          </a:p>
          <a:p>
            <a:endParaRPr lang="pt-BR" dirty="0"/>
          </a:p>
          <a:p>
            <a:endParaRPr lang="pt-BR" dirty="0" smtClean="0"/>
          </a:p>
          <a:p>
            <a:endParaRPr lang="pt-BR" sz="2400" dirty="0" smtClean="0"/>
          </a:p>
          <a:p>
            <a:endParaRPr lang="pt-BR" sz="2400" dirty="0"/>
          </a:p>
          <a:p>
            <a:endParaRPr lang="pt-BR" sz="2400" dirty="0" smtClean="0"/>
          </a:p>
          <a:p>
            <a:endParaRPr lang="pt-BR" sz="2400" dirty="0"/>
          </a:p>
          <a:p>
            <a:endParaRPr lang="pt-BR" sz="2400" dirty="0" smtClean="0"/>
          </a:p>
        </p:txBody>
      </p:sp>
      <p:graphicFrame>
        <p:nvGraphicFramePr>
          <p:cNvPr id="3" name="Gráfico 2"/>
          <p:cNvGraphicFramePr/>
          <p:nvPr>
            <p:extLst>
              <p:ext uri="{D42A27DB-BD31-4B8C-83A1-F6EECF244321}">
                <p14:modId xmlns:p14="http://schemas.microsoft.com/office/powerpoint/2010/main" val="3819392900"/>
              </p:ext>
            </p:extLst>
          </p:nvPr>
        </p:nvGraphicFramePr>
        <p:xfrm>
          <a:off x="2015716" y="4005064"/>
          <a:ext cx="5112568" cy="264705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357166"/>
            <a:ext cx="8572560" cy="5909310"/>
          </a:xfrm>
          <a:prstGeom prst="rect">
            <a:avLst/>
          </a:prstGeom>
        </p:spPr>
        <p:txBody>
          <a:bodyPr wrap="square">
            <a:spAutoFit/>
          </a:bodyPr>
          <a:lstStyle/>
          <a:p>
            <a:r>
              <a:rPr lang="pt-BR" sz="3600" b="1" dirty="0" smtClean="0">
                <a:solidFill>
                  <a:schemeClr val="accent1"/>
                </a:solidFill>
                <a:latin typeface="Cambria" pitchFamily="18" charset="0"/>
                <a:ea typeface="Calibri" pitchFamily="34" charset="0"/>
                <a:cs typeface="Arial" pitchFamily="34" charset="0"/>
              </a:rPr>
              <a:t>Objetivos Metas e Resultados</a:t>
            </a:r>
            <a:endParaRPr lang="pt-BR" sz="3600" b="1" dirty="0" smtClean="0">
              <a:solidFill>
                <a:schemeClr val="accent1"/>
              </a:solidFill>
            </a:endParaRPr>
          </a:p>
          <a:p>
            <a:endParaRPr lang="pt-BR" b="1" dirty="0" smtClean="0"/>
          </a:p>
          <a:p>
            <a:r>
              <a:rPr lang="pt-BR" b="1" dirty="0" smtClean="0"/>
              <a:t>Objetivo 2. </a:t>
            </a:r>
            <a:r>
              <a:rPr lang="pt-BR" dirty="0" smtClean="0"/>
              <a:t>Melhorar a qualidade da atenção aos idosos.</a:t>
            </a:r>
            <a:r>
              <a:rPr lang="pt-BR" b="1" dirty="0"/>
              <a:t> </a:t>
            </a:r>
            <a:endParaRPr lang="pt-BR" b="1" dirty="0" smtClean="0"/>
          </a:p>
          <a:p>
            <a:endParaRPr lang="pt-BR" b="1" dirty="0" smtClean="0"/>
          </a:p>
          <a:p>
            <a:r>
              <a:rPr lang="pt-BR" b="1" dirty="0" smtClean="0"/>
              <a:t>Meta </a:t>
            </a:r>
            <a:r>
              <a:rPr lang="pt-BR" b="1" dirty="0"/>
              <a:t>2.5.</a:t>
            </a:r>
            <a:r>
              <a:rPr lang="pt-BR" dirty="0"/>
              <a:t>Cadastrar 100% dos idosos acamados ou com problemas de </a:t>
            </a:r>
            <a:r>
              <a:rPr lang="pt-BR" dirty="0" smtClean="0"/>
              <a:t>locomoção</a:t>
            </a:r>
            <a:r>
              <a:rPr lang="pt-BR" dirty="0"/>
              <a:t>. </a:t>
            </a:r>
            <a:endParaRPr lang="pt-BR" dirty="0" smtClean="0"/>
          </a:p>
          <a:p>
            <a:r>
              <a:rPr lang="pt-BR" dirty="0" smtClean="0"/>
              <a:t>   </a:t>
            </a:r>
          </a:p>
          <a:p>
            <a:pPr algn="just"/>
            <a:r>
              <a:rPr lang="pt-BR" dirty="0" smtClean="0"/>
              <a:t>   No </a:t>
            </a:r>
            <a:r>
              <a:rPr lang="pt-BR" dirty="0"/>
              <a:t>primeiro mês </a:t>
            </a:r>
            <a:r>
              <a:rPr lang="pt-BR" dirty="0" smtClean="0"/>
              <a:t>alcançamos 71,4</a:t>
            </a:r>
            <a:r>
              <a:rPr lang="pt-BR" dirty="0"/>
              <a:t>% da meta. Com o esforço da equipe toda e com o apoio incondicional dos ACS foi possível atingir 100% da meta nos dois meses seguintes. Também contribuiu para esse indicador as capacitações feitas desde o inicio da intervenção. </a:t>
            </a:r>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a:p>
            <a:endParaRPr lang="pt-BR" dirty="0"/>
          </a:p>
          <a:p>
            <a:endParaRPr lang="pt-BR" dirty="0" smtClean="0"/>
          </a:p>
        </p:txBody>
      </p:sp>
      <p:graphicFrame>
        <p:nvGraphicFramePr>
          <p:cNvPr id="3" name="Gráfico 2"/>
          <p:cNvGraphicFramePr/>
          <p:nvPr>
            <p:extLst>
              <p:ext uri="{D42A27DB-BD31-4B8C-83A1-F6EECF244321}">
                <p14:modId xmlns:p14="http://schemas.microsoft.com/office/powerpoint/2010/main" val="2795636661"/>
              </p:ext>
            </p:extLst>
          </p:nvPr>
        </p:nvGraphicFramePr>
        <p:xfrm>
          <a:off x="2195736" y="3933056"/>
          <a:ext cx="4724400" cy="2479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332656"/>
            <a:ext cx="8143932" cy="5878532"/>
          </a:xfrm>
          <a:prstGeom prst="rect">
            <a:avLst/>
          </a:prstGeom>
        </p:spPr>
        <p:txBody>
          <a:bodyPr wrap="square">
            <a:spAutoFit/>
          </a:bodyPr>
          <a:lstStyle/>
          <a:p>
            <a:r>
              <a:rPr lang="pt-BR" sz="3600" b="1" dirty="0" smtClean="0">
                <a:solidFill>
                  <a:schemeClr val="accent1"/>
                </a:solidFill>
                <a:latin typeface="Cambria" pitchFamily="18" charset="0"/>
                <a:ea typeface="Calibri" pitchFamily="34" charset="0"/>
                <a:cs typeface="Arial" pitchFamily="34" charset="0"/>
              </a:rPr>
              <a:t>Objetivos Metas e Resultados</a:t>
            </a:r>
            <a:endParaRPr lang="pt-BR" sz="3600" b="1" dirty="0" smtClean="0">
              <a:solidFill>
                <a:schemeClr val="accent1"/>
              </a:solidFill>
            </a:endParaRPr>
          </a:p>
          <a:p>
            <a:r>
              <a:rPr lang="pt-BR" sz="2000" b="1" dirty="0" smtClean="0"/>
              <a:t>Objetivo 2. </a:t>
            </a:r>
            <a:r>
              <a:rPr lang="pt-BR" sz="2000" dirty="0" smtClean="0"/>
              <a:t>Melhorar a qualidade da atenção aos idosos.</a:t>
            </a:r>
          </a:p>
          <a:p>
            <a:endParaRPr lang="pt-BR" sz="2000" dirty="0" smtClean="0"/>
          </a:p>
          <a:p>
            <a:r>
              <a:rPr lang="pt-BR" sz="2000" b="1" dirty="0" smtClean="0"/>
              <a:t> </a:t>
            </a:r>
            <a:r>
              <a:rPr lang="pt-BR" sz="2000" b="1" dirty="0"/>
              <a:t>Meta 2.6</a:t>
            </a:r>
            <a:r>
              <a:rPr lang="pt-BR" sz="2000" b="1" dirty="0" smtClean="0"/>
              <a:t>. </a:t>
            </a:r>
            <a:r>
              <a:rPr lang="pt-BR" sz="2000" dirty="0" smtClean="0"/>
              <a:t>Realizar </a:t>
            </a:r>
            <a:r>
              <a:rPr lang="pt-BR" sz="2000" dirty="0"/>
              <a:t>visita domiciliar a 100% dos idosos acamados ou com problemas de locomoção</a:t>
            </a:r>
            <a:r>
              <a:rPr lang="pt-BR" sz="2000" dirty="0" smtClean="0"/>
              <a:t>.</a:t>
            </a:r>
          </a:p>
          <a:p>
            <a:endParaRPr lang="pt-BR" sz="2000" dirty="0" smtClean="0"/>
          </a:p>
          <a:p>
            <a:pPr algn="just"/>
            <a:r>
              <a:rPr lang="pt-BR" sz="2000" dirty="0" smtClean="0"/>
              <a:t>    Esta meta </a:t>
            </a:r>
            <a:r>
              <a:rPr lang="pt-BR" sz="2000" dirty="0"/>
              <a:t>foi possível </a:t>
            </a:r>
            <a:r>
              <a:rPr lang="pt-BR" sz="2000" dirty="0" smtClean="0"/>
              <a:t>ser atingida </a:t>
            </a:r>
            <a:r>
              <a:rPr lang="pt-BR" sz="2000" dirty="0"/>
              <a:t>no primeiro e segundo mês. No terceiro mês faltou apoio da gestão municipal no que diz respeito a possibilidade da equipe se deslocar até as casas de 06 idosos que moram muito distante da </a:t>
            </a:r>
            <a:r>
              <a:rPr lang="pt-BR" sz="2000" dirty="0" smtClean="0"/>
              <a:t>UBS.</a:t>
            </a:r>
            <a:endParaRPr lang="pt-BR" sz="2000" dirty="0"/>
          </a:p>
          <a:p>
            <a:endParaRPr lang="pt-BR" sz="2000" dirty="0" smtClean="0"/>
          </a:p>
          <a:p>
            <a:endParaRPr lang="pt-BR" sz="2000" dirty="0"/>
          </a:p>
          <a:p>
            <a:endParaRPr lang="pt-BR" sz="2000" dirty="0" smtClean="0"/>
          </a:p>
          <a:p>
            <a:endParaRPr lang="pt-BR" sz="2000" dirty="0"/>
          </a:p>
          <a:p>
            <a:endParaRPr lang="pt-BR" sz="2000" dirty="0"/>
          </a:p>
          <a:p>
            <a:endParaRPr lang="pt-BR" sz="2000" dirty="0" smtClean="0"/>
          </a:p>
          <a:p>
            <a:endParaRPr lang="pt-BR" sz="2000" dirty="0"/>
          </a:p>
          <a:p>
            <a:r>
              <a:rPr lang="pt-BR" sz="2000" b="1" dirty="0" smtClean="0"/>
              <a:t> </a:t>
            </a:r>
          </a:p>
        </p:txBody>
      </p:sp>
      <p:graphicFrame>
        <p:nvGraphicFramePr>
          <p:cNvPr id="4" name="Gráfico 3"/>
          <p:cNvGraphicFramePr/>
          <p:nvPr>
            <p:extLst>
              <p:ext uri="{D42A27DB-BD31-4B8C-83A1-F6EECF244321}">
                <p14:modId xmlns:p14="http://schemas.microsoft.com/office/powerpoint/2010/main" val="787934627"/>
              </p:ext>
            </p:extLst>
          </p:nvPr>
        </p:nvGraphicFramePr>
        <p:xfrm>
          <a:off x="2051720" y="3861048"/>
          <a:ext cx="4824536" cy="266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571480"/>
            <a:ext cx="8712968" cy="4616648"/>
          </a:xfrm>
          <a:prstGeom prst="rect">
            <a:avLst/>
          </a:prstGeom>
        </p:spPr>
        <p:txBody>
          <a:bodyPr wrap="square">
            <a:spAutoFit/>
          </a:bodyPr>
          <a:lstStyle/>
          <a:p>
            <a:pPr algn="ctr"/>
            <a:r>
              <a:rPr lang="pt-BR" sz="3600" b="1" u="sng" dirty="0" smtClean="0">
                <a:solidFill>
                  <a:schemeClr val="accent1"/>
                </a:solidFill>
              </a:rPr>
              <a:t>Introdução</a:t>
            </a:r>
          </a:p>
          <a:p>
            <a:endParaRPr lang="pt-BR" dirty="0" smtClean="0"/>
          </a:p>
          <a:p>
            <a:pPr algn="just"/>
            <a:r>
              <a:rPr lang="pt-BR" sz="2400" dirty="0" smtClean="0"/>
              <a:t>  </a:t>
            </a:r>
          </a:p>
          <a:p>
            <a:pPr algn="just"/>
            <a:r>
              <a:rPr lang="pt-BR" sz="2400" dirty="0" smtClean="0"/>
              <a:t>  O </a:t>
            </a:r>
            <a:r>
              <a:rPr lang="pt-BR" sz="2400" dirty="0"/>
              <a:t>foco da intervenção realizado na </a:t>
            </a:r>
            <a:r>
              <a:rPr lang="pt-BR" sz="2400" dirty="0" smtClean="0"/>
              <a:t>UBS Boa </a:t>
            </a:r>
            <a:r>
              <a:rPr lang="pt-BR" sz="2400" dirty="0"/>
              <a:t>Vista, em Picos, </a:t>
            </a:r>
            <a:r>
              <a:rPr lang="pt-BR" sz="2400" dirty="0" smtClean="0"/>
              <a:t>PI, </a:t>
            </a:r>
            <a:r>
              <a:rPr lang="pt-BR" sz="2400" dirty="0"/>
              <a:t>foi direcionado aos </a:t>
            </a:r>
            <a:r>
              <a:rPr lang="pt-BR" sz="2400" dirty="0" smtClean="0"/>
              <a:t>usuários </a:t>
            </a:r>
            <a:r>
              <a:rPr lang="pt-BR" sz="2400" dirty="0"/>
              <a:t>idosos, ou seja, com 60 anos ou </a:t>
            </a:r>
            <a:r>
              <a:rPr lang="pt-BR" sz="2400" dirty="0" smtClean="0"/>
              <a:t>mais.</a:t>
            </a:r>
          </a:p>
          <a:p>
            <a:pPr algn="just"/>
            <a:endParaRPr lang="pt-BR" sz="2400" dirty="0" smtClean="0"/>
          </a:p>
          <a:p>
            <a:pPr algn="just"/>
            <a:endParaRPr lang="pt-BR" sz="2400" dirty="0"/>
          </a:p>
          <a:p>
            <a:pPr algn="just"/>
            <a:endParaRPr lang="pt-BR" sz="2400" dirty="0" smtClean="0"/>
          </a:p>
          <a:p>
            <a:pPr algn="just"/>
            <a:r>
              <a:rPr lang="pt-BR" sz="2400" dirty="0" smtClean="0"/>
              <a:t>   A temática foi escolhida </a:t>
            </a:r>
            <a:r>
              <a:rPr lang="pt-BR" sz="2400" dirty="0"/>
              <a:t>pela equipe de saúde, levando em conta a alta dificuldade com os atendimentos destes </a:t>
            </a:r>
            <a:r>
              <a:rPr lang="pt-BR" sz="2400" dirty="0" smtClean="0"/>
              <a:t>usuários </a:t>
            </a:r>
            <a:r>
              <a:rPr lang="pt-BR" sz="2400" dirty="0"/>
              <a:t>os quais são um grupo priorizado no Sistema Único de Saúde, estando deficiente na nossa UBS.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620688"/>
            <a:ext cx="8643998" cy="5386090"/>
          </a:xfrm>
          <a:prstGeom prst="rect">
            <a:avLst/>
          </a:prstGeom>
        </p:spPr>
        <p:txBody>
          <a:bodyPr wrap="square">
            <a:spAutoFit/>
          </a:bodyPr>
          <a:lstStyle/>
          <a:p>
            <a:r>
              <a:rPr lang="pt-BR" sz="3600" b="1" dirty="0" smtClean="0">
                <a:solidFill>
                  <a:schemeClr val="accent1"/>
                </a:solidFill>
                <a:latin typeface="Cambria" pitchFamily="18" charset="0"/>
                <a:ea typeface="Calibri" pitchFamily="34" charset="0"/>
                <a:cs typeface="Arial" pitchFamily="34" charset="0"/>
              </a:rPr>
              <a:t>Objetivos Metas e Resultados</a:t>
            </a:r>
          </a:p>
          <a:p>
            <a:endParaRPr lang="pt-BR" sz="3200" b="1" dirty="0" smtClean="0">
              <a:solidFill>
                <a:schemeClr val="accent1"/>
              </a:solidFill>
            </a:endParaRPr>
          </a:p>
          <a:p>
            <a:r>
              <a:rPr lang="pt-BR" sz="2000" b="1" dirty="0" smtClean="0"/>
              <a:t>Objetivo 2. </a:t>
            </a:r>
            <a:r>
              <a:rPr lang="pt-BR" sz="2000" dirty="0" smtClean="0"/>
              <a:t>Melhorar a qualidade da atenção aos idosos.</a:t>
            </a:r>
          </a:p>
          <a:p>
            <a:r>
              <a:rPr lang="pt-BR" sz="2000" b="1" dirty="0" smtClean="0"/>
              <a:t> Meta 2.7. </a:t>
            </a:r>
            <a:r>
              <a:rPr lang="pt-BR" sz="2000" dirty="0" smtClean="0"/>
              <a:t>Rastrear 100% dos idosos para Hipertensão Arterial Sistêmica (HAS).</a:t>
            </a:r>
          </a:p>
          <a:p>
            <a:r>
              <a:rPr lang="pt-BR" sz="2000" b="1" dirty="0" smtClean="0"/>
              <a:t> </a:t>
            </a:r>
            <a:r>
              <a:rPr lang="pt-BR" sz="2000" b="1" dirty="0"/>
              <a:t>Meta 2.8</a:t>
            </a:r>
            <a:r>
              <a:rPr lang="pt-BR" sz="2000" b="1" dirty="0" smtClean="0"/>
              <a:t>. </a:t>
            </a:r>
            <a:r>
              <a:rPr lang="pt-BR" sz="2000" dirty="0" smtClean="0"/>
              <a:t>Rastrear </a:t>
            </a:r>
            <a:r>
              <a:rPr lang="pt-BR" sz="2000" dirty="0"/>
              <a:t>100% dos idosos com pressão arterial sustentada maior que 135/80 mmHg para Diabetes Mellitus (DM</a:t>
            </a:r>
            <a:r>
              <a:rPr lang="pt-BR" sz="2000" dirty="0" smtClean="0"/>
              <a:t>).</a:t>
            </a:r>
            <a:r>
              <a:rPr lang="pt-BR" sz="2000" b="1" dirty="0"/>
              <a:t> </a:t>
            </a:r>
            <a:endParaRPr lang="pt-BR" sz="2000" b="1" dirty="0" smtClean="0"/>
          </a:p>
          <a:p>
            <a:endParaRPr lang="pt-BR" sz="2000" dirty="0" smtClean="0"/>
          </a:p>
          <a:p>
            <a:pPr algn="just"/>
            <a:r>
              <a:rPr lang="pt-BR" sz="2000" dirty="0"/>
              <a:t> </a:t>
            </a:r>
            <a:r>
              <a:rPr lang="pt-BR" sz="2000" dirty="0" smtClean="0"/>
              <a:t>     Nos três meses da intervenção, todos os idosos foram rastreados para a hipertensão e diabetes, alcançando a meta pactuada em 100%. </a:t>
            </a:r>
          </a:p>
          <a:p>
            <a:endParaRPr lang="es-VE" sz="2000" dirty="0" smtClean="0"/>
          </a:p>
          <a:p>
            <a:pPr algn="just"/>
            <a:r>
              <a:rPr lang="es-VE" sz="2000" dirty="0" smtClean="0"/>
              <a:t>     </a:t>
            </a:r>
            <a:r>
              <a:rPr lang="pt-BR" sz="2000" dirty="0" smtClean="0"/>
              <a:t>O que constituiu um grande ganho para a equipe, pois no decorrer da intervenção foi possível diagnosticar  10 novos casos de idosos com HAS e 04 novos idosos com DM.</a:t>
            </a:r>
            <a:endParaRPr lang="pt-BR" dirty="0"/>
          </a:p>
          <a:p>
            <a:endParaRPr lang="pt-BR" dirty="0" smtClean="0"/>
          </a:p>
          <a:p>
            <a:endParaRPr lang="pt-BR"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620688"/>
            <a:ext cx="8643998" cy="5724644"/>
          </a:xfrm>
          <a:prstGeom prst="rect">
            <a:avLst/>
          </a:prstGeom>
        </p:spPr>
        <p:txBody>
          <a:bodyPr wrap="square">
            <a:spAutoFit/>
          </a:bodyPr>
          <a:lstStyle/>
          <a:p>
            <a:r>
              <a:rPr lang="pt-BR" sz="3600" b="1" dirty="0" smtClean="0">
                <a:solidFill>
                  <a:schemeClr val="accent1"/>
                </a:solidFill>
                <a:latin typeface="Cambria" pitchFamily="18" charset="0"/>
                <a:ea typeface="Calibri" pitchFamily="34" charset="0"/>
                <a:cs typeface="Arial" pitchFamily="34" charset="0"/>
              </a:rPr>
              <a:t>Objetivos Metas e Resultados</a:t>
            </a:r>
          </a:p>
          <a:p>
            <a:endParaRPr lang="pt-BR" sz="3200" b="1" dirty="0" smtClean="0">
              <a:solidFill>
                <a:schemeClr val="accent1"/>
              </a:solidFill>
            </a:endParaRPr>
          </a:p>
          <a:p>
            <a:r>
              <a:rPr lang="pt-BR" sz="2000" b="1" dirty="0" smtClean="0"/>
              <a:t>Objetivo 2. </a:t>
            </a:r>
            <a:r>
              <a:rPr lang="pt-BR" sz="2000" dirty="0" smtClean="0"/>
              <a:t>Melhorar a qualidade da atenção aos idosos.</a:t>
            </a:r>
          </a:p>
          <a:p>
            <a:endParaRPr lang="pt-BR" sz="2000" dirty="0" smtClean="0"/>
          </a:p>
          <a:p>
            <a:r>
              <a:rPr lang="pt-BR" sz="2000" b="1" dirty="0" smtClean="0"/>
              <a:t>Meta </a:t>
            </a:r>
            <a:r>
              <a:rPr lang="pt-BR" sz="2000" b="1" dirty="0"/>
              <a:t>2.9</a:t>
            </a:r>
            <a:r>
              <a:rPr lang="pt-BR" sz="2000" b="1" dirty="0" smtClean="0"/>
              <a:t>. </a:t>
            </a:r>
            <a:r>
              <a:rPr lang="pt-BR" sz="2000" dirty="0" smtClean="0"/>
              <a:t>Realizar </a:t>
            </a:r>
            <a:r>
              <a:rPr lang="pt-BR" sz="2000" dirty="0"/>
              <a:t>avaliação da necessidade de atendimento odontológico em 100% dos idosos</a:t>
            </a:r>
            <a:r>
              <a:rPr lang="pt-BR" sz="2000" dirty="0" smtClean="0"/>
              <a:t>.</a:t>
            </a:r>
          </a:p>
          <a:p>
            <a:endParaRPr lang="pt-BR" sz="2000" dirty="0" smtClean="0"/>
          </a:p>
          <a:p>
            <a:r>
              <a:rPr lang="pt-BR" sz="2000" dirty="0" smtClean="0"/>
              <a:t> 	Todos os usuários participantes da intervenção receberam a avaliação da necessidade de atendimento odontológico, alcançando a meta pactuada de 100%.</a:t>
            </a:r>
          </a:p>
          <a:p>
            <a:r>
              <a:rPr lang="pt-BR" sz="2000" dirty="0" smtClean="0"/>
              <a:t>   </a:t>
            </a:r>
          </a:p>
          <a:p>
            <a:pPr algn="just"/>
            <a:r>
              <a:rPr lang="pt-BR" sz="2000" dirty="0" smtClean="0"/>
              <a:t>                Com a avaliação realizada pela equipe multiprofissional quanto a necessidade de atendimento odontológico foi possível identificar e encaminhar  aos idosos que estavam precisando atenção especializada, os quais tiveram o atendimento de qualidade requerido, e com isto uma maior  integralidade na qualidade de sua saúde.</a:t>
            </a:r>
            <a:endParaRPr lang="pt-BR" dirty="0" smtClean="0"/>
          </a:p>
          <a:p>
            <a:endParaRPr lang="pt-BR" dirty="0" smtClean="0"/>
          </a:p>
        </p:txBody>
      </p:sp>
    </p:spTree>
    <p:extLst>
      <p:ext uri="{BB962C8B-B14F-4D97-AF65-F5344CB8AC3E}">
        <p14:creationId xmlns:p14="http://schemas.microsoft.com/office/powerpoint/2010/main" val="3241258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124744"/>
            <a:ext cx="8358246" cy="4247317"/>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endParaRPr lang="pt-BR" sz="3600" b="1" dirty="0">
              <a:solidFill>
                <a:schemeClr val="accent1"/>
              </a:solidFill>
            </a:endParaRPr>
          </a:p>
          <a:p>
            <a:endParaRPr lang="pt-BR" b="1" dirty="0" smtClean="0"/>
          </a:p>
          <a:p>
            <a:r>
              <a:rPr lang="pt-BR" sz="2000" b="1" dirty="0" smtClean="0"/>
              <a:t>Objetivo 3. </a:t>
            </a:r>
            <a:r>
              <a:rPr lang="pt-BR" sz="2000" dirty="0" smtClean="0"/>
              <a:t>Melhorar </a:t>
            </a:r>
            <a:r>
              <a:rPr lang="pt-BR" sz="2000" dirty="0"/>
              <a:t>a adesão dos </a:t>
            </a:r>
            <a:r>
              <a:rPr lang="pt-BR" sz="2000" dirty="0" smtClean="0"/>
              <a:t>usuários idosos.</a:t>
            </a:r>
          </a:p>
          <a:p>
            <a:endParaRPr lang="pt-BR" sz="2000" dirty="0"/>
          </a:p>
          <a:p>
            <a:r>
              <a:rPr lang="pt-BR" sz="2000" b="1" dirty="0"/>
              <a:t>Meta 3.1</a:t>
            </a:r>
            <a:r>
              <a:rPr lang="pt-BR" sz="2000" b="1" dirty="0" smtClean="0"/>
              <a:t>. </a:t>
            </a:r>
            <a:r>
              <a:rPr lang="pt-BR" sz="2000" dirty="0" smtClean="0"/>
              <a:t>Buscar </a:t>
            </a:r>
            <a:r>
              <a:rPr lang="pt-BR" sz="2000" dirty="0"/>
              <a:t>100% dos idosos faltosos às consultas programadas</a:t>
            </a:r>
            <a:r>
              <a:rPr lang="pt-BR" sz="2000" dirty="0" smtClean="0"/>
              <a:t>.</a:t>
            </a:r>
          </a:p>
          <a:p>
            <a:endParaRPr lang="pt-BR" sz="2000" dirty="0" smtClean="0"/>
          </a:p>
          <a:p>
            <a:pPr algn="just"/>
            <a:r>
              <a:rPr lang="pt-BR" sz="2000" dirty="0" smtClean="0"/>
              <a:t>    	Todos </a:t>
            </a:r>
            <a:r>
              <a:rPr lang="pt-BR" sz="2000" dirty="0"/>
              <a:t>os </a:t>
            </a:r>
            <a:r>
              <a:rPr lang="pt-BR" sz="2000" dirty="0" smtClean="0"/>
              <a:t>usuários </a:t>
            </a:r>
            <a:r>
              <a:rPr lang="pt-BR" sz="2000" dirty="0"/>
              <a:t>faltosos a consulta receberam busca pelos ACS, fazendo com que fosse alcançada a meta de 100</a:t>
            </a:r>
            <a:r>
              <a:rPr lang="pt-BR" sz="2000" dirty="0" smtClean="0"/>
              <a:t>%.  </a:t>
            </a:r>
          </a:p>
          <a:p>
            <a:pPr algn="just"/>
            <a:r>
              <a:rPr lang="pt-BR" sz="2000" dirty="0"/>
              <a:t>	</a:t>
            </a:r>
            <a:r>
              <a:rPr lang="pt-BR" sz="2000" dirty="0" smtClean="0"/>
              <a:t>Esta </a:t>
            </a:r>
            <a:r>
              <a:rPr lang="pt-BR" sz="2000" dirty="0"/>
              <a:t>porcentagem foi conseguida pelo trabalho e adesão </a:t>
            </a:r>
            <a:r>
              <a:rPr lang="pt-BR" sz="2000" dirty="0" smtClean="0"/>
              <a:t>da equipe </a:t>
            </a:r>
            <a:r>
              <a:rPr lang="pt-BR" sz="2000" dirty="0"/>
              <a:t>no desenvolvimento do projeto. As buscas também foram facilitadas devido aos registros feitos e à organização do trabalho na UBS.</a:t>
            </a:r>
          </a:p>
          <a:p>
            <a:pPr algn="just"/>
            <a:endParaRPr lang="pt-BR" b="1" dirty="0" smtClean="0">
              <a:solidFill>
                <a:srgbClr val="000000"/>
              </a:solidFill>
              <a:ea typeface="Calibri" pitchFamily="34" charset="0"/>
              <a:cs typeface="Arial" pitchFamily="34" charset="0"/>
            </a:endParaRPr>
          </a:p>
          <a:p>
            <a:r>
              <a:rPr lang="pt-BR" b="1"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052736"/>
            <a:ext cx="8501122" cy="4216539"/>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endParaRPr lang="pt-BR" sz="3600" b="1" dirty="0" smtClean="0">
              <a:solidFill>
                <a:schemeClr val="accent1"/>
              </a:solidFill>
            </a:endParaRPr>
          </a:p>
          <a:p>
            <a:endParaRPr lang="pt-BR" sz="2400" b="1" dirty="0" smtClean="0"/>
          </a:p>
          <a:p>
            <a:r>
              <a:rPr lang="pt-BR" sz="2000" b="1" dirty="0" smtClean="0"/>
              <a:t>Objetivo 4. </a:t>
            </a:r>
            <a:r>
              <a:rPr lang="pt-BR" sz="2000" dirty="0" smtClean="0"/>
              <a:t>Melhorar </a:t>
            </a:r>
            <a:r>
              <a:rPr lang="pt-BR" sz="2000" dirty="0"/>
              <a:t>o registro dos </a:t>
            </a:r>
            <a:r>
              <a:rPr lang="pt-BR" sz="2000" dirty="0" smtClean="0"/>
              <a:t>usuários </a:t>
            </a:r>
            <a:r>
              <a:rPr lang="pt-BR" sz="2000" dirty="0"/>
              <a:t>idosos</a:t>
            </a:r>
            <a:r>
              <a:rPr lang="pt-BR" sz="2000" dirty="0" smtClean="0"/>
              <a:t>.</a:t>
            </a:r>
          </a:p>
          <a:p>
            <a:endParaRPr lang="pt-BR" sz="2000" dirty="0"/>
          </a:p>
          <a:p>
            <a:r>
              <a:rPr lang="pt-BR" sz="2000" b="1" dirty="0"/>
              <a:t>Meta 4.1</a:t>
            </a:r>
            <a:r>
              <a:rPr lang="pt-BR" sz="2000" b="1" dirty="0" smtClean="0"/>
              <a:t>. </a:t>
            </a:r>
            <a:r>
              <a:rPr lang="pt-BR" sz="2000" dirty="0" smtClean="0"/>
              <a:t>Manter </a:t>
            </a:r>
            <a:r>
              <a:rPr lang="pt-BR" sz="2000" dirty="0"/>
              <a:t>registro específico de 100% das pessoas idosas</a:t>
            </a:r>
            <a:r>
              <a:rPr lang="pt-BR" sz="2000" dirty="0" smtClean="0"/>
              <a:t>.</a:t>
            </a:r>
          </a:p>
          <a:p>
            <a:endParaRPr lang="pt-BR" sz="2000" dirty="0" smtClean="0"/>
          </a:p>
          <a:p>
            <a:pPr algn="just"/>
            <a:r>
              <a:rPr lang="pt-BR" sz="2000" dirty="0" smtClean="0"/>
              <a:t>    	Nos 3 </a:t>
            </a:r>
            <a:r>
              <a:rPr lang="pt-BR" sz="2000" dirty="0"/>
              <a:t>meses da </a:t>
            </a:r>
            <a:r>
              <a:rPr lang="pt-BR" sz="2000" dirty="0" smtClean="0"/>
              <a:t>intervenção foi alcançado a </a:t>
            </a:r>
            <a:r>
              <a:rPr lang="pt-BR" sz="2000" dirty="0"/>
              <a:t>meta </a:t>
            </a:r>
            <a:r>
              <a:rPr lang="pt-BR" sz="2000" dirty="0" smtClean="0"/>
              <a:t>pactuada de 100% quanto a melhoria dos registros dos idosos.  </a:t>
            </a:r>
          </a:p>
          <a:p>
            <a:pPr algn="just"/>
            <a:r>
              <a:rPr lang="pt-BR" sz="2000" dirty="0"/>
              <a:t>	</a:t>
            </a:r>
            <a:r>
              <a:rPr lang="pt-BR" sz="2000" dirty="0" smtClean="0"/>
              <a:t>O </a:t>
            </a:r>
            <a:r>
              <a:rPr lang="pt-BR" sz="2000" dirty="0"/>
              <a:t>indicador foi positivo graças a ajuda, o treinamento e dedicação das técnicas de enfermagem no preenchimento das fichas espelho.</a:t>
            </a:r>
          </a:p>
          <a:p>
            <a:endParaRPr lang="pt-BR" sz="2400" dirty="0"/>
          </a:p>
          <a:p>
            <a:r>
              <a:rPr lang="pt-BR" sz="2400" b="1" dirty="0" smtClean="0"/>
              <a:t> </a:t>
            </a:r>
            <a:endParaRPr lang="pt-BR"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357166"/>
            <a:ext cx="8215370" cy="6771084"/>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endParaRPr lang="pt-BR" sz="3600" b="1" dirty="0" smtClean="0">
              <a:solidFill>
                <a:schemeClr val="accent1"/>
              </a:solidFill>
            </a:endParaRPr>
          </a:p>
          <a:p>
            <a:endParaRPr lang="pt-BR" b="1" dirty="0" smtClean="0"/>
          </a:p>
          <a:p>
            <a:r>
              <a:rPr lang="pt-BR" sz="2000" b="1" dirty="0" smtClean="0"/>
              <a:t>Objetivo 4. </a:t>
            </a:r>
            <a:r>
              <a:rPr lang="pt-BR" sz="2000" dirty="0" smtClean="0"/>
              <a:t>Melhorar o registro dos usuários idosos.</a:t>
            </a:r>
          </a:p>
          <a:p>
            <a:endParaRPr lang="pt-BR" sz="2000" dirty="0" smtClean="0">
              <a:solidFill>
                <a:srgbClr val="000000"/>
              </a:solidFill>
              <a:ea typeface="Calibri" pitchFamily="34" charset="0"/>
              <a:cs typeface="Arial" pitchFamily="34" charset="0"/>
            </a:endParaRPr>
          </a:p>
          <a:p>
            <a:r>
              <a:rPr lang="pt-BR" sz="2000" b="1" dirty="0" smtClean="0"/>
              <a:t> </a:t>
            </a:r>
            <a:r>
              <a:rPr lang="pt-BR" sz="2000" b="1" dirty="0"/>
              <a:t>Meta 4.2</a:t>
            </a:r>
            <a:r>
              <a:rPr lang="pt-BR" sz="2000" b="1" dirty="0" smtClean="0"/>
              <a:t>. </a:t>
            </a:r>
            <a:r>
              <a:rPr lang="pt-BR" sz="2000" dirty="0" smtClean="0"/>
              <a:t>Distribuir </a:t>
            </a:r>
            <a:r>
              <a:rPr lang="pt-BR" sz="2000" dirty="0"/>
              <a:t>a Caderneta de Saúde da Pessoa Idosa a 100% dos idosos cadastrados</a:t>
            </a:r>
            <a:r>
              <a:rPr lang="pt-BR" sz="2000" dirty="0" smtClean="0"/>
              <a:t>.</a:t>
            </a:r>
            <a:r>
              <a:rPr lang="pt-BR" sz="2000" dirty="0"/>
              <a:t> </a:t>
            </a:r>
            <a:endParaRPr lang="pt-BR" sz="2000" dirty="0" smtClean="0"/>
          </a:p>
          <a:p>
            <a:pPr algn="just"/>
            <a:r>
              <a:rPr lang="pt-BR" sz="2000" dirty="0" smtClean="0"/>
              <a:t>     Esta </a:t>
            </a:r>
            <a:r>
              <a:rPr lang="pt-BR" sz="2000" dirty="0"/>
              <a:t>foi uma meta que não </a:t>
            </a:r>
            <a:r>
              <a:rPr lang="pt-BR" sz="2000" dirty="0" smtClean="0"/>
              <a:t>tivemos sucesso. Apesar </a:t>
            </a:r>
            <a:r>
              <a:rPr lang="pt-BR" sz="2000" dirty="0"/>
              <a:t>dos esforços e as tentativas feitas pelo enfermeiro e a médica foi possível conseguir uma pequena quantidade de Caderneta da Pessoa Idosa. Esse assunto já foi motivo de reunião com a gestão local para o fornecimento da caderneta em várias ocasiões, sendo que todas as tentativas por essa via foram negativas. </a:t>
            </a:r>
          </a:p>
          <a:p>
            <a:endParaRPr lang="pt-BR" dirty="0" smtClean="0"/>
          </a:p>
          <a:p>
            <a:endParaRPr lang="pt-BR" dirty="0"/>
          </a:p>
          <a:p>
            <a:endParaRPr lang="pt-BR" dirty="0" smtClean="0"/>
          </a:p>
          <a:p>
            <a:endParaRPr lang="pt-BR" dirty="0"/>
          </a:p>
          <a:p>
            <a:endParaRPr lang="pt-BR" dirty="0" smtClean="0"/>
          </a:p>
          <a:p>
            <a:endParaRPr lang="pt-BR" dirty="0"/>
          </a:p>
          <a:p>
            <a:endParaRPr lang="pt-BR" sz="3600" b="1" dirty="0" smtClean="0">
              <a:solidFill>
                <a:srgbClr val="000000"/>
              </a:solidFill>
              <a:ea typeface="Calibri" pitchFamily="34" charset="0"/>
              <a:cs typeface="Arial" pitchFamily="34" charset="0"/>
            </a:endParaRPr>
          </a:p>
          <a:p>
            <a:r>
              <a:rPr lang="pt-BR" sz="3600" b="1" dirty="0" smtClean="0"/>
              <a:t> </a:t>
            </a:r>
          </a:p>
        </p:txBody>
      </p:sp>
      <p:graphicFrame>
        <p:nvGraphicFramePr>
          <p:cNvPr id="3" name="Gráfico 2"/>
          <p:cNvGraphicFramePr/>
          <p:nvPr>
            <p:extLst>
              <p:ext uri="{D42A27DB-BD31-4B8C-83A1-F6EECF244321}">
                <p14:modId xmlns:p14="http://schemas.microsoft.com/office/powerpoint/2010/main" val="67049084"/>
              </p:ext>
            </p:extLst>
          </p:nvPr>
        </p:nvGraphicFramePr>
        <p:xfrm>
          <a:off x="2339752" y="4077072"/>
          <a:ext cx="4714875" cy="2613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908720"/>
            <a:ext cx="8286808" cy="5201424"/>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r>
              <a:rPr lang="pt-BR" sz="3600" b="1" dirty="0" smtClean="0">
                <a:solidFill>
                  <a:schemeClr val="accent1"/>
                </a:solidFill>
              </a:rPr>
              <a:t> </a:t>
            </a:r>
          </a:p>
          <a:p>
            <a:endParaRPr lang="pt-BR" sz="3600" b="1" dirty="0" smtClean="0"/>
          </a:p>
          <a:p>
            <a:r>
              <a:rPr lang="pt-BR" sz="2000" b="1" dirty="0" smtClean="0"/>
              <a:t>Objetivo 5. </a:t>
            </a:r>
            <a:r>
              <a:rPr lang="pt-BR" sz="2000" dirty="0" smtClean="0"/>
              <a:t>Realizar </a:t>
            </a:r>
            <a:r>
              <a:rPr lang="pt-BR" sz="2000" dirty="0"/>
              <a:t>avaliação de risco nos </a:t>
            </a:r>
            <a:r>
              <a:rPr lang="pt-BR" sz="2000" dirty="0" smtClean="0"/>
              <a:t>usuários </a:t>
            </a:r>
            <a:r>
              <a:rPr lang="pt-BR" sz="2000" dirty="0"/>
              <a:t>idosos</a:t>
            </a:r>
            <a:r>
              <a:rPr lang="pt-BR" sz="2000" dirty="0" smtClean="0"/>
              <a:t>.</a:t>
            </a:r>
          </a:p>
          <a:p>
            <a:endParaRPr lang="pt-BR" sz="2000" dirty="0"/>
          </a:p>
          <a:p>
            <a:r>
              <a:rPr lang="pt-BR" sz="2000" b="1" dirty="0"/>
              <a:t>Meta 5.1</a:t>
            </a:r>
            <a:r>
              <a:rPr lang="pt-BR" sz="2000" b="1" dirty="0" smtClean="0"/>
              <a:t>. </a:t>
            </a:r>
            <a:r>
              <a:rPr lang="pt-BR" sz="2000" dirty="0" smtClean="0"/>
              <a:t>Rastrear </a:t>
            </a:r>
            <a:r>
              <a:rPr lang="pt-BR" sz="2000" dirty="0"/>
              <a:t>100% das pessoas idosas para risco de morbi-mortalidade</a:t>
            </a:r>
            <a:r>
              <a:rPr lang="pt-BR" sz="2000" dirty="0" smtClean="0"/>
              <a:t>.</a:t>
            </a:r>
          </a:p>
          <a:p>
            <a:r>
              <a:rPr lang="pt-BR" sz="2000" b="1" dirty="0" smtClean="0"/>
              <a:t> </a:t>
            </a:r>
            <a:r>
              <a:rPr lang="pt-BR" sz="2000" dirty="0" smtClean="0"/>
              <a:t>    </a:t>
            </a:r>
          </a:p>
          <a:p>
            <a:pPr algn="just"/>
            <a:r>
              <a:rPr lang="pt-BR" sz="2000" dirty="0" smtClean="0"/>
              <a:t>  	Todos os idosos foram avaliados quanto ao risco de morbimortalidade, alcançando a meta de 100%. </a:t>
            </a:r>
          </a:p>
          <a:p>
            <a:pPr algn="just"/>
            <a:r>
              <a:rPr lang="pt-BR" sz="2000" dirty="0"/>
              <a:t>	</a:t>
            </a:r>
            <a:r>
              <a:rPr lang="pt-BR" sz="2000" dirty="0" smtClean="0"/>
              <a:t>Esta ação permitiu classificar a todos os idosos em quanto ao risco que apresentavam e estabelecer o sistema de prioridade no atendimento.</a:t>
            </a:r>
          </a:p>
          <a:p>
            <a:pPr algn="just"/>
            <a:endParaRPr lang="pt-BR" sz="2000" dirty="0" smtClean="0"/>
          </a:p>
          <a:p>
            <a:pPr algn="just"/>
            <a:r>
              <a:rPr lang="pt-BR" sz="2000" dirty="0" smtClean="0"/>
              <a:t>                 </a:t>
            </a:r>
          </a:p>
          <a:p>
            <a:endParaRPr lang="pt-BR" sz="2000" dirty="0"/>
          </a:p>
          <a:p>
            <a:r>
              <a:rPr lang="pt-BR" sz="2000" b="1"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980728"/>
            <a:ext cx="8286808" cy="6124754"/>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r>
              <a:rPr lang="pt-BR" sz="3600" b="1" dirty="0" smtClean="0">
                <a:solidFill>
                  <a:schemeClr val="accent1"/>
                </a:solidFill>
              </a:rPr>
              <a:t> </a:t>
            </a:r>
          </a:p>
          <a:p>
            <a:endParaRPr lang="pt-BR" sz="3600" b="1" dirty="0" smtClean="0"/>
          </a:p>
          <a:p>
            <a:r>
              <a:rPr lang="pt-BR" sz="2000" b="1" dirty="0" smtClean="0"/>
              <a:t>Objetivo 5. </a:t>
            </a:r>
            <a:r>
              <a:rPr lang="pt-BR" sz="2000" dirty="0" smtClean="0"/>
              <a:t>Realizar </a:t>
            </a:r>
            <a:r>
              <a:rPr lang="pt-BR" sz="2000" dirty="0"/>
              <a:t>avaliação de risco nos </a:t>
            </a:r>
            <a:r>
              <a:rPr lang="pt-BR" sz="2000" dirty="0" smtClean="0"/>
              <a:t>usuários </a:t>
            </a:r>
            <a:r>
              <a:rPr lang="pt-BR" sz="2000" dirty="0"/>
              <a:t>idosos</a:t>
            </a:r>
            <a:r>
              <a:rPr lang="pt-BR" sz="2000" dirty="0" smtClean="0"/>
              <a:t>.</a:t>
            </a:r>
          </a:p>
          <a:p>
            <a:endParaRPr lang="pt-BR" sz="2000" dirty="0"/>
          </a:p>
          <a:p>
            <a:r>
              <a:rPr lang="pt-BR" sz="2000" b="1" dirty="0" smtClean="0"/>
              <a:t>Meta </a:t>
            </a:r>
            <a:r>
              <a:rPr lang="pt-BR" sz="2000" b="1" dirty="0"/>
              <a:t>5.2.</a:t>
            </a:r>
            <a:r>
              <a:rPr lang="pt-BR" sz="2000" dirty="0"/>
              <a:t> Investigar a presença de indicadores de fragilização na velhice em 100% das pessoas idosas</a:t>
            </a:r>
            <a:r>
              <a:rPr lang="pt-BR" sz="2000" dirty="0" smtClean="0"/>
              <a:t>.</a:t>
            </a:r>
          </a:p>
          <a:p>
            <a:r>
              <a:rPr lang="pt-BR" sz="2000" b="1" dirty="0" smtClean="0"/>
              <a:t> </a:t>
            </a:r>
            <a:r>
              <a:rPr lang="pt-BR" sz="2000" dirty="0" smtClean="0"/>
              <a:t>    </a:t>
            </a:r>
          </a:p>
          <a:p>
            <a:pPr algn="just"/>
            <a:r>
              <a:rPr lang="pt-BR" sz="2000" dirty="0" smtClean="0"/>
              <a:t>  	Todos os idosos receberam a investigação da fragilização da velhice, alcançando a meta de 100%. </a:t>
            </a:r>
          </a:p>
          <a:p>
            <a:pPr algn="just"/>
            <a:r>
              <a:rPr lang="pt-BR" sz="2000" dirty="0"/>
              <a:t>	</a:t>
            </a:r>
            <a:r>
              <a:rPr lang="pt-BR" sz="2000" dirty="0" smtClean="0"/>
              <a:t>Os idosos identificados como frágeis recebem o atendimento prioritário e são visitados nos seus domicílios com visitas planejadas com os ACS. Esta ação nos permite manter um maior controle de nossos idosos mais necessitados.</a:t>
            </a:r>
          </a:p>
          <a:p>
            <a:endParaRPr lang="pt-BR" sz="2000" dirty="0" smtClean="0"/>
          </a:p>
          <a:p>
            <a:endParaRPr lang="pt-BR" sz="2000" dirty="0"/>
          </a:p>
          <a:p>
            <a:endParaRPr lang="pt-BR" sz="2000" dirty="0"/>
          </a:p>
          <a:p>
            <a:endParaRPr lang="pt-BR" sz="2000" dirty="0"/>
          </a:p>
          <a:p>
            <a:r>
              <a:rPr lang="pt-BR" sz="2000" b="1" dirty="0" smtClean="0"/>
              <a:t> </a:t>
            </a:r>
          </a:p>
        </p:txBody>
      </p:sp>
    </p:spTree>
    <p:extLst>
      <p:ext uri="{BB962C8B-B14F-4D97-AF65-F5344CB8AC3E}">
        <p14:creationId xmlns:p14="http://schemas.microsoft.com/office/powerpoint/2010/main" val="2485071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944136"/>
            <a:ext cx="8286808" cy="5509200"/>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r>
              <a:rPr lang="pt-BR" sz="3600" b="1" dirty="0" smtClean="0">
                <a:solidFill>
                  <a:schemeClr val="accent1"/>
                </a:solidFill>
              </a:rPr>
              <a:t> </a:t>
            </a:r>
          </a:p>
          <a:p>
            <a:endParaRPr lang="pt-BR" sz="3600" b="1" dirty="0" smtClean="0"/>
          </a:p>
          <a:p>
            <a:r>
              <a:rPr lang="pt-BR" sz="2000" b="1" dirty="0" smtClean="0"/>
              <a:t>Objetivo 5. </a:t>
            </a:r>
            <a:r>
              <a:rPr lang="pt-BR" sz="2000" dirty="0" smtClean="0"/>
              <a:t>Realizar </a:t>
            </a:r>
            <a:r>
              <a:rPr lang="pt-BR" sz="2000" dirty="0"/>
              <a:t>avaliação de risco nos </a:t>
            </a:r>
            <a:r>
              <a:rPr lang="pt-BR" sz="2000" dirty="0" smtClean="0"/>
              <a:t>usuários </a:t>
            </a:r>
            <a:r>
              <a:rPr lang="pt-BR" sz="2000" dirty="0"/>
              <a:t>idosos</a:t>
            </a:r>
            <a:r>
              <a:rPr lang="pt-BR" sz="2000" dirty="0" smtClean="0"/>
              <a:t>.</a:t>
            </a:r>
          </a:p>
          <a:p>
            <a:endParaRPr lang="pt-BR" sz="2000" dirty="0"/>
          </a:p>
          <a:p>
            <a:r>
              <a:rPr lang="pt-BR" sz="2000" b="1" dirty="0" smtClean="0"/>
              <a:t>Meta </a:t>
            </a:r>
            <a:r>
              <a:rPr lang="pt-BR" sz="2000" b="1" dirty="0"/>
              <a:t>5.3.</a:t>
            </a:r>
            <a:r>
              <a:rPr lang="pt-BR" sz="2000" dirty="0"/>
              <a:t> Avaliar a rede social de 100% dos idosos</a:t>
            </a:r>
            <a:r>
              <a:rPr lang="pt-BR" sz="2000" dirty="0" smtClean="0"/>
              <a:t>.</a:t>
            </a:r>
          </a:p>
          <a:p>
            <a:r>
              <a:rPr lang="pt-BR" sz="2000" dirty="0"/>
              <a:t> </a:t>
            </a:r>
            <a:r>
              <a:rPr lang="pt-BR" sz="2000" dirty="0" smtClean="0"/>
              <a:t>   </a:t>
            </a:r>
          </a:p>
          <a:p>
            <a:pPr algn="just"/>
            <a:r>
              <a:rPr lang="pt-BR" sz="2000" dirty="0" smtClean="0"/>
              <a:t>  	A meta pactuada foi atingida em sua totalidade, sendo que os casos detectados deficientes na rede social foram encaminhados para a assistente social e estão recebendo a atenção diferenciada que merecem. O que representa uma grande satisfação para a equipe em poder ajudar estes idosos que nunca antes tinham sido assistidos. </a:t>
            </a:r>
          </a:p>
          <a:p>
            <a:pPr algn="just"/>
            <a:endParaRPr lang="pt-BR" sz="2000" dirty="0"/>
          </a:p>
          <a:p>
            <a:pPr algn="just"/>
            <a:endParaRPr lang="pt-BR" sz="2000" dirty="0" smtClean="0"/>
          </a:p>
          <a:p>
            <a:pPr algn="just"/>
            <a:endParaRPr lang="pt-BR" sz="2000" dirty="0"/>
          </a:p>
          <a:p>
            <a:pPr algn="just"/>
            <a:endParaRPr lang="pt-BR" sz="2000" dirty="0"/>
          </a:p>
          <a:p>
            <a:r>
              <a:rPr lang="pt-BR" sz="2000" b="1" dirty="0" smtClean="0"/>
              <a:t> </a:t>
            </a:r>
          </a:p>
        </p:txBody>
      </p:sp>
    </p:spTree>
    <p:extLst>
      <p:ext uri="{BB962C8B-B14F-4D97-AF65-F5344CB8AC3E}">
        <p14:creationId xmlns:p14="http://schemas.microsoft.com/office/powerpoint/2010/main" val="1209720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500042"/>
            <a:ext cx="8358246" cy="5693866"/>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endParaRPr lang="pt-BR" sz="3600" b="1" dirty="0" smtClean="0">
              <a:solidFill>
                <a:schemeClr val="accent1"/>
              </a:solidFill>
            </a:endParaRPr>
          </a:p>
          <a:p>
            <a:endParaRPr lang="pt-BR" sz="2400" b="1" dirty="0" smtClean="0"/>
          </a:p>
          <a:p>
            <a:r>
              <a:rPr lang="pt-BR" sz="2000" b="1" dirty="0" smtClean="0"/>
              <a:t>Objetivo 6. </a:t>
            </a:r>
            <a:r>
              <a:rPr lang="pt-BR" sz="2000" dirty="0" smtClean="0"/>
              <a:t>Promover </a:t>
            </a:r>
            <a:r>
              <a:rPr lang="pt-BR" sz="2000" dirty="0"/>
              <a:t>a saúde dos </a:t>
            </a:r>
            <a:r>
              <a:rPr lang="pt-BR" sz="2000" dirty="0" smtClean="0"/>
              <a:t>usuários </a:t>
            </a:r>
            <a:r>
              <a:rPr lang="pt-BR" sz="2000" dirty="0"/>
              <a:t>idosos</a:t>
            </a:r>
            <a:r>
              <a:rPr lang="pt-BR" sz="2000" dirty="0" smtClean="0"/>
              <a:t>.</a:t>
            </a:r>
          </a:p>
          <a:p>
            <a:endParaRPr lang="pt-BR" sz="2000" dirty="0"/>
          </a:p>
          <a:p>
            <a:r>
              <a:rPr lang="pt-BR" sz="2000" b="1" dirty="0"/>
              <a:t>Meta 6.1.</a:t>
            </a:r>
            <a:r>
              <a:rPr lang="pt-BR" sz="2000" dirty="0"/>
              <a:t> Garantir orientação nutricional para hábitos alimentares saudáveis a 100% das pessoas idosas</a:t>
            </a:r>
            <a:r>
              <a:rPr lang="pt-BR" sz="2000" dirty="0" smtClean="0"/>
              <a:t>.</a:t>
            </a:r>
          </a:p>
          <a:p>
            <a:endParaRPr lang="pt-BR" sz="2000" dirty="0" smtClean="0"/>
          </a:p>
          <a:p>
            <a:endParaRPr lang="es-VE" sz="2000" dirty="0" smtClean="0"/>
          </a:p>
          <a:p>
            <a:endParaRPr lang="es-VE" sz="2000" dirty="0" smtClean="0"/>
          </a:p>
          <a:p>
            <a:endParaRPr lang="es-VE" sz="2000" dirty="0" smtClean="0"/>
          </a:p>
          <a:p>
            <a:endParaRPr lang="pt-BR" sz="2000" dirty="0"/>
          </a:p>
          <a:p>
            <a:endParaRPr lang="pt-BR" sz="2000" dirty="0" smtClean="0"/>
          </a:p>
          <a:p>
            <a:endParaRPr lang="pt-BR" sz="2000" dirty="0"/>
          </a:p>
          <a:p>
            <a:endParaRPr lang="pt-BR" sz="2000" dirty="0" smtClean="0"/>
          </a:p>
          <a:p>
            <a:endParaRPr lang="pt-BR" sz="2000" dirty="0" smtClean="0"/>
          </a:p>
          <a:p>
            <a:r>
              <a:rPr lang="pt-BR" sz="2000" b="1" dirty="0" smtClean="0"/>
              <a:t> </a:t>
            </a:r>
            <a:endParaRPr lang="pt-BR" sz="2000" dirty="0" smtClean="0"/>
          </a:p>
          <a:p>
            <a:r>
              <a:rPr lang="pt-BR" sz="2400" b="1" dirty="0" smtClean="0"/>
              <a:t>  </a:t>
            </a:r>
          </a:p>
        </p:txBody>
      </p:sp>
      <p:pic>
        <p:nvPicPr>
          <p:cNvPr id="1026" name="Picture 2" descr="C:\Users\ZULEIDYS\Downloads\11855548_733519580127754_508463328_n.jpg"/>
          <p:cNvPicPr>
            <a:picLocks noChangeAspect="1" noChangeArrowheads="1"/>
          </p:cNvPicPr>
          <p:nvPr/>
        </p:nvPicPr>
        <p:blipFill>
          <a:blip r:embed="rId2" cstate="print"/>
          <a:srcRect/>
          <a:stretch>
            <a:fillRect/>
          </a:stretch>
        </p:blipFill>
        <p:spPr bwMode="auto">
          <a:xfrm>
            <a:off x="4572000" y="2924944"/>
            <a:ext cx="3672408" cy="316835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620688"/>
            <a:ext cx="8607330" cy="5386090"/>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endParaRPr lang="pt-BR" sz="3600" b="1" dirty="0" smtClean="0">
              <a:solidFill>
                <a:schemeClr val="accent1"/>
              </a:solidFill>
            </a:endParaRPr>
          </a:p>
          <a:p>
            <a:endParaRPr lang="pt-BR" sz="2400" b="1" dirty="0" smtClean="0"/>
          </a:p>
          <a:p>
            <a:r>
              <a:rPr lang="pt-BR" sz="2000" b="1" dirty="0" smtClean="0"/>
              <a:t>Objetivo 6. </a:t>
            </a:r>
            <a:r>
              <a:rPr lang="pt-BR" sz="2000" dirty="0" smtClean="0"/>
              <a:t>Promover </a:t>
            </a:r>
            <a:r>
              <a:rPr lang="pt-BR" sz="2000" dirty="0"/>
              <a:t>a saúde dos </a:t>
            </a:r>
            <a:r>
              <a:rPr lang="pt-BR" sz="2000" dirty="0" smtClean="0"/>
              <a:t>usuários </a:t>
            </a:r>
            <a:r>
              <a:rPr lang="pt-BR" sz="2000" dirty="0"/>
              <a:t>idosos</a:t>
            </a:r>
            <a:r>
              <a:rPr lang="pt-BR" sz="2000" dirty="0" smtClean="0"/>
              <a:t>.</a:t>
            </a:r>
          </a:p>
          <a:p>
            <a:endParaRPr lang="pt-BR" sz="2000" dirty="0"/>
          </a:p>
          <a:p>
            <a:r>
              <a:rPr lang="pt-BR" sz="2000" b="1" dirty="0" smtClean="0"/>
              <a:t>Meta </a:t>
            </a:r>
            <a:r>
              <a:rPr lang="pt-BR" sz="2000" b="1" dirty="0"/>
              <a:t>6.2.</a:t>
            </a:r>
            <a:r>
              <a:rPr lang="pt-BR" sz="2000" dirty="0"/>
              <a:t> Garantir orientação para a prática regular de atividade física a 100% idosos</a:t>
            </a:r>
            <a:r>
              <a:rPr lang="pt-BR" sz="2000" dirty="0" smtClean="0"/>
              <a:t>.</a:t>
            </a:r>
          </a:p>
          <a:p>
            <a:endParaRPr lang="pt-BR" sz="2000" dirty="0" smtClean="0"/>
          </a:p>
          <a:p>
            <a:r>
              <a:rPr lang="pt-BR" sz="2000" b="1" dirty="0" smtClean="0"/>
              <a:t> </a:t>
            </a:r>
          </a:p>
          <a:p>
            <a:endParaRPr lang="es-VE" sz="2000" b="1" dirty="0" smtClean="0"/>
          </a:p>
          <a:p>
            <a:endParaRPr lang="es-VE" sz="2000" b="1" dirty="0" smtClean="0"/>
          </a:p>
          <a:p>
            <a:endParaRPr lang="pt-BR" sz="2000" b="1" dirty="0" smtClean="0"/>
          </a:p>
          <a:p>
            <a:endParaRPr lang="pt-BR" sz="2000" b="1" dirty="0"/>
          </a:p>
          <a:p>
            <a:endParaRPr lang="pt-BR" sz="2000" b="1" dirty="0" smtClean="0"/>
          </a:p>
          <a:p>
            <a:endParaRPr lang="pt-BR" sz="2000" dirty="0"/>
          </a:p>
          <a:p>
            <a:endParaRPr lang="pt-BR" sz="2000" dirty="0" smtClean="0"/>
          </a:p>
          <a:p>
            <a:r>
              <a:rPr lang="pt-BR" sz="2400" b="1" dirty="0" smtClean="0"/>
              <a:t>  </a:t>
            </a:r>
          </a:p>
        </p:txBody>
      </p:sp>
      <p:pic>
        <p:nvPicPr>
          <p:cNvPr id="2050" name="Picture 2" descr="C:\Users\ZULEIDYS\Downloads\11872883_1033818746668151_1734624226_n.jpg"/>
          <p:cNvPicPr>
            <a:picLocks noChangeAspect="1" noChangeArrowheads="1"/>
          </p:cNvPicPr>
          <p:nvPr/>
        </p:nvPicPr>
        <p:blipFill>
          <a:blip r:embed="rId2" cstate="print"/>
          <a:srcRect/>
          <a:stretch>
            <a:fillRect/>
          </a:stretch>
        </p:blipFill>
        <p:spPr bwMode="auto">
          <a:xfrm>
            <a:off x="5148064" y="2708920"/>
            <a:ext cx="3384376" cy="3312368"/>
          </a:xfrm>
          <a:prstGeom prst="rect">
            <a:avLst/>
          </a:prstGeom>
          <a:noFill/>
        </p:spPr>
      </p:pic>
    </p:spTree>
    <p:extLst>
      <p:ext uri="{BB962C8B-B14F-4D97-AF65-F5344CB8AC3E}">
        <p14:creationId xmlns:p14="http://schemas.microsoft.com/office/powerpoint/2010/main" val="55858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500043"/>
            <a:ext cx="8568952" cy="6186309"/>
          </a:xfrm>
          <a:prstGeom prst="rect">
            <a:avLst/>
          </a:prstGeom>
        </p:spPr>
        <p:txBody>
          <a:bodyPr wrap="square">
            <a:spAutoFit/>
          </a:bodyPr>
          <a:lstStyle/>
          <a:p>
            <a:endParaRPr lang="pt-BR" sz="3600" b="1" dirty="0" smtClean="0">
              <a:solidFill>
                <a:schemeClr val="accent1"/>
              </a:solidFill>
            </a:endParaRPr>
          </a:p>
          <a:p>
            <a:endParaRPr lang="es-VE" sz="3600" dirty="0" smtClean="0"/>
          </a:p>
          <a:p>
            <a:endParaRPr lang="es-VE" sz="3600" dirty="0" smtClean="0"/>
          </a:p>
          <a:p>
            <a:endParaRPr lang="es-VE" sz="3600" dirty="0" smtClean="0"/>
          </a:p>
          <a:p>
            <a:pPr algn="ctr"/>
            <a:r>
              <a:rPr lang="pt-BR" sz="3600" b="1" u="sng" dirty="0" smtClean="0">
                <a:solidFill>
                  <a:schemeClr val="accent1"/>
                </a:solidFill>
              </a:rPr>
              <a:t>Caracterização de Picos - PI</a:t>
            </a:r>
          </a:p>
          <a:p>
            <a:pPr algn="ctr"/>
            <a:endParaRPr lang="pt-BR" sz="2400" b="1" u="sng" dirty="0" smtClean="0">
              <a:solidFill>
                <a:schemeClr val="accent1"/>
              </a:solidFill>
            </a:endParaRPr>
          </a:p>
          <a:p>
            <a:pPr marL="342900" indent="-342900" algn="just">
              <a:buFont typeface="Arial" panose="020B0604020202020204" pitchFamily="34" charset="0"/>
              <a:buChar char="•"/>
            </a:pPr>
            <a:r>
              <a:rPr lang="pt-BR" sz="2400" dirty="0" smtClean="0"/>
              <a:t>Localização: noroeste </a:t>
            </a:r>
            <a:r>
              <a:rPr lang="pt-BR" sz="2400" dirty="0"/>
              <a:t>da região nordeste do </a:t>
            </a:r>
            <a:r>
              <a:rPr lang="pt-BR" sz="2400" dirty="0" smtClean="0"/>
              <a:t>Brasil;</a:t>
            </a:r>
          </a:p>
          <a:p>
            <a:pPr marL="342900" indent="-342900" algn="just">
              <a:buFont typeface="Arial" panose="020B0604020202020204" pitchFamily="34" charset="0"/>
              <a:buChar char="•"/>
            </a:pPr>
            <a:r>
              <a:rPr lang="pt-BR" sz="2400" dirty="0" smtClean="0"/>
              <a:t>Extensão territorial: 534,7 km</a:t>
            </a:r>
            <a:r>
              <a:rPr lang="pt-BR" sz="2400" baseline="30000" dirty="0" smtClean="0"/>
              <a:t>2</a:t>
            </a:r>
            <a:r>
              <a:rPr lang="pt-BR" sz="2400" dirty="0" smtClean="0"/>
              <a:t>;</a:t>
            </a:r>
          </a:p>
          <a:p>
            <a:pPr marL="342900" indent="-342900" algn="just">
              <a:buFont typeface="Arial" panose="020B0604020202020204" pitchFamily="34" charset="0"/>
              <a:buChar char="•"/>
            </a:pPr>
            <a:r>
              <a:rPr lang="pt-BR" sz="2400" dirty="0" smtClean="0"/>
              <a:t>População: 79.294 habitantes;</a:t>
            </a:r>
          </a:p>
          <a:p>
            <a:pPr marL="342900" indent="-342900" algn="just">
              <a:buFont typeface="Arial" panose="020B0604020202020204" pitchFamily="34" charset="0"/>
              <a:buChar char="•"/>
            </a:pPr>
            <a:r>
              <a:rPr lang="pt-BR" sz="2400" dirty="0" smtClean="0"/>
              <a:t>Densidade demográfica: 148,3 habitantes/km</a:t>
            </a:r>
            <a:r>
              <a:rPr lang="pt-BR" sz="2400" baseline="30000" dirty="0" smtClean="0"/>
              <a:t>2</a:t>
            </a:r>
          </a:p>
          <a:p>
            <a:pPr marL="342900" indent="-342900" algn="just">
              <a:buFont typeface="Arial" panose="020B0604020202020204" pitchFamily="34" charset="0"/>
              <a:buChar char="•"/>
            </a:pPr>
            <a:r>
              <a:rPr lang="pt-BR" sz="2400" dirty="0" smtClean="0"/>
              <a:t>Macro </a:t>
            </a:r>
            <a:r>
              <a:rPr lang="pt-BR" sz="2400" dirty="0"/>
              <a:t>região Vale do Rio </a:t>
            </a:r>
            <a:r>
              <a:rPr lang="pt-BR" sz="2400" dirty="0" smtClean="0"/>
              <a:t>Guaribas: </a:t>
            </a:r>
            <a:r>
              <a:rPr lang="pt-BR" sz="2400" dirty="0"/>
              <a:t>é formada por 4 aglomerados e 43 municípios, sendo que Picos é o município sede. A região toda conta com 365.398 habitantes. </a:t>
            </a:r>
            <a:endParaRPr lang="pt-BR" sz="2400" dirty="0" smtClean="0"/>
          </a:p>
          <a:p>
            <a:endParaRPr lang="pt-BR" sz="2400" dirty="0"/>
          </a:p>
        </p:txBody>
      </p:sp>
      <p:pic>
        <p:nvPicPr>
          <p:cNvPr id="3" name="Picture 3" descr="C:\Users\ZULEIDYS\Downloads\foto picos.jpg"/>
          <p:cNvPicPr>
            <a:picLocks noChangeAspect="1" noChangeArrowheads="1"/>
          </p:cNvPicPr>
          <p:nvPr/>
        </p:nvPicPr>
        <p:blipFill>
          <a:blip r:embed="rId2" cstate="print"/>
          <a:srcRect/>
          <a:stretch>
            <a:fillRect/>
          </a:stretch>
        </p:blipFill>
        <p:spPr bwMode="auto">
          <a:xfrm>
            <a:off x="428596" y="500042"/>
            <a:ext cx="3571900" cy="2214578"/>
          </a:xfrm>
          <a:prstGeom prst="rect">
            <a:avLst/>
          </a:prstGeom>
          <a:noFill/>
        </p:spPr>
      </p:pic>
      <p:pic>
        <p:nvPicPr>
          <p:cNvPr id="4" name="Picture 2" descr="C:\Users\ZULEIDYS\Downloads\picos imagem.jpg"/>
          <p:cNvPicPr>
            <a:picLocks noChangeAspect="1" noChangeArrowheads="1"/>
          </p:cNvPicPr>
          <p:nvPr/>
        </p:nvPicPr>
        <p:blipFill>
          <a:blip r:embed="rId3" cstate="print"/>
          <a:srcRect/>
          <a:stretch>
            <a:fillRect/>
          </a:stretch>
        </p:blipFill>
        <p:spPr bwMode="auto">
          <a:xfrm>
            <a:off x="4540569" y="500042"/>
            <a:ext cx="4174834" cy="22860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764704"/>
            <a:ext cx="8496944" cy="5016758"/>
          </a:xfrm>
          <a:prstGeom prst="rect">
            <a:avLst/>
          </a:prstGeom>
        </p:spPr>
        <p:txBody>
          <a:bodyPr wrap="square">
            <a:spAutoFit/>
          </a:bodyPr>
          <a:lstStyle/>
          <a:p>
            <a:r>
              <a:rPr lang="pt-BR" sz="3600" b="1" dirty="0" smtClean="0">
                <a:solidFill>
                  <a:schemeClr val="accent1"/>
                </a:solidFill>
                <a:ea typeface="Calibri" pitchFamily="34" charset="0"/>
                <a:cs typeface="Arial" pitchFamily="34" charset="0"/>
              </a:rPr>
              <a:t>Objetivos Metas e Resultados</a:t>
            </a:r>
            <a:endParaRPr lang="pt-BR" sz="3600" b="1" dirty="0" smtClean="0">
              <a:solidFill>
                <a:schemeClr val="accent1"/>
              </a:solidFill>
            </a:endParaRPr>
          </a:p>
          <a:p>
            <a:endParaRPr lang="pt-BR" sz="2400" b="1" dirty="0" smtClean="0"/>
          </a:p>
          <a:p>
            <a:r>
              <a:rPr lang="pt-BR" sz="2000" b="1" dirty="0" smtClean="0"/>
              <a:t>Objetivo 6. </a:t>
            </a:r>
            <a:r>
              <a:rPr lang="pt-BR" sz="2000" dirty="0" smtClean="0"/>
              <a:t>Promover </a:t>
            </a:r>
            <a:r>
              <a:rPr lang="pt-BR" sz="2000" dirty="0"/>
              <a:t>a saúde dos </a:t>
            </a:r>
            <a:r>
              <a:rPr lang="pt-BR" sz="2000" dirty="0" smtClean="0"/>
              <a:t>usuários </a:t>
            </a:r>
            <a:r>
              <a:rPr lang="pt-BR" sz="2000" dirty="0"/>
              <a:t>idosos</a:t>
            </a:r>
            <a:r>
              <a:rPr lang="pt-BR" sz="2000" dirty="0" smtClean="0"/>
              <a:t>.</a:t>
            </a:r>
          </a:p>
          <a:p>
            <a:endParaRPr lang="pt-BR" sz="2000" dirty="0"/>
          </a:p>
          <a:p>
            <a:r>
              <a:rPr lang="pt-BR" sz="2000" b="1" dirty="0" smtClean="0"/>
              <a:t> </a:t>
            </a:r>
            <a:r>
              <a:rPr lang="pt-BR" sz="2000" b="1" dirty="0"/>
              <a:t>Meta 6.3.</a:t>
            </a:r>
            <a:r>
              <a:rPr lang="pt-BR" sz="2000" dirty="0"/>
              <a:t> Garantir orientações sobre higiene bucal (incluindo higiene de próteses dentárias) para 100% dos idosos cadastrados</a:t>
            </a:r>
            <a:r>
              <a:rPr lang="pt-BR" sz="2000" dirty="0" smtClean="0"/>
              <a:t>.</a:t>
            </a:r>
          </a:p>
          <a:p>
            <a:endParaRPr lang="pt-BR" sz="2000" dirty="0" smtClean="0"/>
          </a:p>
          <a:p>
            <a:endParaRPr lang="pt-BR" sz="2000" dirty="0" smtClean="0"/>
          </a:p>
          <a:p>
            <a:endParaRPr lang="es-VE" sz="2000" dirty="0" smtClean="0"/>
          </a:p>
          <a:p>
            <a:endParaRPr lang="es-VE" sz="2000" dirty="0" smtClean="0"/>
          </a:p>
          <a:p>
            <a:endParaRPr lang="es-VE" sz="2000" dirty="0" smtClean="0"/>
          </a:p>
          <a:p>
            <a:endParaRPr lang="pt-BR" sz="2000" dirty="0"/>
          </a:p>
          <a:p>
            <a:endParaRPr lang="pt-BR" sz="2000" dirty="0" smtClean="0"/>
          </a:p>
          <a:p>
            <a:endParaRPr lang="pt-BR" sz="2000" dirty="0"/>
          </a:p>
          <a:p>
            <a:endParaRPr lang="pt-BR" sz="2000" dirty="0" smtClean="0"/>
          </a:p>
        </p:txBody>
      </p:sp>
      <p:pic>
        <p:nvPicPr>
          <p:cNvPr id="3074" name="Picture 2" descr="C:\Users\ZULEIDYS\Downloads\11852947_1033819460001413_756746972_o.jpg"/>
          <p:cNvPicPr>
            <a:picLocks noChangeAspect="1" noChangeArrowheads="1"/>
          </p:cNvPicPr>
          <p:nvPr/>
        </p:nvPicPr>
        <p:blipFill>
          <a:blip r:embed="rId2" cstate="print"/>
          <a:srcRect/>
          <a:stretch>
            <a:fillRect/>
          </a:stretch>
        </p:blipFill>
        <p:spPr bwMode="auto">
          <a:xfrm>
            <a:off x="5220072" y="3284984"/>
            <a:ext cx="3168352" cy="2736304"/>
          </a:xfrm>
          <a:prstGeom prst="rect">
            <a:avLst/>
          </a:prstGeom>
          <a:noFill/>
        </p:spPr>
      </p:pic>
    </p:spTree>
    <p:extLst>
      <p:ext uri="{BB962C8B-B14F-4D97-AF65-F5344CB8AC3E}">
        <p14:creationId xmlns:p14="http://schemas.microsoft.com/office/powerpoint/2010/main" val="3624883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323528" y="929625"/>
            <a:ext cx="821537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9750" algn="just" fontAlgn="base">
              <a:spcBef>
                <a:spcPct val="0"/>
              </a:spcBef>
              <a:spcAft>
                <a:spcPct val="0"/>
              </a:spcAft>
            </a:pPr>
            <a:r>
              <a:rPr kumimoji="0" lang="pt-BR" sz="3600" b="1" i="0" u="none" strike="noStrike" cap="none" normalizeH="0" baseline="0" dirty="0" smtClean="0">
                <a:ln>
                  <a:noFill/>
                </a:ln>
                <a:solidFill>
                  <a:schemeClr val="accent1"/>
                </a:solidFill>
                <a:effectLst/>
                <a:latin typeface="Cambria" pitchFamily="18" charset="0"/>
                <a:ea typeface="Times New Roman" pitchFamily="18" charset="0"/>
                <a:cs typeface="Arial" pitchFamily="34" charset="0"/>
              </a:rPr>
              <a:t>Discussão</a:t>
            </a:r>
          </a:p>
          <a:p>
            <a:pPr lvl="0" indent="539750" algn="just" fontAlgn="base">
              <a:spcBef>
                <a:spcPct val="0"/>
              </a:spcBef>
              <a:spcAft>
                <a:spcPct val="0"/>
              </a:spcAft>
            </a:pPr>
            <a:endParaRPr kumimoji="0" lang="pt-BR" sz="3600" b="1" i="0" u="none" strike="noStrike" cap="none" normalizeH="0" baseline="0" dirty="0" smtClean="0">
              <a:ln>
                <a:noFill/>
              </a:ln>
              <a:solidFill>
                <a:schemeClr val="accent1"/>
              </a:solidFill>
              <a:effectLst/>
              <a:latin typeface="Cambria" pitchFamily="18" charset="0"/>
              <a:ea typeface="Times New Roman" pitchFamily="18" charset="0"/>
              <a:cs typeface="Arial" pitchFamily="34" charset="0"/>
            </a:endParaRPr>
          </a:p>
          <a:p>
            <a:pPr indent="539750" algn="just" fontAlgn="base">
              <a:spcBef>
                <a:spcPct val="0"/>
              </a:spcBef>
              <a:spcAft>
                <a:spcPct val="0"/>
              </a:spcAft>
            </a:pPr>
            <a:r>
              <a:rPr lang="pt-BR" sz="2400" dirty="0" smtClean="0"/>
              <a:t> </a:t>
            </a:r>
            <a:r>
              <a:rPr lang="pt-BR" sz="2000" dirty="0" smtClean="0"/>
              <a:t>A intervenção </a:t>
            </a:r>
            <a:r>
              <a:rPr lang="pt-BR" sz="2000" dirty="0"/>
              <a:t>na UBS Boa Vista, Picos – PI contribuiu com a ampliação da cobertura aos </a:t>
            </a:r>
            <a:r>
              <a:rPr lang="pt-BR" sz="2000" dirty="0" smtClean="0"/>
              <a:t>usuários idosos, na </a:t>
            </a:r>
            <a:r>
              <a:rPr lang="pt-BR" sz="2000" dirty="0"/>
              <a:t>melhoria da qualificação da atenção, na acessibilidade dos </a:t>
            </a:r>
            <a:r>
              <a:rPr lang="pt-BR" sz="2000" dirty="0" smtClean="0"/>
              <a:t>usuários </a:t>
            </a:r>
            <a:r>
              <a:rPr lang="pt-BR" sz="2000" dirty="0"/>
              <a:t>à UBS, na melhoria dos registros e controles com destaque na realização da Avaliação Multidimensional Rápida. </a:t>
            </a:r>
            <a:endParaRPr lang="pt-BR" sz="2000" dirty="0" smtClean="0"/>
          </a:p>
          <a:p>
            <a:pPr indent="539750" algn="just" fontAlgn="base">
              <a:spcBef>
                <a:spcPct val="0"/>
              </a:spcBef>
              <a:spcAft>
                <a:spcPct val="0"/>
              </a:spcAft>
            </a:pPr>
            <a:r>
              <a:rPr lang="pt-BR" sz="2000" dirty="0" smtClean="0"/>
              <a:t>A </a:t>
            </a:r>
            <a:r>
              <a:rPr lang="pt-BR" sz="2000" dirty="0"/>
              <a:t>equipe também conseguiu informar a população sobre a existência do projeto e realizar o engajamento da mesma na intervenção</a:t>
            </a:r>
            <a:r>
              <a:rPr lang="pt-BR" sz="2000" dirty="0" smtClean="0"/>
              <a:t>.</a:t>
            </a:r>
          </a:p>
          <a:p>
            <a:pPr indent="539750" algn="just" fontAlgn="base">
              <a:spcBef>
                <a:spcPct val="0"/>
              </a:spcBef>
              <a:spcAft>
                <a:spcPct val="0"/>
              </a:spcAft>
            </a:pPr>
            <a:r>
              <a:rPr lang="pt-BR" sz="2000" dirty="0" smtClean="0"/>
              <a:t> Um grande ganho obtido pela equipe foi o de estabelecer </a:t>
            </a:r>
            <a:r>
              <a:rPr lang="pt-BR" sz="2000" dirty="0"/>
              <a:t>a prioridade nos atendimentos da pessoa </a:t>
            </a:r>
            <a:r>
              <a:rPr lang="pt-BR" sz="2000" dirty="0" smtClean="0"/>
              <a:t>idosa, algo que não acontecia anteriormente à intervenção.</a:t>
            </a:r>
            <a:endParaRPr kumimoji="0" lang="pt-BR" sz="20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980728"/>
            <a:ext cx="8391876" cy="4585871"/>
          </a:xfrm>
          <a:prstGeom prst="rect">
            <a:avLst/>
          </a:prstGeom>
        </p:spPr>
        <p:txBody>
          <a:bodyPr wrap="square">
            <a:spAutoFit/>
          </a:bodyPr>
          <a:lstStyle/>
          <a:p>
            <a:pPr lvl="0" indent="539750" algn="just" fontAlgn="base">
              <a:spcBef>
                <a:spcPct val="0"/>
              </a:spcBef>
              <a:spcAft>
                <a:spcPct val="0"/>
              </a:spcAft>
            </a:pPr>
            <a:r>
              <a:rPr kumimoji="0" lang="pt-BR" sz="3600" b="1" i="0" u="none" strike="noStrike" cap="none" normalizeH="0" baseline="0" dirty="0" smtClean="0">
                <a:ln>
                  <a:noFill/>
                </a:ln>
                <a:solidFill>
                  <a:schemeClr val="accent1"/>
                </a:solidFill>
                <a:effectLst/>
                <a:latin typeface="Cambria" pitchFamily="18" charset="0"/>
                <a:ea typeface="Times New Roman" pitchFamily="18" charset="0"/>
                <a:cs typeface="Arial" pitchFamily="34" charset="0"/>
              </a:rPr>
              <a:t>Discussão</a:t>
            </a:r>
          </a:p>
          <a:p>
            <a:pPr lvl="0" indent="539750" algn="just" fontAlgn="base">
              <a:spcBef>
                <a:spcPct val="0"/>
              </a:spcBef>
              <a:spcAft>
                <a:spcPct val="0"/>
              </a:spcAft>
            </a:pPr>
            <a:endParaRPr kumimoji="0" lang="pt-BR" sz="3600" b="1" i="0" u="none" strike="noStrike" cap="none" normalizeH="0" baseline="0" dirty="0" smtClean="0">
              <a:ln>
                <a:noFill/>
              </a:ln>
              <a:solidFill>
                <a:schemeClr val="accent1"/>
              </a:solidFill>
              <a:effectLst/>
              <a:latin typeface="Cambria" pitchFamily="18" charset="0"/>
              <a:ea typeface="Times New Roman" pitchFamily="18" charset="0"/>
              <a:cs typeface="Arial" pitchFamily="34" charset="0"/>
            </a:endParaRPr>
          </a:p>
          <a:p>
            <a:pPr indent="539750" algn="just" fontAlgn="base">
              <a:spcBef>
                <a:spcPct val="0"/>
              </a:spcBef>
              <a:spcAft>
                <a:spcPct val="0"/>
              </a:spcAft>
            </a:pPr>
            <a:r>
              <a:rPr lang="pt-BR" sz="3600" dirty="0" smtClean="0"/>
              <a:t> </a:t>
            </a:r>
            <a:r>
              <a:rPr lang="pt-BR" sz="2000" dirty="0" smtClean="0"/>
              <a:t>A equipe também realizou </a:t>
            </a:r>
            <a:r>
              <a:rPr lang="pt-BR" sz="2000" dirty="0"/>
              <a:t>o exame clínico </a:t>
            </a:r>
            <a:r>
              <a:rPr lang="pt-BR" sz="2000" dirty="0" smtClean="0"/>
              <a:t>apropriado nos usuários idosos, de </a:t>
            </a:r>
            <a:r>
              <a:rPr lang="pt-BR" sz="2000" dirty="0"/>
              <a:t>acordo com o </a:t>
            </a:r>
            <a:r>
              <a:rPr lang="pt-BR" sz="2000" dirty="0" smtClean="0"/>
              <a:t>protocolo do Ministério da Saúde, </a:t>
            </a:r>
            <a:r>
              <a:rPr lang="pt-BR" sz="2000" dirty="0"/>
              <a:t>incluindo exame dos pés com palpação dos pulsos tibiais posteriores e pediosos e medida da sensibilidade a cada três meses para </a:t>
            </a:r>
            <a:r>
              <a:rPr lang="pt-BR" sz="2000" dirty="0" smtClean="0"/>
              <a:t>diabéticos.</a:t>
            </a:r>
          </a:p>
          <a:p>
            <a:pPr indent="539750" algn="just" fontAlgn="base">
              <a:spcBef>
                <a:spcPct val="0"/>
              </a:spcBef>
              <a:spcAft>
                <a:spcPct val="0"/>
              </a:spcAft>
            </a:pPr>
            <a:endParaRPr lang="pt-BR" sz="2000" dirty="0" smtClean="0"/>
          </a:p>
          <a:p>
            <a:pPr indent="539750" algn="just" fontAlgn="base">
              <a:spcBef>
                <a:spcPct val="0"/>
              </a:spcBef>
              <a:spcAft>
                <a:spcPct val="0"/>
              </a:spcAft>
            </a:pPr>
            <a:r>
              <a:rPr lang="pt-BR" sz="2000" dirty="0" smtClean="0"/>
              <a:t> </a:t>
            </a:r>
            <a:r>
              <a:rPr lang="pt-BR" sz="2000" dirty="0"/>
              <a:t>Os idosos também foram orientados sobre hábitos alimentares saudáveis, a necessidade de prática de atividade física regular para que possam ter mais autonomia quanto a sua saúde, a importância da higiene bucal e de próteses dentárias.</a:t>
            </a:r>
          </a:p>
          <a:p>
            <a:pPr lvl="0" indent="539750" algn="just" fontAlgn="base">
              <a:spcBef>
                <a:spcPct val="0"/>
              </a:spcBef>
              <a:spcAft>
                <a:spcPct val="0"/>
              </a:spcAft>
            </a:pPr>
            <a:endParaRPr kumimoji="0" lang="pt-BR" sz="24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95536" y="663813"/>
            <a:ext cx="831986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39750" algn="just" fontAlgn="base">
              <a:spcBef>
                <a:spcPct val="0"/>
              </a:spcBef>
              <a:spcAft>
                <a:spcPct val="0"/>
              </a:spcAft>
            </a:pPr>
            <a:r>
              <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rPr>
              <a:t>Discussão</a:t>
            </a:r>
          </a:p>
          <a:p>
            <a:pPr indent="539750" algn="just" fontAlgn="base">
              <a:spcBef>
                <a:spcPct val="0"/>
              </a:spcBef>
              <a:spcAft>
                <a:spcPct val="0"/>
              </a:spcAft>
            </a:pPr>
            <a:endParaRPr kumimoji="0" lang="pt-BR" sz="36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indent="539750" algn="just" fontAlgn="base">
              <a:spcBef>
                <a:spcPct val="0"/>
              </a:spcBef>
              <a:spcAft>
                <a:spcPct val="0"/>
              </a:spcAft>
            </a:pPr>
            <a:r>
              <a:rPr lang="pt-BR" sz="2400" dirty="0" smtClean="0"/>
              <a:t> </a:t>
            </a:r>
            <a:r>
              <a:rPr lang="pt-BR" sz="2000" dirty="0"/>
              <a:t>A nossa equipe conta com a fortaleza de ter toda a área coberta por ACS, os quais estão comprometidos com o projeto e pretendemos nos próximos meses ter atingida a totalidade da população idosa. Já é um propósito da equipe </a:t>
            </a:r>
            <a:r>
              <a:rPr lang="pt-BR" sz="2000" dirty="0" smtClean="0"/>
              <a:t>toda. </a:t>
            </a:r>
          </a:p>
          <a:p>
            <a:pPr indent="539750" algn="just" fontAlgn="base">
              <a:spcBef>
                <a:spcPct val="0"/>
              </a:spcBef>
              <a:spcAft>
                <a:spcPct val="0"/>
              </a:spcAft>
            </a:pPr>
            <a:endParaRPr lang="pt-BR" sz="2000" dirty="0" smtClean="0"/>
          </a:p>
          <a:p>
            <a:pPr indent="539750" algn="just" fontAlgn="base">
              <a:spcBef>
                <a:spcPct val="0"/>
              </a:spcBef>
              <a:spcAft>
                <a:spcPct val="0"/>
              </a:spcAft>
            </a:pPr>
            <a:endParaRPr lang="pt-BR" sz="2000" dirty="0"/>
          </a:p>
          <a:p>
            <a:pPr indent="539750" algn="just" fontAlgn="base">
              <a:spcBef>
                <a:spcPct val="0"/>
              </a:spcBef>
              <a:spcAft>
                <a:spcPct val="0"/>
              </a:spcAft>
            </a:pPr>
            <a:endParaRPr lang="pt-BR" sz="2000" dirty="0" smtClean="0"/>
          </a:p>
          <a:p>
            <a:pPr indent="539750" algn="just" fontAlgn="base">
              <a:spcBef>
                <a:spcPct val="0"/>
              </a:spcBef>
              <a:spcAft>
                <a:spcPct val="0"/>
              </a:spcAft>
            </a:pPr>
            <a:r>
              <a:rPr lang="pt-BR" sz="2000" dirty="0" smtClean="0"/>
              <a:t>Levando </a:t>
            </a:r>
            <a:r>
              <a:rPr lang="pt-BR" sz="2000" dirty="0"/>
              <a:t>em conta o sucesso deste projeto, queremos implantar o programa de Hiperdia na nossa UBS e desta maneira melhorar a qualidade da atenção e de vida de toda nossa população.</a:t>
            </a:r>
          </a:p>
          <a:p>
            <a:pPr marL="0" marR="0" lvl="0" indent="539750" algn="just" defTabSz="914400" rtl="0" eaLnBrk="1" fontAlgn="base" latinLnBrk="0" hangingPunct="1">
              <a:lnSpc>
                <a:spcPct val="100000"/>
              </a:lnSpc>
              <a:spcBef>
                <a:spcPct val="0"/>
              </a:spcBef>
              <a:spcAft>
                <a:spcPct val="0"/>
              </a:spcAft>
              <a:buClrTx/>
              <a:buSzTx/>
              <a:buFontTx/>
              <a:buNone/>
              <a:tabLst/>
            </a:pPr>
            <a:endParaRPr kumimoji="0" lang="pt-BR" sz="3600"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196752"/>
            <a:ext cx="8712968" cy="4955203"/>
          </a:xfrm>
          <a:prstGeom prst="rect">
            <a:avLst/>
          </a:prstGeom>
        </p:spPr>
        <p:txBody>
          <a:bodyPr wrap="square">
            <a:spAutoFit/>
          </a:bodyPr>
          <a:lstStyle/>
          <a:p>
            <a:pPr indent="539750" algn="just" fontAlgn="base">
              <a:spcBef>
                <a:spcPct val="0"/>
              </a:spcBef>
              <a:spcAft>
                <a:spcPct val="0"/>
              </a:spcAft>
            </a:pPr>
            <a:r>
              <a:rPr lang="pt-BR" sz="3600" b="1" dirty="0" smtClean="0">
                <a:solidFill>
                  <a:schemeClr val="accent1"/>
                </a:solidFill>
              </a:rPr>
              <a:t>Reflexão </a:t>
            </a:r>
            <a:r>
              <a:rPr lang="pt-BR" sz="3600" b="1" dirty="0">
                <a:solidFill>
                  <a:schemeClr val="accent1"/>
                </a:solidFill>
              </a:rPr>
              <a:t>crítica sobre o processo pessoal de </a:t>
            </a:r>
            <a:r>
              <a:rPr lang="pt-BR" sz="3600" b="1" dirty="0" smtClean="0">
                <a:solidFill>
                  <a:schemeClr val="accent1"/>
                </a:solidFill>
              </a:rPr>
              <a:t>aprendizagem</a:t>
            </a:r>
            <a:endParaRPr lang="pt-BR" sz="3600" dirty="0" smtClean="0">
              <a:solidFill>
                <a:schemeClr val="accent1"/>
              </a:solidFill>
            </a:endParaRPr>
          </a:p>
          <a:p>
            <a:pPr indent="539750" algn="just" fontAlgn="base">
              <a:spcBef>
                <a:spcPct val="0"/>
              </a:spcBef>
              <a:spcAft>
                <a:spcPct val="0"/>
              </a:spcAft>
            </a:pPr>
            <a:endParaRPr lang="pt-BR" sz="2400" dirty="0" smtClean="0"/>
          </a:p>
          <a:p>
            <a:pPr indent="539750" algn="just" fontAlgn="base">
              <a:spcBef>
                <a:spcPct val="0"/>
              </a:spcBef>
              <a:spcAft>
                <a:spcPct val="0"/>
              </a:spcAft>
            </a:pPr>
            <a:r>
              <a:rPr lang="pt-BR" sz="2000" dirty="0" smtClean="0"/>
              <a:t>O curso permitiu-nos </a:t>
            </a:r>
            <a:r>
              <a:rPr lang="pt-BR" sz="2000" dirty="0"/>
              <a:t>conhecer a dinâmica de cada um dos seis programas priorizados </a:t>
            </a:r>
            <a:r>
              <a:rPr lang="pt-BR" sz="2000" dirty="0" smtClean="0"/>
              <a:t>no SUS. </a:t>
            </a:r>
            <a:r>
              <a:rPr lang="pt-BR" sz="2000" dirty="0"/>
              <a:t>Já com o desenvolvimento do projeto propriamente dito, a união e adesão da equipe </a:t>
            </a:r>
            <a:r>
              <a:rPr lang="pt-BR" sz="2000" dirty="0" smtClean="0"/>
              <a:t>aumentaram.</a:t>
            </a:r>
            <a:r>
              <a:rPr lang="pt-BR" sz="2000" dirty="0"/>
              <a:t> </a:t>
            </a:r>
            <a:r>
              <a:rPr lang="pt-BR" sz="2000" dirty="0" smtClean="0"/>
              <a:t>Superou minhas expectativas iniciais.</a:t>
            </a:r>
          </a:p>
          <a:p>
            <a:pPr indent="539750" algn="just" fontAlgn="base">
              <a:spcBef>
                <a:spcPct val="0"/>
              </a:spcBef>
              <a:spcAft>
                <a:spcPct val="0"/>
              </a:spcAft>
            </a:pPr>
            <a:endParaRPr lang="pt-BR" sz="2000" dirty="0" smtClean="0"/>
          </a:p>
          <a:p>
            <a:pPr indent="539750" algn="just" fontAlgn="base">
              <a:spcBef>
                <a:spcPct val="0"/>
              </a:spcBef>
              <a:spcAft>
                <a:spcPct val="0"/>
              </a:spcAft>
            </a:pPr>
            <a:endParaRPr lang="pt-BR" sz="2000" dirty="0"/>
          </a:p>
          <a:p>
            <a:pPr indent="539750" algn="just" fontAlgn="base">
              <a:spcBef>
                <a:spcPct val="0"/>
              </a:spcBef>
              <a:spcAft>
                <a:spcPct val="0"/>
              </a:spcAft>
            </a:pPr>
            <a:r>
              <a:rPr lang="pt-BR" sz="2000" dirty="0" smtClean="0"/>
              <a:t>Foi </a:t>
            </a:r>
            <a:r>
              <a:rPr lang="pt-BR" sz="2000" dirty="0"/>
              <a:t>um trabalho produtivo que chegou para mudar a forma de trabalho positivamente. Contribuiu a mudanças para o bem da população e a equipe conseguiu incorporar o programa na rotina da UBS. Atualmente todo é mais organizado e com maior controle permitindo um melhor desempenho e brindando um serviço de qualidade, integral e multiprofissional. </a:t>
            </a:r>
            <a:r>
              <a:rPr lang="pt-BR" sz="2000" dirty="0" smtClean="0"/>
              <a:t> </a:t>
            </a:r>
            <a:endParaRPr kumimoji="0" lang="pt-BR" sz="20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908720"/>
            <a:ext cx="8712968" cy="4955203"/>
          </a:xfrm>
          <a:prstGeom prst="rect">
            <a:avLst/>
          </a:prstGeom>
        </p:spPr>
        <p:txBody>
          <a:bodyPr wrap="square">
            <a:spAutoFit/>
          </a:bodyPr>
          <a:lstStyle/>
          <a:p>
            <a:pPr indent="539750" algn="just" fontAlgn="base">
              <a:spcBef>
                <a:spcPct val="0"/>
              </a:spcBef>
              <a:spcAft>
                <a:spcPct val="0"/>
              </a:spcAft>
            </a:pPr>
            <a:r>
              <a:rPr lang="pt-BR" sz="3600" b="1" dirty="0" smtClean="0">
                <a:solidFill>
                  <a:schemeClr val="accent1"/>
                </a:solidFill>
              </a:rPr>
              <a:t>Reflexão crítica sobre o processo pessoal de aprendizagem</a:t>
            </a:r>
            <a:endParaRPr lang="pt-BR" sz="2400" dirty="0" smtClean="0">
              <a:solidFill>
                <a:schemeClr val="accent1"/>
              </a:solidFill>
            </a:endParaRPr>
          </a:p>
          <a:p>
            <a:pPr indent="539750" algn="just" fontAlgn="base">
              <a:spcBef>
                <a:spcPct val="0"/>
              </a:spcBef>
              <a:spcAft>
                <a:spcPct val="0"/>
              </a:spcAft>
            </a:pPr>
            <a:endParaRPr lang="pt-BR" sz="2400" dirty="0" smtClean="0"/>
          </a:p>
          <a:p>
            <a:pPr indent="539750" algn="just" fontAlgn="base">
              <a:spcBef>
                <a:spcPct val="0"/>
              </a:spcBef>
              <a:spcAft>
                <a:spcPct val="0"/>
              </a:spcAft>
            </a:pPr>
            <a:r>
              <a:rPr lang="pt-BR" sz="2000" dirty="0" smtClean="0"/>
              <a:t>No </a:t>
            </a:r>
            <a:r>
              <a:rPr lang="pt-BR" sz="2000" dirty="0"/>
              <a:t>decorrer do curso tiveram um grande valor para mim no meu processo de aprendizagem os casos clínicos interativos, os quais abordaram temáticas próprias da atenção básica, doenças muito freqüentes no dia a dia na </a:t>
            </a:r>
            <a:r>
              <a:rPr lang="pt-BR" sz="2000" dirty="0" smtClean="0"/>
              <a:t>ESF. </a:t>
            </a:r>
          </a:p>
          <a:p>
            <a:pPr indent="539750" algn="just" fontAlgn="base">
              <a:spcBef>
                <a:spcPct val="0"/>
              </a:spcBef>
              <a:spcAft>
                <a:spcPct val="0"/>
              </a:spcAft>
            </a:pPr>
            <a:endParaRPr lang="pt-BR" sz="2000" dirty="0" smtClean="0"/>
          </a:p>
          <a:p>
            <a:pPr indent="539750" algn="just" fontAlgn="base">
              <a:spcBef>
                <a:spcPct val="0"/>
              </a:spcBef>
              <a:spcAft>
                <a:spcPct val="0"/>
              </a:spcAft>
            </a:pPr>
            <a:r>
              <a:rPr lang="pt-BR" sz="2000" dirty="0" smtClean="0"/>
              <a:t>Em </a:t>
            </a:r>
            <a:r>
              <a:rPr lang="pt-BR" sz="2000" dirty="0"/>
              <a:t>cada caso interativo, com a ajuda dos saiba mais de cada um, foi possível aprofundar-nos nos diferentes conteúdos das doenças expostas o que foi de um valor considerável. Com os três Testes de Qualificação Cognitiva, apresentados ao longo do curso, deu para avaliar os nossos conhecimentos não só no que diz no conceito da área clinica sino também no referente aos princípios e diretrizes do SUS. </a:t>
            </a:r>
            <a:endParaRPr lang="pt-BR"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124744"/>
            <a:ext cx="8750776" cy="5016758"/>
          </a:xfrm>
          <a:prstGeom prst="rect">
            <a:avLst/>
          </a:prstGeom>
        </p:spPr>
        <p:txBody>
          <a:bodyPr wrap="square">
            <a:spAutoFit/>
          </a:bodyPr>
          <a:lstStyle/>
          <a:p>
            <a:r>
              <a:rPr lang="pt-BR" sz="3600" b="1" dirty="0" smtClean="0">
                <a:solidFill>
                  <a:schemeClr val="accent1"/>
                </a:solidFill>
              </a:rPr>
              <a:t>Reflexão crítica sobre o processo pessoal de aprendizagem</a:t>
            </a:r>
          </a:p>
          <a:p>
            <a:endParaRPr lang="pt-BR" sz="3600" b="1" dirty="0" smtClean="0"/>
          </a:p>
          <a:p>
            <a:pPr algn="just"/>
            <a:r>
              <a:rPr lang="pt-BR" sz="3600" dirty="0" smtClean="0"/>
              <a:t>    </a:t>
            </a:r>
            <a:r>
              <a:rPr lang="pt-BR" sz="2000" dirty="0" smtClean="0"/>
              <a:t>Além </a:t>
            </a:r>
            <a:r>
              <a:rPr lang="pt-BR" sz="2000" dirty="0"/>
              <a:t>de melhorar a adesão da equipe também foi possível, mediante os diferentes treinamentos e capacitações, contar com uma equipe qualificada e com desejos de trabalhar para a população</a:t>
            </a:r>
            <a:r>
              <a:rPr lang="pt-BR" sz="2000" dirty="0" smtClean="0"/>
              <a:t>.</a:t>
            </a:r>
          </a:p>
          <a:p>
            <a:pPr algn="just"/>
            <a:endParaRPr lang="pt-BR" sz="2000" dirty="0" smtClean="0"/>
          </a:p>
          <a:p>
            <a:pPr algn="just"/>
            <a:r>
              <a:rPr lang="pt-BR" sz="2000" dirty="0"/>
              <a:t> </a:t>
            </a:r>
            <a:r>
              <a:rPr lang="pt-BR" sz="2000" dirty="0" smtClean="0"/>
              <a:t>    </a:t>
            </a:r>
            <a:r>
              <a:rPr lang="pt-BR" sz="2000" dirty="0"/>
              <a:t>O curso contribuiu positivamente na melhoria da relação e comunicação dos profissionais da equipe com a população de forma geral e os gestores os quais também participaram de alguma maneira no desenvolvimento do projeto.</a:t>
            </a:r>
          </a:p>
          <a:p>
            <a:r>
              <a:rPr lang="pt-BR" sz="2000" dirty="0"/>
              <a:t> </a:t>
            </a:r>
          </a:p>
          <a:p>
            <a:pPr indent="539750" algn="just" fontAlgn="base">
              <a:spcBef>
                <a:spcPct val="0"/>
              </a:spcBef>
              <a:spcAft>
                <a:spcPct val="0"/>
              </a:spcAft>
            </a:pPr>
            <a:endParaRPr lang="pt-BR" sz="3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357167"/>
            <a:ext cx="8750776" cy="1569660"/>
          </a:xfrm>
          <a:prstGeom prst="rect">
            <a:avLst/>
          </a:prstGeom>
        </p:spPr>
        <p:txBody>
          <a:bodyPr wrap="square">
            <a:spAutoFit/>
          </a:bodyPr>
          <a:lstStyle/>
          <a:p>
            <a:endParaRPr lang="pt-BR" sz="2400" dirty="0"/>
          </a:p>
          <a:p>
            <a:r>
              <a:rPr lang="pt-BR" sz="3600" dirty="0"/>
              <a:t> </a:t>
            </a:r>
          </a:p>
          <a:p>
            <a:pPr indent="539750" algn="just" fontAlgn="base">
              <a:spcBef>
                <a:spcPct val="0"/>
              </a:spcBef>
              <a:spcAft>
                <a:spcPct val="0"/>
              </a:spcAft>
            </a:pPr>
            <a:endParaRPr lang="pt-BR" sz="3600" dirty="0" smtClean="0"/>
          </a:p>
        </p:txBody>
      </p:sp>
      <p:pic>
        <p:nvPicPr>
          <p:cNvPr id="2052" name="Picture 4" descr="C:\Users\ZULEIDYS\Downloads\11731254_1668029686744600_1835202990_o.jpg"/>
          <p:cNvPicPr>
            <a:picLocks noChangeAspect="1" noChangeArrowheads="1"/>
          </p:cNvPicPr>
          <p:nvPr/>
        </p:nvPicPr>
        <p:blipFill>
          <a:blip r:embed="rId2" cstate="print"/>
          <a:srcRect/>
          <a:stretch>
            <a:fillRect/>
          </a:stretch>
        </p:blipFill>
        <p:spPr bwMode="auto">
          <a:xfrm>
            <a:off x="642910" y="285728"/>
            <a:ext cx="4714908" cy="3286148"/>
          </a:xfrm>
          <a:prstGeom prst="rect">
            <a:avLst/>
          </a:prstGeom>
          <a:ln>
            <a:noFill/>
          </a:ln>
          <a:effectLst>
            <a:outerShdw blurRad="292100" dist="139700" dir="2700000" algn="tl" rotWithShape="0">
              <a:srgbClr val="333333">
                <a:alpha val="65000"/>
              </a:srgbClr>
            </a:outerShdw>
          </a:effectLst>
        </p:spPr>
      </p:pic>
      <p:pic>
        <p:nvPicPr>
          <p:cNvPr id="2053" name="Picture 5" descr="C:\Users\ZULEIDYS\Downloads\10931627_919812811402079_8526402675364338870_o.jpg"/>
          <p:cNvPicPr>
            <a:picLocks noChangeAspect="1" noChangeArrowheads="1"/>
          </p:cNvPicPr>
          <p:nvPr/>
        </p:nvPicPr>
        <p:blipFill>
          <a:blip r:embed="rId3" cstate="print"/>
          <a:srcRect/>
          <a:stretch>
            <a:fillRect/>
          </a:stretch>
        </p:blipFill>
        <p:spPr bwMode="auto">
          <a:xfrm>
            <a:off x="3714744" y="3714752"/>
            <a:ext cx="4929222" cy="3000396"/>
          </a:xfrm>
          <a:prstGeom prst="rect">
            <a:avLst/>
          </a:prstGeom>
          <a:noFill/>
        </p:spPr>
      </p:pic>
    </p:spTree>
    <p:extLst>
      <p:ext uri="{BB962C8B-B14F-4D97-AF65-F5344CB8AC3E}">
        <p14:creationId xmlns:p14="http://schemas.microsoft.com/office/powerpoint/2010/main" val="2415563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475656" y="1268760"/>
            <a:ext cx="6624736" cy="2985433"/>
          </a:xfrm>
          <a:prstGeom prst="rect">
            <a:avLst/>
          </a:prstGeom>
        </p:spPr>
        <p:txBody>
          <a:bodyPr wrap="square">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r>
              <a:rPr lang="pt-BR" sz="4400" dirty="0" smtClean="0"/>
              <a:t>                               </a:t>
            </a:r>
            <a:endParaRPr lang="pt-BR" sz="4400" dirty="0"/>
          </a:p>
        </p:txBody>
      </p:sp>
      <p:sp>
        <p:nvSpPr>
          <p:cNvPr id="4" name="Retângulo 3"/>
          <p:cNvSpPr/>
          <p:nvPr/>
        </p:nvSpPr>
        <p:spPr>
          <a:xfrm>
            <a:off x="2987824" y="2564904"/>
            <a:ext cx="3871404" cy="769441"/>
          </a:xfrm>
          <a:prstGeom prst="rect">
            <a:avLst/>
          </a:prstGeom>
        </p:spPr>
        <p:txBody>
          <a:bodyPr wrap="square">
            <a:spAutoFit/>
          </a:bodyPr>
          <a:lstStyle/>
          <a:p>
            <a:r>
              <a:rPr lang="pt-BR" sz="4400" dirty="0" smtClean="0"/>
              <a:t>OBRIGADA.</a:t>
            </a:r>
            <a:endParaRPr lang="pt-BR"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214290"/>
            <a:ext cx="8715436" cy="6370975"/>
          </a:xfrm>
          <a:prstGeom prst="rect">
            <a:avLst/>
          </a:prstGeom>
        </p:spPr>
        <p:txBody>
          <a:bodyPr wrap="square">
            <a:spAutoFit/>
          </a:bodyPr>
          <a:lstStyle/>
          <a:p>
            <a:endParaRPr lang="pt-BR" sz="2400" b="1" dirty="0" smtClean="0">
              <a:solidFill>
                <a:schemeClr val="accent1"/>
              </a:solidFill>
            </a:endParaRPr>
          </a:p>
          <a:p>
            <a:pPr algn="ctr"/>
            <a:r>
              <a:rPr lang="pt-BR" sz="3600" b="1" u="sng" dirty="0" smtClean="0">
                <a:solidFill>
                  <a:schemeClr val="accent1"/>
                </a:solidFill>
              </a:rPr>
              <a:t>Caracterização do sistema de saúde</a:t>
            </a:r>
          </a:p>
          <a:p>
            <a:pPr algn="ctr"/>
            <a:endParaRPr lang="pt-BR" sz="3600" b="1" u="sng" dirty="0" smtClean="0">
              <a:solidFill>
                <a:schemeClr val="accent1"/>
              </a:solidFill>
            </a:endParaRPr>
          </a:p>
          <a:p>
            <a:r>
              <a:rPr lang="pt-BR" sz="2400" b="1" dirty="0" smtClean="0">
                <a:solidFill>
                  <a:schemeClr val="accent1"/>
                </a:solidFill>
              </a:rPr>
              <a:t>Picos </a:t>
            </a:r>
            <a:r>
              <a:rPr lang="pt-BR" sz="2400" b="1" dirty="0">
                <a:solidFill>
                  <a:schemeClr val="accent1"/>
                </a:solidFill>
              </a:rPr>
              <a:t>conta </a:t>
            </a:r>
            <a:r>
              <a:rPr lang="pt-BR" sz="2400" b="1" dirty="0" smtClean="0">
                <a:solidFill>
                  <a:schemeClr val="accent1"/>
                </a:solidFill>
              </a:rPr>
              <a:t>com:</a:t>
            </a:r>
          </a:p>
          <a:p>
            <a:pPr>
              <a:buFontTx/>
              <a:buChar char="-"/>
            </a:pPr>
            <a:r>
              <a:rPr lang="pt-BR" sz="2400" dirty="0" smtClean="0"/>
              <a:t>36 UBS todas com ESF, não contando com UBS tradicionais.</a:t>
            </a:r>
          </a:p>
          <a:p>
            <a:r>
              <a:rPr lang="pt-BR" sz="2400" dirty="0" smtClean="0"/>
              <a:t>-06 Equipes do NASF.</a:t>
            </a:r>
          </a:p>
          <a:p>
            <a:r>
              <a:rPr lang="pt-BR" sz="2400" dirty="0" smtClean="0"/>
              <a:t>-01 </a:t>
            </a:r>
            <a:r>
              <a:rPr lang="pt-BR" sz="2400" dirty="0"/>
              <a:t>C</a:t>
            </a:r>
            <a:r>
              <a:rPr lang="pt-BR" sz="2400" dirty="0" smtClean="0"/>
              <a:t>entro de Especialidades Odontológicas (CEO).</a:t>
            </a:r>
          </a:p>
          <a:p>
            <a:r>
              <a:rPr lang="pt-BR" sz="2400" dirty="0" smtClean="0"/>
              <a:t>-07 Instituições hospitalares privadas, conveniadas com o SUS.</a:t>
            </a:r>
          </a:p>
          <a:p>
            <a:r>
              <a:rPr lang="pt-BR" sz="2400" dirty="0" smtClean="0"/>
              <a:t>-01 Policlínica que oferece serviços de cardiologia,  gastroenterologia, ortopedia, neurologia, psiquiatria, reumatologia e ginecologia.</a:t>
            </a:r>
          </a:p>
          <a:p>
            <a:r>
              <a:rPr lang="pt-BR" sz="2400" dirty="0" smtClean="0"/>
              <a:t>-01 Hospital Regional.</a:t>
            </a:r>
          </a:p>
          <a:p>
            <a:r>
              <a:rPr lang="pt-BR" sz="2400" dirty="0" smtClean="0"/>
              <a:t>-44 clínicas e/ou laboratórios que realizam exames conveniados com o SUS e/ou privados.</a:t>
            </a:r>
          </a:p>
          <a:p>
            <a:r>
              <a:rPr lang="pt-BR" sz="2400" dirty="0" smtClean="0"/>
              <a:t>-Clínica de Atenção a Saúde da Mulher(CLISAM).</a:t>
            </a:r>
          </a:p>
          <a:p>
            <a:r>
              <a:rPr lang="pt-BR" sz="2400" dirty="0" smtClean="0"/>
              <a:t>-Centro de Atenção Psicossocial(CAPS).</a:t>
            </a:r>
            <a:endParaRPr lang="pt-B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260648"/>
            <a:ext cx="8606760" cy="5940088"/>
          </a:xfrm>
          <a:prstGeom prst="rect">
            <a:avLst/>
          </a:prstGeom>
        </p:spPr>
        <p:txBody>
          <a:bodyPr wrap="square">
            <a:spAutoFit/>
          </a:bodyPr>
          <a:lstStyle/>
          <a:p>
            <a:endParaRPr lang="pt-BR" sz="3600" b="1" dirty="0" smtClean="0">
              <a:solidFill>
                <a:schemeClr val="accent1"/>
              </a:solidFill>
            </a:endParaRPr>
          </a:p>
          <a:p>
            <a:r>
              <a:rPr lang="es-VE" sz="3200" dirty="0" smtClean="0">
                <a:solidFill>
                  <a:schemeClr val="accent1"/>
                </a:solidFill>
              </a:rPr>
              <a:t>    </a:t>
            </a:r>
            <a:r>
              <a:rPr lang="es-VE" sz="3200" b="1" u="sng" dirty="0" smtClean="0">
                <a:solidFill>
                  <a:schemeClr val="accent1"/>
                </a:solidFill>
              </a:rPr>
              <a:t>Caracterização </a:t>
            </a:r>
          </a:p>
          <a:p>
            <a:r>
              <a:rPr lang="es-VE" sz="3200" dirty="0" smtClean="0">
                <a:solidFill>
                  <a:schemeClr val="accent1"/>
                </a:solidFill>
              </a:rPr>
              <a:t>           </a:t>
            </a:r>
            <a:r>
              <a:rPr lang="es-VE" sz="3200" b="1" u="sng" dirty="0" smtClean="0">
                <a:solidFill>
                  <a:schemeClr val="accent1"/>
                </a:solidFill>
              </a:rPr>
              <a:t>da UBS</a:t>
            </a:r>
          </a:p>
          <a:p>
            <a:endParaRPr lang="es-VE" sz="3200" b="1" u="sng" dirty="0" smtClean="0">
              <a:solidFill>
                <a:schemeClr val="accent1"/>
              </a:solidFill>
            </a:endParaRPr>
          </a:p>
          <a:p>
            <a:endParaRPr lang="pt-BR" sz="3200" dirty="0" smtClean="0"/>
          </a:p>
          <a:p>
            <a:pPr algn="just"/>
            <a:endParaRPr lang="pt-BR" sz="2400" dirty="0" smtClean="0"/>
          </a:p>
          <a:p>
            <a:pPr algn="just"/>
            <a:r>
              <a:rPr lang="pt-BR" sz="2400" dirty="0" smtClean="0"/>
              <a:t>	A Unidade Básica </a:t>
            </a:r>
            <a:r>
              <a:rPr lang="pt-BR" sz="2400" dirty="0"/>
              <a:t>de Saúde </a:t>
            </a:r>
            <a:r>
              <a:rPr lang="pt-BR" sz="2400" dirty="0" smtClean="0"/>
              <a:t>(UBS) </a:t>
            </a:r>
            <a:r>
              <a:rPr lang="pt-BR" sz="2400" dirty="0"/>
              <a:t>onde atuo </a:t>
            </a:r>
            <a:r>
              <a:rPr lang="pt-BR" sz="2400" dirty="0" smtClean="0"/>
              <a:t>está </a:t>
            </a:r>
            <a:r>
              <a:rPr lang="pt-BR" sz="2400" dirty="0"/>
              <a:t>localizada na área urbana. É vinculada ao SUS e </a:t>
            </a:r>
            <a:r>
              <a:rPr lang="pt-BR" sz="2400" dirty="0" smtClean="0"/>
              <a:t>o </a:t>
            </a:r>
            <a:r>
              <a:rPr lang="pt-BR" sz="2400" dirty="0"/>
              <a:t>modelo de atenção é a ESF. P</a:t>
            </a:r>
            <a:r>
              <a:rPr lang="pt-BR" sz="2400" dirty="0" smtClean="0"/>
              <a:t>ossuímos </a:t>
            </a:r>
            <a:r>
              <a:rPr lang="pt-BR" sz="2400" dirty="0"/>
              <a:t>vínculo com a</a:t>
            </a:r>
            <a:r>
              <a:rPr lang="pt-BR" sz="2400" dirty="0" smtClean="0"/>
              <a:t> </a:t>
            </a:r>
            <a:r>
              <a:rPr lang="pt-BR" sz="2400" dirty="0"/>
              <a:t>instituição de </a:t>
            </a:r>
            <a:r>
              <a:rPr lang="pt-BR" sz="2400" dirty="0" smtClean="0"/>
              <a:t>ensino, a UFPI.</a:t>
            </a:r>
          </a:p>
          <a:p>
            <a:pPr algn="just"/>
            <a:r>
              <a:rPr lang="pt-BR" sz="2400" dirty="0" smtClean="0"/>
              <a:t> 	A </a:t>
            </a:r>
            <a:r>
              <a:rPr lang="pt-BR" sz="2400" dirty="0"/>
              <a:t>equipe em que atuo </a:t>
            </a:r>
            <a:r>
              <a:rPr lang="pt-BR" sz="2400" dirty="0" smtClean="0"/>
              <a:t>é uma equipe pequena, é </a:t>
            </a:r>
            <a:r>
              <a:rPr lang="pt-BR" sz="2400" dirty="0"/>
              <a:t>composta por </a:t>
            </a:r>
            <a:r>
              <a:rPr lang="pt-BR" sz="2400" dirty="0" smtClean="0"/>
              <a:t>uma médica, </a:t>
            </a:r>
            <a:r>
              <a:rPr lang="pt-BR" sz="2400" dirty="0"/>
              <a:t>um enfermeiro, duas técnicas de enfermagem, uma recepcionista e </a:t>
            </a:r>
            <a:r>
              <a:rPr lang="pt-BR" sz="2400" dirty="0" smtClean="0"/>
              <a:t>cinco ACS, não contamos com equipe de saúde bucal na UBS. </a:t>
            </a:r>
            <a:endParaRPr lang="pt-BR" dirty="0" smtClean="0"/>
          </a:p>
        </p:txBody>
      </p:sp>
      <p:pic>
        <p:nvPicPr>
          <p:cNvPr id="4" name="Imagem 3" descr="http://www.picos.pi.gov.br/wp-content/uploads/2014/09/DSCF4234.jpg"/>
          <p:cNvPicPr/>
          <p:nvPr/>
        </p:nvPicPr>
        <p:blipFill>
          <a:blip r:embed="rId2" cstate="print"/>
          <a:srcRect/>
          <a:stretch>
            <a:fillRect/>
          </a:stretch>
        </p:blipFill>
        <p:spPr bwMode="auto">
          <a:xfrm>
            <a:off x="4211960" y="332657"/>
            <a:ext cx="4463936" cy="2448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692696"/>
            <a:ext cx="8286807" cy="5170646"/>
          </a:xfrm>
          <a:prstGeom prst="rect">
            <a:avLst/>
          </a:prstGeom>
        </p:spPr>
        <p:txBody>
          <a:bodyPr wrap="square">
            <a:spAutoFit/>
          </a:bodyPr>
          <a:lstStyle/>
          <a:p>
            <a:r>
              <a:rPr lang="pt-BR" dirty="0" smtClean="0"/>
              <a:t>  </a:t>
            </a:r>
            <a:endParaRPr lang="pt-BR" sz="2400" dirty="0"/>
          </a:p>
          <a:p>
            <a:pPr algn="just"/>
            <a:r>
              <a:rPr lang="pt-BR" sz="2400" dirty="0" smtClean="0"/>
              <a:t>	A UBS é um local adaptado, composta por uma recepção, uma sala de espera, um consultório médico, um consultório de enfermagem, uma sala para os ACS, uma sala para a farmácia e os curativos e dois banheiros.</a:t>
            </a:r>
          </a:p>
          <a:p>
            <a:pPr algn="just"/>
            <a:endParaRPr lang="pt-BR" sz="2400" dirty="0" smtClean="0"/>
          </a:p>
          <a:p>
            <a:pPr algn="just"/>
            <a:endParaRPr lang="pt-BR" sz="2400" dirty="0" smtClean="0"/>
          </a:p>
          <a:p>
            <a:endParaRPr lang="pt-BR" sz="2400"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p:txBody>
      </p:sp>
      <p:pic>
        <p:nvPicPr>
          <p:cNvPr id="4" name="Picture 3" descr="C:\Users\ZULEIDYS\Downloads\11692967_1013684178681608_385571056_n.jpg"/>
          <p:cNvPicPr>
            <a:picLocks noChangeAspect="1" noChangeArrowheads="1"/>
          </p:cNvPicPr>
          <p:nvPr/>
        </p:nvPicPr>
        <p:blipFill>
          <a:blip r:embed="rId2" cstate="print"/>
          <a:srcRect/>
          <a:stretch>
            <a:fillRect/>
          </a:stretch>
        </p:blipFill>
        <p:spPr bwMode="auto">
          <a:xfrm>
            <a:off x="4572000" y="3214686"/>
            <a:ext cx="3857652" cy="2857520"/>
          </a:xfrm>
          <a:prstGeom prst="rect">
            <a:avLst/>
          </a:prstGeom>
          <a:noFill/>
        </p:spPr>
      </p:pic>
      <p:pic>
        <p:nvPicPr>
          <p:cNvPr id="1026" name="Picture 2" descr="C:\Users\ZULEIDYS\Downloads\11721860_1014035551979804_407119766_n.jpg"/>
          <p:cNvPicPr>
            <a:picLocks noChangeAspect="1" noChangeArrowheads="1"/>
          </p:cNvPicPr>
          <p:nvPr/>
        </p:nvPicPr>
        <p:blipFill>
          <a:blip r:embed="rId3" cstate="print"/>
          <a:srcRect/>
          <a:stretch>
            <a:fillRect/>
          </a:stretch>
        </p:blipFill>
        <p:spPr bwMode="auto">
          <a:xfrm>
            <a:off x="357158" y="3214686"/>
            <a:ext cx="3786214" cy="28575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1268760"/>
            <a:ext cx="8496944" cy="3693319"/>
          </a:xfrm>
          <a:prstGeom prst="rect">
            <a:avLst/>
          </a:prstGeom>
        </p:spPr>
        <p:txBody>
          <a:bodyPr wrap="square">
            <a:spAutoFit/>
          </a:bodyPr>
          <a:lstStyle/>
          <a:p>
            <a:r>
              <a:rPr lang="pt-BR" sz="3600" b="1" dirty="0" smtClean="0">
                <a:solidFill>
                  <a:schemeClr val="accent1"/>
                </a:solidFill>
              </a:rPr>
              <a:t>Objetivo Geral</a:t>
            </a:r>
          </a:p>
          <a:p>
            <a:endParaRPr lang="pt-BR" dirty="0"/>
          </a:p>
          <a:p>
            <a:endParaRPr lang="pt-BR" dirty="0" smtClean="0"/>
          </a:p>
          <a:p>
            <a:endParaRPr lang="pt-BR" dirty="0" smtClean="0"/>
          </a:p>
          <a:p>
            <a:pPr algn="ctr"/>
            <a:r>
              <a:rPr lang="pt-BR" dirty="0"/>
              <a:t> </a:t>
            </a:r>
            <a:r>
              <a:rPr lang="pt-BR" dirty="0" smtClean="0"/>
              <a:t>      </a:t>
            </a:r>
            <a:r>
              <a:rPr lang="pt-BR" sz="2400" dirty="0" smtClean="0"/>
              <a:t>Melhorar </a:t>
            </a:r>
            <a:r>
              <a:rPr lang="pt-BR" sz="2400" dirty="0"/>
              <a:t>a qualidade </a:t>
            </a:r>
            <a:r>
              <a:rPr lang="pt-BR" sz="2400" dirty="0" smtClean="0"/>
              <a:t>da atenção à saúde da </a:t>
            </a:r>
            <a:r>
              <a:rPr lang="pt-BR" sz="2400" dirty="0"/>
              <a:t>população idosa na UBS Boa Vista, Picos, PI.</a:t>
            </a:r>
          </a:p>
          <a:p>
            <a:endParaRPr lang="pt-BR" sz="2400" dirty="0" smtClean="0"/>
          </a:p>
          <a:p>
            <a:endParaRPr lang="pt-BR" dirty="0"/>
          </a:p>
          <a:p>
            <a:endParaRPr lang="pt-BR" dirty="0" smtClean="0"/>
          </a:p>
          <a:p>
            <a:endParaRPr lang="pt-BR" dirty="0"/>
          </a:p>
          <a:p>
            <a:endParaRPr lang="pt-B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07504" y="919753"/>
            <a:ext cx="90364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9750" algn="just" fontAlgn="base">
              <a:spcBef>
                <a:spcPct val="0"/>
              </a:spcBef>
              <a:spcAft>
                <a:spcPct val="0"/>
              </a:spcAft>
            </a:pPr>
            <a:r>
              <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rPr>
              <a:t>Metodologia – Ações</a:t>
            </a:r>
          </a:p>
          <a:p>
            <a:pPr lvl="0" indent="539750" algn="just" fontAlgn="base">
              <a:spcBef>
                <a:spcPct val="0"/>
              </a:spcBef>
              <a:spcAft>
                <a:spcPct val="0"/>
              </a:spcAft>
            </a:pPr>
            <a:endPar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 Eixo de Monitoramento e avaliação</a:t>
            </a:r>
          </a:p>
          <a:p>
            <a:pPr lvl="0" indent="539750" algn="just" fontAlgn="base">
              <a:spcBef>
                <a:spcPct val="0"/>
              </a:spcBef>
              <a:spcAft>
                <a:spcPct val="0"/>
              </a:spcAft>
            </a:pPr>
            <a:endParaRPr kumimoji="0" lang="pt-BR" sz="2400" b="1" i="0" u="none" strike="noStrike" cap="none" normalizeH="0" baseline="0" dirty="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Organização e gestão do serviço</a:t>
            </a:r>
          </a:p>
          <a:p>
            <a:pPr lvl="0" indent="539750" algn="just" fontAlgn="base">
              <a:spcBef>
                <a:spcPct val="0"/>
              </a:spcBef>
              <a:spcAft>
                <a:spcPct val="0"/>
              </a:spcAft>
            </a:pPr>
            <a:endParaRPr kumimoji="0" lang="pt-BR" sz="2400" b="1" i="0" u="none" strike="noStrike" cap="none" normalizeH="0" baseline="0" dirty="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Engajamento público</a:t>
            </a:r>
          </a:p>
          <a:p>
            <a:pPr lvl="0" indent="539750" algn="just" fontAlgn="base">
              <a:spcBef>
                <a:spcPct val="0"/>
              </a:spcBef>
              <a:spcAft>
                <a:spcPct val="0"/>
              </a:spcAft>
            </a:pPr>
            <a:endParaRPr kumimoji="0" lang="pt-BR" sz="2400" b="1" i="0" u="none" strike="noStrike" cap="none" normalizeH="0" baseline="0" dirty="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Qualificação da prática clínica</a:t>
            </a:r>
            <a:endParaRPr kumimoji="0" lang="pt-BR" sz="24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00034" y="571480"/>
            <a:ext cx="8215370" cy="6370975"/>
          </a:xfrm>
          <a:prstGeom prst="rect">
            <a:avLst/>
          </a:prstGeom>
        </p:spPr>
        <p:txBody>
          <a:bodyPr wrap="square">
            <a:spAutoFit/>
          </a:bodyPr>
          <a:lstStyle/>
          <a:p>
            <a:pPr lvl="0" indent="539750" algn="just" fontAlgn="base">
              <a:spcBef>
                <a:spcPct val="0"/>
              </a:spcBef>
              <a:spcAft>
                <a:spcPct val="0"/>
              </a:spcAft>
            </a:pPr>
            <a:r>
              <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rPr>
              <a:t>Metodologia - </a:t>
            </a:r>
            <a:r>
              <a:rPr kumimoji="0" lang="pt-BR" sz="3600" b="1" i="0" u="none" strike="noStrike" cap="none" normalizeH="0" dirty="0" smtClean="0">
                <a:ln>
                  <a:noFill/>
                </a:ln>
                <a:solidFill>
                  <a:schemeClr val="accent1"/>
                </a:solidFill>
                <a:effectLst/>
                <a:latin typeface="Cambria" pitchFamily="18" charset="0"/>
                <a:ea typeface="Calibri" pitchFamily="34" charset="0"/>
                <a:cs typeface="Arial" pitchFamily="34" charset="0"/>
              </a:rPr>
              <a:t>Logística</a:t>
            </a:r>
            <a:endParaRPr kumimoji="0" lang="pt-BR" sz="3600" b="1" i="0" u="none" strike="noStrike" cap="none" normalizeH="0" baseline="0" dirty="0" smtClean="0">
              <a:ln>
                <a:noFill/>
              </a:ln>
              <a:solidFill>
                <a:schemeClr val="accent1"/>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endParaRPr kumimoji="0" lang="pt-BR" sz="36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r>
              <a:rPr lang="pt-BR" sz="2400" b="1" dirty="0" smtClean="0">
                <a:solidFill>
                  <a:srgbClr val="000000"/>
                </a:solidFill>
                <a:latin typeface="Cambria" pitchFamily="18" charset="0"/>
                <a:ea typeface="Calibri" pitchFamily="34" charset="0"/>
                <a:cs typeface="Arial" pitchFamily="34" charset="0"/>
              </a:rPr>
              <a:t>Eixo de monitoramento e avaliação:</a:t>
            </a:r>
          </a:p>
          <a:p>
            <a:pPr lvl="0" indent="539750" algn="just" fontAlgn="base">
              <a:spcBef>
                <a:spcPct val="0"/>
              </a:spcBef>
              <a:spcAft>
                <a:spcPct val="0"/>
              </a:spcAft>
            </a:pPr>
            <a:r>
              <a:rPr kumimoji="0" lang="pt-BR" sz="2400" b="1" i="0" u="none" strike="noStrike" cap="none" normalizeH="0" baseline="0" dirty="0">
                <a:ln>
                  <a:noFill/>
                </a:ln>
                <a:solidFill>
                  <a:srgbClr val="000000"/>
                </a:solidFill>
                <a:effectLst/>
                <a:latin typeface="Cambria" pitchFamily="18" charset="0"/>
                <a:ea typeface="Calibri" pitchFamily="34" charset="0"/>
                <a:cs typeface="Arial" pitchFamily="34" charset="0"/>
              </a:rPr>
              <a:t> </a:t>
            </a:r>
            <a:r>
              <a:rPr kumimoji="0" lang="pt-BR" sz="2400"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  </a:t>
            </a:r>
          </a:p>
          <a:p>
            <a:pPr lvl="0" indent="539750" algn="just" fontAlgn="base">
              <a:spcBef>
                <a:spcPct val="0"/>
              </a:spcBef>
              <a:spcAft>
                <a:spcPct val="0"/>
              </a:spcAft>
            </a:pPr>
            <a:r>
              <a:rPr kumimoji="0" lang="pt-BR" sz="2400"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Materiais:</a:t>
            </a:r>
            <a:r>
              <a:rPr kumimoji="0" lang="pt-BR" sz="2400" b="1" i="0" u="none" strike="noStrike" cap="none" normalizeH="0" dirty="0" smtClean="0">
                <a:ln>
                  <a:noFill/>
                </a:ln>
                <a:solidFill>
                  <a:srgbClr val="000000"/>
                </a:solidFill>
                <a:effectLst/>
                <a:latin typeface="Cambria" pitchFamily="18" charset="0"/>
                <a:ea typeface="Calibri" pitchFamily="34" charset="0"/>
                <a:cs typeface="Arial" pitchFamily="34" charset="0"/>
              </a:rPr>
              <a:t> </a:t>
            </a:r>
            <a:r>
              <a:rPr lang="pt-BR" sz="2400" dirty="0" smtClean="0">
                <a:solidFill>
                  <a:srgbClr val="000000"/>
                </a:solidFill>
                <a:latin typeface="Cambria" pitchFamily="18" charset="0"/>
                <a:ea typeface="Calibri" pitchFamily="34" charset="0"/>
                <a:cs typeface="Arial" pitchFamily="34" charset="0"/>
              </a:rPr>
              <a:t>Fichas espelho individuais, fichas de acompanhamento individuais, Caderneta de Saúde da Pessoa Idosa, computador, canetas, lápis.</a:t>
            </a:r>
          </a:p>
          <a:p>
            <a:pPr lvl="0" indent="539750" algn="just" fontAlgn="base">
              <a:spcBef>
                <a:spcPct val="0"/>
              </a:spcBef>
              <a:spcAft>
                <a:spcPct val="0"/>
              </a:spcAft>
            </a:pPr>
            <a:endParaRPr lang="pt-BR" sz="2400" dirty="0" smtClean="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r>
              <a:rPr kumimoji="0" lang="pt-BR" sz="2400"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Participantes:</a:t>
            </a:r>
            <a:r>
              <a:rPr kumimoji="0" lang="pt-BR" sz="2400" b="1" i="0" u="none" strike="noStrike" cap="none" normalizeH="0" dirty="0" smtClean="0">
                <a:ln>
                  <a:noFill/>
                </a:ln>
                <a:solidFill>
                  <a:srgbClr val="000000"/>
                </a:solidFill>
                <a:effectLst/>
                <a:latin typeface="Cambria" pitchFamily="18" charset="0"/>
                <a:ea typeface="Calibri" pitchFamily="34" charset="0"/>
                <a:cs typeface="Arial" pitchFamily="34" charset="0"/>
              </a:rPr>
              <a:t> </a:t>
            </a:r>
            <a:r>
              <a:rPr kumimoji="0" lang="pt-BR" sz="2400" i="0" u="none" strike="noStrike" cap="none" normalizeH="0" dirty="0" smtClean="0">
                <a:ln>
                  <a:noFill/>
                </a:ln>
                <a:solidFill>
                  <a:srgbClr val="000000"/>
                </a:solidFill>
                <a:effectLst/>
                <a:latin typeface="Cambria" pitchFamily="18" charset="0"/>
                <a:ea typeface="Calibri" pitchFamily="34" charset="0"/>
                <a:cs typeface="Arial" pitchFamily="34" charset="0"/>
              </a:rPr>
              <a:t>Equipe de saúde da UBS Boa Vista.</a:t>
            </a:r>
            <a:endParaRPr kumimoji="0" lang="pt-BR" sz="2400"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endParaRPr lang="pt-BR" sz="2400" b="1" dirty="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endParaRPr kumimoji="0" lang="pt-BR" sz="36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endParaRPr lang="pt-BR" sz="3600" b="1" dirty="0">
              <a:solidFill>
                <a:srgbClr val="000000"/>
              </a:solidFill>
              <a:latin typeface="Cambria" pitchFamily="18" charset="0"/>
              <a:ea typeface="Calibri" pitchFamily="34" charset="0"/>
              <a:cs typeface="Arial" pitchFamily="34" charset="0"/>
            </a:endParaRPr>
          </a:p>
          <a:p>
            <a:pPr lvl="0" indent="539750" algn="just" fontAlgn="base">
              <a:spcBef>
                <a:spcPct val="0"/>
              </a:spcBef>
              <a:spcAft>
                <a:spcPct val="0"/>
              </a:spcAft>
            </a:pPr>
            <a:endParaRPr kumimoji="0" lang="pt-BR" sz="36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a:p>
            <a:pPr lvl="0" indent="539750" algn="just" fontAlgn="base">
              <a:spcBef>
                <a:spcPct val="0"/>
              </a:spcBef>
              <a:spcAft>
                <a:spcPct val="0"/>
              </a:spcAft>
            </a:pPr>
            <a:endParaRPr kumimoji="0" lang="pt-BR" sz="3600" b="1" i="0" u="none" strike="noStrike" cap="none" normalizeH="0" baseline="0" dirty="0" smtClean="0">
              <a:ln>
                <a:noFill/>
              </a:ln>
              <a:solidFill>
                <a:srgbClr val="000000"/>
              </a:solidFill>
              <a:effectLst/>
              <a:latin typeface="Cambria" pitchFamily="18"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scritório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652</TotalTime>
  <Words>2178</Words>
  <Application>Microsoft Office PowerPoint</Application>
  <PresentationFormat>Apresentação na tela (4:3)</PresentationFormat>
  <Paragraphs>383</Paragraphs>
  <Slides>38</Slides>
  <Notes>1</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Fluxo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ZULEIDYS PINO RODRIGUEZ</dc:creator>
  <cp:lastModifiedBy>Miquéias</cp:lastModifiedBy>
  <cp:revision>167</cp:revision>
  <dcterms:created xsi:type="dcterms:W3CDTF">2015-06-25T20:15:16Z</dcterms:created>
  <dcterms:modified xsi:type="dcterms:W3CDTF">2015-08-22T01:56:52Z</dcterms:modified>
</cp:coreProperties>
</file>