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87" r:id="rId5"/>
    <p:sldId id="259" r:id="rId6"/>
    <p:sldId id="288" r:id="rId7"/>
    <p:sldId id="260" r:id="rId8"/>
    <p:sldId id="261" r:id="rId9"/>
    <p:sldId id="262" r:id="rId10"/>
    <p:sldId id="263" r:id="rId11"/>
    <p:sldId id="264" r:id="rId12"/>
    <p:sldId id="300" r:id="rId13"/>
    <p:sldId id="271" r:id="rId14"/>
    <p:sldId id="301" r:id="rId15"/>
    <p:sldId id="267" r:id="rId16"/>
    <p:sldId id="302" r:id="rId17"/>
    <p:sldId id="268" r:id="rId18"/>
    <p:sldId id="306" r:id="rId19"/>
    <p:sldId id="265" r:id="rId20"/>
    <p:sldId id="307" r:id="rId21"/>
    <p:sldId id="293" r:id="rId22"/>
    <p:sldId id="296" r:id="rId23"/>
    <p:sldId id="269" r:id="rId24"/>
    <p:sldId id="295" r:id="rId25"/>
    <p:sldId id="266" r:id="rId26"/>
    <p:sldId id="294" r:id="rId27"/>
    <p:sldId id="297" r:id="rId28"/>
    <p:sldId id="298" r:id="rId29"/>
    <p:sldId id="299" r:id="rId30"/>
    <p:sldId id="303" r:id="rId31"/>
    <p:sldId id="282" r:id="rId32"/>
    <p:sldId id="304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ownloads\Planilha%20de%20coleta%20de%20dados%20final%20revisada%20(2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ownloads\Planilha%20de%20coleta%20de%20dados%20final%20revisada%20(2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ownloads\Planilha%20de%20coleta%20de%20dados%20final%20revisada%20(2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Zulema\Planilha%20de%20coleta%20de%20dados%20final%20revisad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Zulema\Planilha%20de%20coleta%20de%20dados%20final%20revisad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ownloads\Planilha%20de%20coleta%20de%20dados%20final%20revisada%20(2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Zulema\Planilha%20de%20coleta%20de%20dados%20final%20revisad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'[Planilha de coleta de dados final revisada (2).xlsx]Indicadores'!$C$5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'[Planilha de coleta de dados final revisada (2).xlsx]Indicadores'!$D$4:$G$4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 revisada (2).xlsx]Indicadores'!$D$5:$G$5</c:f>
              <c:numCache>
                <c:formatCode>0.0%</c:formatCode>
                <c:ptCount val="4"/>
                <c:pt idx="0">
                  <c:v>3.2051282051282139E-2</c:v>
                </c:pt>
                <c:pt idx="1">
                  <c:v>0.10833333333333336</c:v>
                </c:pt>
                <c:pt idx="2">
                  <c:v>0.17500000000000004</c:v>
                </c:pt>
                <c:pt idx="3">
                  <c:v>0</c:v>
                </c:pt>
              </c:numCache>
            </c:numRef>
          </c:val>
        </c:ser>
        <c:dLbls/>
        <c:axId val="61787136"/>
        <c:axId val="61883520"/>
      </c:barChart>
      <c:catAx>
        <c:axId val="61787136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1883520"/>
        <c:crossesAt val="0"/>
        <c:auto val="1"/>
        <c:lblAlgn val="ctr"/>
        <c:lblOffset val="100"/>
      </c:catAx>
      <c:valAx>
        <c:axId val="61883520"/>
        <c:scaling>
          <c:orientation val="minMax"/>
          <c:max val="1"/>
          <c:min val="0"/>
        </c:scaling>
        <c:axPos val="l"/>
        <c:majorGridlines>
          <c:spPr>
            <a:ln w="3240">
              <a:solidFill>
                <a:srgbClr val="808080">
                  <a:alpha val="24000"/>
                </a:srgbClr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1787136"/>
        <c:crossesAt val="0"/>
        <c:crossBetween val="between"/>
        <c:majorUnit val="0.1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560941046104"/>
          <c:y val="3.1000862001724094E-2"/>
          <c:w val="0.85484214676142478"/>
          <c:h val="0.77859595719191554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final revisada (2).xlsx]Indicadores'!$C$10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'[Planilha de coleta de dados final revisada (2).xlsx]Indicadores'!$D$9:$G$9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 revisada (2).xlsx]Indicadores'!$D$10:$G$10</c:f>
              <c:numCache>
                <c:formatCode>0.0%</c:formatCode>
                <c:ptCount val="4"/>
                <c:pt idx="0">
                  <c:v>3.0120481927710788E-2</c:v>
                </c:pt>
                <c:pt idx="1">
                  <c:v>0.13855421686747063</c:v>
                </c:pt>
                <c:pt idx="2">
                  <c:v>0.2289156626506024</c:v>
                </c:pt>
                <c:pt idx="3">
                  <c:v>0</c:v>
                </c:pt>
              </c:numCache>
            </c:numRef>
          </c:val>
        </c:ser>
        <c:dLbls/>
        <c:axId val="63178624"/>
        <c:axId val="63180160"/>
      </c:barChart>
      <c:catAx>
        <c:axId val="63178624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180160"/>
        <c:crossesAt val="0"/>
        <c:auto val="1"/>
        <c:lblAlgn val="ctr"/>
        <c:lblOffset val="100"/>
      </c:catAx>
      <c:valAx>
        <c:axId val="63180160"/>
        <c:scaling>
          <c:orientation val="minMax"/>
          <c:max val="1"/>
        </c:scaling>
        <c:axPos val="l"/>
        <c:majorGridlines>
          <c:spPr>
            <a:ln w="3240">
              <a:solidFill>
                <a:srgbClr val="808080">
                  <a:alpha val="33000"/>
                </a:srgbClr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178624"/>
        <c:crossesAt val="0"/>
        <c:crossBetween val="between"/>
        <c:majorUnit val="0.1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'[Planilha de coleta de dados final revisada (2).xlsx]Indicadores'!$C$15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'[Planilha de coleta de dados final revisada (2).xlsx]Indicadores'!$D$14:$G$14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 revisada (2).xlsx]Indicadores'!$D$15:$G$15</c:f>
              <c:numCache>
                <c:formatCode>0.0%</c:formatCode>
                <c:ptCount val="4"/>
                <c:pt idx="0">
                  <c:v>0.96000000000000063</c:v>
                </c:pt>
                <c:pt idx="1">
                  <c:v>0.98224852071005742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3192064"/>
        <c:axId val="63226624"/>
      </c:barChart>
      <c:catAx>
        <c:axId val="63192064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226624"/>
        <c:crossesAt val="0"/>
        <c:auto val="1"/>
        <c:lblAlgn val="ctr"/>
        <c:lblOffset val="100"/>
      </c:catAx>
      <c:valAx>
        <c:axId val="63226624"/>
        <c:scaling>
          <c:orientation val="minMax"/>
          <c:max val="1"/>
        </c:scaling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192064"/>
        <c:crossesAt val="0"/>
        <c:crossBetween val="between"/>
        <c:majorUnit val="0.1"/>
      </c:valAx>
      <c:spPr>
        <a:solidFill>
          <a:srgbClr val="FFFFFF">
            <a:alpha val="33000"/>
          </a:srgbClr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1"/>
              <c:layout>
                <c:manualLayout>
                  <c:x val="1.7153876039240019E-2"/>
                  <c:y val="4.3760377476327002E-2"/>
                </c:manualLayout>
              </c:layout>
              <c:showVal val="1"/>
            </c:dLbl>
            <c:showVal val="1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0.74242424242424265</c:v>
                </c:pt>
                <c:pt idx="1">
                  <c:v>0.99421965317919292</c:v>
                </c:pt>
                <c:pt idx="2">
                  <c:v>0.99635036496350349</c:v>
                </c:pt>
                <c:pt idx="3">
                  <c:v>0</c:v>
                </c:pt>
              </c:numCache>
            </c:numRef>
          </c:val>
        </c:ser>
        <c:dLbls/>
        <c:axId val="63804160"/>
        <c:axId val="63805696"/>
      </c:barChart>
      <c:catAx>
        <c:axId val="63804160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805696"/>
        <c:crossesAt val="0"/>
        <c:auto val="1"/>
        <c:lblAlgn val="ctr"/>
        <c:lblOffset val="100"/>
      </c:catAx>
      <c:valAx>
        <c:axId val="63805696"/>
        <c:scaling>
          <c:orientation val="minMax"/>
          <c:max val="1"/>
        </c:scaling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3804160"/>
        <c:crossesAt val="0"/>
        <c:crossBetween val="between"/>
        <c:majorUnit val="0.1"/>
        <c:minorUnit val="0.1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0.5625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4571264"/>
        <c:axId val="64572800"/>
      </c:barChart>
      <c:catAx>
        <c:axId val="64571264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572800"/>
        <c:crossesAt val="0"/>
        <c:auto val="1"/>
        <c:lblAlgn val="ctr"/>
        <c:lblOffset val="100"/>
      </c:catAx>
      <c:valAx>
        <c:axId val="64572800"/>
        <c:scaling>
          <c:orientation val="minMax"/>
          <c:max val="1"/>
        </c:scaling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571264"/>
        <c:crossesAt val="0"/>
        <c:crossBetween val="between"/>
        <c:majorUnit val="0.1"/>
        <c:minorUnit val="0.1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'[Planilha de coleta de dados final revisada (2).xlsx]Indicadores'!$C$52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'[Planilha de coleta de dados final revisada (2).xlsx]Indicadores'!$D$51:$G$51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 revisada (2).xlsx]Indicadores'!$D$52:$G$52</c:f>
              <c:numCache>
                <c:formatCode>0.0%</c:formatCode>
                <c:ptCount val="4"/>
                <c:pt idx="0">
                  <c:v>0.98484848484848564</c:v>
                </c:pt>
                <c:pt idx="1">
                  <c:v>0.99421965317919281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4605184"/>
        <c:axId val="64541440"/>
      </c:barChart>
      <c:catAx>
        <c:axId val="64605184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541440"/>
        <c:crossesAt val="0"/>
        <c:auto val="1"/>
        <c:lblAlgn val="ctr"/>
        <c:lblOffset val="100"/>
      </c:catAx>
      <c:valAx>
        <c:axId val="64541440"/>
        <c:scaling>
          <c:orientation val="minMax"/>
          <c:max val="1"/>
        </c:scaling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605184"/>
        <c:crossesAt val="0"/>
        <c:crossBetween val="between"/>
        <c:majorUnit val="0.1"/>
        <c:minorUnit val="0.1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0.98484848484848564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4106496"/>
        <c:axId val="64108032"/>
      </c:barChart>
      <c:catAx>
        <c:axId val="64106496"/>
        <c:scaling>
          <c:orientation val="minMax"/>
        </c:scaling>
        <c:axPos val="b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108032"/>
        <c:crossesAt val="0"/>
        <c:auto val="1"/>
        <c:lblAlgn val="ctr"/>
        <c:lblOffset val="100"/>
      </c:catAx>
      <c:valAx>
        <c:axId val="64108032"/>
        <c:scaling>
          <c:orientation val="minMax"/>
          <c:max val="1"/>
          <c:min val="0"/>
        </c:scaling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%" sourceLinked="1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64106496"/>
        <c:crossesAt val="0"/>
        <c:crossBetween val="between"/>
        <c:majorUnit val="0.2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A3365-59D3-45C0-9E20-7E2C6A7A772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1269-11EA-46B5-9561-EB2F53C14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8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1269-11EA-46B5-9561-EB2F53C1413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1269-11EA-46B5-9561-EB2F53C1413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1269-11EA-46B5-9561-EB2F53C14134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1269-11EA-46B5-9561-EB2F53C14134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1269-11EA-46B5-9561-EB2F53C14134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5E588-79F2-41AD-9878-252ACD7064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bfzulema2007@yahoo.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768752" cy="2736304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pt-BR" sz="33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MELHORIA DA DETECÇÃO DE CÂNCER DE COLO DE ÚTERO E DE MAMAS NA UNIDADE BÁSICA RINCÃO DOS MAIA, CANGUÇU-RS</a:t>
            </a:r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371656" cy="2232248"/>
          </a:xfrm>
        </p:spPr>
        <p:txBody>
          <a:bodyPr>
            <a:no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Especialização em Saúde da Família</a:t>
            </a:r>
          </a:p>
          <a:p>
            <a:pPr algn="ctr"/>
            <a:r>
              <a:rPr lang="pt-BR" dirty="0" smtClean="0"/>
              <a:t>UNASUS – UFPEL</a:t>
            </a:r>
          </a:p>
          <a:p>
            <a:pPr algn="ctr"/>
            <a:r>
              <a:rPr lang="pt-BR" dirty="0" smtClean="0"/>
              <a:t>Zulema Brito Figueredo</a:t>
            </a:r>
          </a:p>
          <a:p>
            <a:pPr algn="ctr"/>
            <a:r>
              <a:rPr lang="pt-BR" dirty="0" smtClean="0"/>
              <a:t>Orientadora: Cristina Bossle de Castilhos</a:t>
            </a:r>
          </a:p>
          <a:p>
            <a:pPr algn="ctr"/>
            <a:endParaRPr lang="pt-BR" dirty="0"/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000" u="sng" dirty="0" smtClean="0"/>
              <a:t>Logística:</a:t>
            </a:r>
          </a:p>
          <a:p>
            <a:pPr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Ficha espelho;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Livros de registros;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Prontuário manual;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Protocolo do MS de 2013 – Controle dos cânceres de colo do útero e da mama;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Material educativo fornecido pela 7ª RS;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Arquivo para os exames.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pt-BR" u="sng" dirty="0" smtClean="0"/>
          </a:p>
          <a:p>
            <a:pPr algn="just">
              <a:buNone/>
            </a:pPr>
            <a:r>
              <a:rPr lang="pt-BR" u="sng" dirty="0" smtClean="0"/>
              <a:t>OBJETIVO 1:</a:t>
            </a:r>
          </a:p>
          <a:p>
            <a:pPr algn="just"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Ampliar a cobertura de detecção precoce do câncer de colo e do câncer de mama.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None/>
            </a:pPr>
            <a:r>
              <a:rPr lang="pt-BR" u="sng" dirty="0" smtClean="0"/>
              <a:t>META 1:</a:t>
            </a:r>
          </a:p>
          <a:p>
            <a:pPr algn="just"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Ampliar a cobertura das mulheres entre 25 e 64 anos de idade para 17%.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>
              <a:buNone/>
            </a:pPr>
            <a:r>
              <a:rPr lang="pt-BR" u="sng" dirty="0" smtClean="0"/>
              <a:t>RESULTADOS:</a:t>
            </a:r>
          </a:p>
          <a:p>
            <a:pPr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Aumento de 17,5% (273 mulheres na faixa alvo) em 12 semanas de intervenção.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idx="1"/>
          </p:nvPr>
        </p:nvSpPr>
        <p:spPr>
          <a:xfrm>
            <a:off x="500034" y="2214554"/>
            <a:ext cx="8143932" cy="3643338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428604"/>
            <a:ext cx="8477280" cy="500066"/>
          </a:xfrm>
        </p:spPr>
        <p:txBody>
          <a:bodyPr>
            <a:noAutofit/>
          </a:bodyPr>
          <a:lstStyle/>
          <a:p>
            <a:r>
              <a:rPr lang="pt-BR" sz="3600" b="0" dirty="0" smtClean="0"/>
              <a:t>Objetivos, metas E resultados</a:t>
            </a:r>
            <a:endParaRPr lang="pt-BR" sz="3600" b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1428736"/>
            <a:ext cx="8191528" cy="500066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Proporção de mulheres entre 25 e 64 anos com exame em dia para detecção precoce do câncer de colo de útero.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2214554"/>
          <a:ext cx="8143932" cy="36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u="sng" dirty="0" smtClean="0"/>
              <a:t>OBJETIVO 1:</a:t>
            </a:r>
          </a:p>
          <a:p>
            <a:pPr algn="just"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Ampliar a cobertura de detecção precoce do câncer de mama.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None/>
            </a:pPr>
            <a:r>
              <a:rPr lang="pt-BR" u="sng" dirty="0" smtClean="0"/>
              <a:t>META 2:</a:t>
            </a:r>
          </a:p>
          <a:p>
            <a:pPr algn="just"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Ampliar a cobertura das mulheres entre 50 e 69 anos de idade para 26%.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>
              <a:buNone/>
            </a:pPr>
            <a:r>
              <a:rPr lang="pt-BR" u="sng" dirty="0" smtClean="0"/>
              <a:t>RESULTADOS:</a:t>
            </a:r>
          </a:p>
          <a:p>
            <a:pPr>
              <a:buNone/>
            </a:pPr>
            <a:endParaRPr lang="pt-BR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Alcançamos 22,9% (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114</a:t>
            </a:r>
            <a:r>
              <a:rPr lang="pt-BR" dirty="0" smtClean="0"/>
              <a:t> mulheres na faixa alvo) em 12 semanas de intervenção.</a:t>
            </a:r>
          </a:p>
          <a:p>
            <a:pPr algn="just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 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idx="1"/>
          </p:nvPr>
        </p:nvSpPr>
        <p:spPr>
          <a:xfrm>
            <a:off x="3505200" y="3643314"/>
            <a:ext cx="5029200" cy="928694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642918"/>
            <a:ext cx="8191528" cy="64294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Objetivos, metas E resultados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1785926"/>
            <a:ext cx="8262966" cy="78581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Proporção de mulheres entre 50 e 69 anos com exame em dia para detecção precoce do câncer de mama.</a:t>
            </a:r>
            <a:endParaRPr lang="pt-BR" sz="20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71472" y="2500306"/>
          <a:ext cx="800105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pt-BR" sz="2000" u="sng" dirty="0" smtClean="0"/>
          </a:p>
          <a:p>
            <a:pPr algn="just">
              <a:buNone/>
            </a:pPr>
            <a:r>
              <a:rPr lang="pt-BR" sz="8000" u="sng" dirty="0" smtClean="0"/>
              <a:t>OBJETIVO 2: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Melhorar a qualidade do atendimento das mulheres que realizam detecção precoce de câncer de colo de útero e de mama na unidade de saúde.</a:t>
            </a:r>
          </a:p>
          <a:p>
            <a:pPr algn="just">
              <a:buFont typeface="Wingdings" pitchFamily="2" charset="2"/>
              <a:buChar char="v"/>
            </a:pPr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META 3:</a:t>
            </a:r>
          </a:p>
          <a:p>
            <a:pPr algn="just">
              <a:buNone/>
            </a:pPr>
            <a:endParaRPr lang="pt-BR" sz="8000" u="sng" dirty="0" smtClean="0"/>
          </a:p>
          <a:p>
            <a:pPr>
              <a:buFont typeface="Wingdings" pitchFamily="2" charset="2"/>
              <a:buChar char="v"/>
            </a:pPr>
            <a:r>
              <a:rPr lang="pt-BR" sz="8000" dirty="0" smtClean="0"/>
              <a:t>Obter 100% de coleta de amostras satisfatórias do exame citopatológico de colo de útero.</a:t>
            </a:r>
          </a:p>
          <a:p>
            <a:pPr>
              <a:buFont typeface="Wingdings" pitchFamily="2" charset="2"/>
              <a:buChar char="v"/>
            </a:pPr>
            <a:endParaRPr lang="pt-BR" sz="8000" dirty="0" smtClean="0"/>
          </a:p>
          <a:p>
            <a:pPr>
              <a:buNone/>
            </a:pPr>
            <a:r>
              <a:rPr lang="pt-BR" sz="8000" u="sng" dirty="0" smtClean="0"/>
              <a:t>RESULTADOS:</a:t>
            </a:r>
          </a:p>
          <a:p>
            <a:pPr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Obtivemos 100 % (273 mulheres) com as amostras satisfatórias do exame citopatológico de colo de útero.</a:t>
            </a:r>
          </a:p>
          <a:p>
            <a:pPr algn="just"/>
            <a:endParaRPr lang="pt-BR" sz="8000" dirty="0" smtClean="0"/>
          </a:p>
          <a:p>
            <a:pPr algn="just">
              <a:buNone/>
            </a:pPr>
            <a:r>
              <a:rPr lang="pt-BR" sz="8000" dirty="0" smtClean="0"/>
              <a:t>    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idx="1"/>
          </p:nvPr>
        </p:nvSpPr>
        <p:spPr>
          <a:xfrm>
            <a:off x="3071802" y="3786190"/>
            <a:ext cx="3071834" cy="1000132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714356"/>
            <a:ext cx="8120090" cy="64294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Objetivos, metas e resultados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1857364"/>
            <a:ext cx="8120090" cy="642942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Proporção de mulheres com amostra satisfatória do exame citopatológico de colo de útero.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500034" y="2643182"/>
          <a:ext cx="81439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u="sng" dirty="0" smtClean="0"/>
              <a:t>OBJETIVO 3: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Melhorar a adesão das mulheres à realização de exame citopatológico de colo de útero e mamografia.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META 4: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Identificar 100% das mulheres com exame citopatológico alterado sem acompanhamento pela unidade de saúde.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RESULTADOS: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(14 mulheres) com exame citopatológico alterado com acompanhamento pela unidade de saúde.</a:t>
            </a:r>
          </a:p>
          <a:p>
            <a:pPr algn="just"/>
            <a:endParaRPr lang="pt-BR" sz="2000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000" u="sng" dirty="0" smtClean="0"/>
              <a:t>Objetivo 3:</a:t>
            </a:r>
          </a:p>
          <a:p>
            <a:pPr>
              <a:buNone/>
            </a:pPr>
            <a:endParaRPr lang="pt-BR" sz="2000" u="sng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Melhorar a adesão das mulheres à realização de exame citopatológico de colo de útero e mamografia.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u="sng" dirty="0" smtClean="0"/>
              <a:t>Meta 5</a:t>
            </a:r>
          </a:p>
          <a:p>
            <a:pPr>
              <a:buFont typeface="Wingdings" pitchFamily="2" charset="2"/>
              <a:buChar char="v"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Identificar 100% das mulheres com mamografia alterada sem acompanhamento pela unidade de saúde.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RESULTADOS: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das mulheres com mamografia alterada com acompanhamento pela unidade de saúde.</a:t>
            </a:r>
          </a:p>
          <a:p>
            <a:pPr>
              <a:buFont typeface="Wingdings" pitchFamily="2" charset="2"/>
              <a:buChar char="v"/>
            </a:pPr>
            <a:endParaRPr lang="pt-BR" sz="2000" u="sng" dirty="0" smtClean="0"/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endParaRPr lang="pt-B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pt-BR" sz="8000" u="sng" dirty="0" smtClean="0"/>
          </a:p>
          <a:p>
            <a:pPr algn="just">
              <a:buNone/>
            </a:pPr>
            <a:r>
              <a:rPr lang="pt-BR" sz="8000" u="sng" dirty="0" smtClean="0"/>
              <a:t>OBJETIVO 3: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Melhorar a adesão das mulheres à realização de exame citopatológico de colo de útero e mamografia.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None/>
            </a:pPr>
            <a:r>
              <a:rPr lang="pt-BR" sz="8000" u="sng" dirty="0" smtClean="0"/>
              <a:t>Meta 6: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Realizar busca ativa em 100% de mulheres com exame citopatológico alterado sem acompanhamento pela unidade de saúde.</a:t>
            </a:r>
          </a:p>
          <a:p>
            <a:pPr algn="just">
              <a:buNone/>
            </a:pPr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RESULTADOS: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100% das mulheres com exame citopatológico alterado sem acompanhamento pela unidade de saúde.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Franklin Gothic Book" pitchFamily="34" charset="0"/>
              <a:buChar char="×"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Juntos o câncer de mama e o câncer de colo do útero matam cerca de 70 mil mulheres a cada ano no Brasil. 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O Câncer de mama é o segundo tipo mais frequente de câncer no mundo e o mais comum entre as mulheres (INCA; MS). 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Ambos têm incidência muito grande e ainda provocam o óbito precoce em muitas mulheres quando não é realizado o diagnóstico precoce.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000" u="sng" dirty="0" smtClean="0"/>
              <a:t>OBJETIVO 3: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Melhorar a adesão das mulheres à realização de exame citopatológico de colo de útero e mamografia.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Meta 7: 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Realizar busca ativa em 100% de mulheres com mamografia alterada sem acompanhamento pela unidade de saúde.</a:t>
            </a:r>
          </a:p>
          <a:p>
            <a:pPr algn="just">
              <a:buNone/>
            </a:pPr>
            <a:r>
              <a:rPr lang="pt-BR" sz="2000" dirty="0" smtClean="0"/>
              <a:t>RESULTADOS: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de mulheres com mamografia alterada sem acompanhamento pela unidade de saúde.</a:t>
            </a:r>
          </a:p>
          <a:p>
            <a:pPr algn="just"/>
            <a:endParaRPr lang="pt-BR" sz="20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8000" u="sng" dirty="0" smtClean="0"/>
              <a:t>OBJETIVO 4</a:t>
            </a:r>
            <a:r>
              <a:rPr lang="pt-BR" sz="8000" dirty="0" smtClean="0"/>
              <a:t>:</a:t>
            </a:r>
          </a:p>
          <a:p>
            <a:pPr algn="just">
              <a:buNone/>
            </a:pPr>
            <a:endParaRPr lang="pt-BR" sz="8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Melhorar o registro das informações;</a:t>
            </a:r>
          </a:p>
          <a:p>
            <a:pPr algn="just"/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META 8: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Manter registro da coleta de exame citopatológico de colo de útero  em registro específico em 100% das mulheres;</a:t>
            </a:r>
          </a:p>
          <a:p>
            <a:pPr algn="just"/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RESULTADOS</a:t>
            </a:r>
            <a:r>
              <a:rPr lang="pt-BR" sz="8000" dirty="0" smtClean="0"/>
              <a:t>:</a:t>
            </a:r>
          </a:p>
          <a:p>
            <a:pPr algn="just">
              <a:buNone/>
            </a:pPr>
            <a:endParaRPr lang="pt-BR" sz="8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100% das mulheres com registro específico da coleta de exame citopatológico de colo de útero.</a:t>
            </a:r>
          </a:p>
          <a:p>
            <a:pPr algn="just">
              <a:buNone/>
            </a:pPr>
            <a:r>
              <a:rPr lang="pt-PT" sz="8000" dirty="0" smtClean="0"/>
              <a:t>    </a:t>
            </a:r>
          </a:p>
          <a:p>
            <a:pPr algn="just">
              <a:buNone/>
            </a:pPr>
            <a:r>
              <a:rPr lang="pt-PT" sz="8000" dirty="0" smtClean="0"/>
              <a:t>    </a:t>
            </a:r>
          </a:p>
          <a:p>
            <a:pPr algn="just">
              <a:buNone/>
            </a:pPr>
            <a:r>
              <a:rPr lang="pt-PT" dirty="0" smtClean="0"/>
              <a:t>   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928670"/>
            <a:ext cx="8686800" cy="107157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Objetivos, metas e resultados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PT" sz="2200" cap="none" dirty="0" smtClean="0">
                <a:latin typeface="+mn-lt"/>
              </a:rPr>
              <a:t>Proporção de mulheres com registro adequado do exame citopatológico do colo  do útero</a:t>
            </a:r>
            <a:r>
              <a:rPr lang="pt-PT" sz="2200" dirty="0" smtClean="0">
                <a:latin typeface="+mn-lt"/>
              </a:rPr>
              <a:t>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Figura 4:Proporção de mulheres com registro adequado do exame citopatológico do colo do útero 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28596" y="2214554"/>
          <a:ext cx="81439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000" u="sng" dirty="0" smtClean="0"/>
              <a:t>Objetivo 4;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None/>
            </a:pPr>
            <a:r>
              <a:rPr lang="pt-BR" sz="2000" u="sng" dirty="0" smtClean="0"/>
              <a:t>META 9: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Manter registro da realização da mamografia em registro específico em 100% das mulheres cadastradas;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None/>
            </a:pPr>
            <a:r>
              <a:rPr lang="pt-BR" sz="2000" u="sng" dirty="0" smtClean="0"/>
              <a:t>RESULTADOS</a:t>
            </a:r>
            <a:r>
              <a:rPr lang="pt-BR" sz="2000" dirty="0" smtClean="0"/>
              <a:t>: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das mulheres com registro específico da realização da mamografia.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357322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Objetivos, metas e resultados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cap="none" dirty="0" smtClean="0">
                <a:latin typeface="+mn-lt"/>
              </a:rPr>
              <a:t>Proporção de mulheres com registro adequado da mamografia.</a:t>
            </a:r>
            <a:endParaRPr lang="pt-BR" sz="2200" dirty="0">
              <a:latin typeface="+mn-lt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428596" y="1928802"/>
          <a:ext cx="814393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pt-BR" u="sng" dirty="0" smtClean="0"/>
          </a:p>
          <a:p>
            <a:pPr algn="just">
              <a:buNone/>
            </a:pPr>
            <a:r>
              <a:rPr lang="pt-BR" sz="8000" u="sng" dirty="0" smtClean="0"/>
              <a:t>OBJETIVO 5</a:t>
            </a:r>
            <a:r>
              <a:rPr lang="pt-BR" sz="8000" dirty="0" smtClean="0"/>
              <a:t>:</a:t>
            </a:r>
          </a:p>
          <a:p>
            <a:pPr algn="just">
              <a:buNone/>
            </a:pPr>
            <a:endParaRPr lang="pt-BR" sz="8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Mapear as mulheres de risco para câncer de colo de útero e de mama;</a:t>
            </a:r>
          </a:p>
          <a:p>
            <a:pPr algn="just"/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META 10: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Pesquisar sinais de alerta para câncer de colo de útero em 100% das mulheres entre 25 e 64 anos (Dor e sangramento após relação sexual e/ou corrimento vaginal excessivo). </a:t>
            </a:r>
          </a:p>
          <a:p>
            <a:pPr algn="just"/>
            <a:endParaRPr lang="pt-BR" sz="8000" dirty="0" smtClean="0"/>
          </a:p>
          <a:p>
            <a:pPr algn="just">
              <a:buNone/>
            </a:pPr>
            <a:r>
              <a:rPr lang="pt-BR" sz="8000" u="sng" dirty="0" smtClean="0"/>
              <a:t>RESULTADOS:</a:t>
            </a:r>
          </a:p>
          <a:p>
            <a:pPr algn="just">
              <a:buNone/>
            </a:pPr>
            <a:endParaRPr lang="pt-BR" sz="8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8000" dirty="0" smtClean="0"/>
              <a:t>100% das mulheres com pesquisa de sinais de alerta para câncer de colo de útero.</a:t>
            </a:r>
          </a:p>
          <a:p>
            <a:pPr algn="just">
              <a:buNone/>
            </a:pPr>
            <a:endParaRPr lang="pt-BR" sz="8000" dirty="0" smtClean="0"/>
          </a:p>
          <a:p>
            <a:pPr algn="just">
              <a:buNone/>
            </a:pPr>
            <a:r>
              <a:rPr lang="pt-BR" sz="8000" dirty="0" smtClean="0"/>
              <a:t>     </a:t>
            </a:r>
          </a:p>
          <a:p>
            <a:pPr algn="just">
              <a:buNone/>
            </a:pPr>
            <a:r>
              <a:rPr lang="pt-BR" sz="8000" dirty="0" smtClean="0"/>
              <a:t>   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642918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Objetivos, metas e resultados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cap="none" dirty="0" smtClean="0">
                <a:latin typeface="+mn-lt"/>
              </a:rPr>
              <a:t>Proporção de mulheres  com  pesquisa de sinais de alerta para câncer de   colo de útero. </a:t>
            </a:r>
            <a:endParaRPr lang="pt-BR" sz="2200" cap="none" dirty="0">
              <a:latin typeface="+mn-lt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428596" y="2285992"/>
          <a:ext cx="81439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8596" y="1643050"/>
            <a:ext cx="83582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u="sng" dirty="0" smtClean="0"/>
              <a:t>OBJETIVO 5</a:t>
            </a:r>
            <a:r>
              <a:rPr lang="pt-BR" sz="2000" dirty="0" smtClean="0"/>
              <a:t>: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Mapear as mulheres de risco para câncer de colo de útero e de mama;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META 11: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Realizar avaliação de risco para câncer de mama em 100% das mulheres entre 50 e 69 anos.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RESULTADOS: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100% das mulheres com avaliação de risco para câncer de mama.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8596" y="1714488"/>
            <a:ext cx="82868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u="sng" dirty="0" smtClean="0"/>
              <a:t>OBJETIVO 6</a:t>
            </a:r>
            <a:r>
              <a:rPr lang="pt-BR" sz="2000" dirty="0" smtClean="0"/>
              <a:t>: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Mapear as mulheres de risco para câncer de colo de útero e de mama;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None/>
            </a:pPr>
            <a:r>
              <a:rPr lang="pt-BR" sz="2000" u="sng" dirty="0" smtClean="0"/>
              <a:t>META 12: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Orientar 100% das mulheres cadastradas sobre doenças sexualmente transmissíveis (DST) e fatores de risco para câncer de colo de útero.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RESULTADOS: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100% das mulheres cadastradas com orientação sobre doenças sexualmente transmissíveis (DST) e fatores de risco para câncer de colo de útero.</a:t>
            </a:r>
          </a:p>
          <a:p>
            <a:pPr algn="just"/>
            <a:endParaRPr lang="pt-BR" sz="2000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idx="1"/>
          </p:nvPr>
        </p:nvSpPr>
        <p:spPr>
          <a:xfrm>
            <a:off x="428596" y="3000372"/>
            <a:ext cx="8105804" cy="3214710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500042"/>
            <a:ext cx="8191528" cy="500066"/>
          </a:xfrm>
        </p:spPr>
        <p:txBody>
          <a:bodyPr>
            <a:noAutofit/>
          </a:bodyPr>
          <a:lstStyle/>
          <a:p>
            <a:r>
              <a:rPr lang="pt-BR" sz="3600" dirty="0" smtClean="0"/>
              <a:t>Objetivos, metas e resultados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1357298"/>
            <a:ext cx="8191528" cy="571504"/>
          </a:xfrm>
        </p:spPr>
        <p:txBody>
          <a:bodyPr>
            <a:noAutofit/>
          </a:bodyPr>
          <a:lstStyle/>
          <a:p>
            <a:r>
              <a:rPr lang="pt-BR" sz="2000" dirty="0" smtClean="0"/>
              <a:t>Proporção de mulheres de 25 a 64 anos que receberam orientação sobre DST e fatores de risco para câncer de colo de útero.</a:t>
            </a:r>
            <a:endParaRPr lang="pt-BR" sz="20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2285993"/>
          <a:ext cx="814393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200" dirty="0" smtClean="0"/>
          </a:p>
          <a:p>
            <a:pPr algn="just">
              <a:buNone/>
            </a:pPr>
            <a:r>
              <a:rPr lang="pt-BR" sz="2000" dirty="0" smtClean="0"/>
              <a:t>Município: Canguçu – RS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População aproximada: 53.259 habitantes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7 equipes de ESF e 20 UBS de tipo tradicional;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 CEO;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 UPS 24 horas;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 UPA 24 horas;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 Hospital com 111 leitos;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 Base do SAMU;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7 Equipes de Saúde Bucal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8596" y="1357298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pt-BR" u="sng" dirty="0" smtClean="0"/>
          </a:p>
          <a:p>
            <a:pPr algn="just">
              <a:buNone/>
            </a:pPr>
            <a:endParaRPr lang="pt-BR" u="sng" dirty="0" smtClean="0"/>
          </a:p>
          <a:p>
            <a:pPr algn="just"/>
            <a:r>
              <a:rPr lang="pt-BR" sz="2000" u="sng" dirty="0" smtClean="0"/>
              <a:t>OBJETIVO 6</a:t>
            </a:r>
            <a:r>
              <a:rPr lang="pt-BR" sz="2000" dirty="0" smtClean="0"/>
              <a:t>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</a:pPr>
            <a:r>
              <a:rPr lang="pt-BR" sz="2000" u="sng" dirty="0" smtClean="0"/>
              <a:t>META 13: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Orientar 100% das mulheres cadastradas sobre doenças sexualmente transmissíveis (DST) e fatores de risco para câncer de mama.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RESULTADOS: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100% das mulheres cadastradas com orientação sobre doenças sexualmente transmissíveis (DST) e fatores de risco para câncer de mama.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6089680"/>
          </a:xfrm>
        </p:spPr>
        <p:txBody>
          <a:bodyPr>
            <a:noAutofit/>
          </a:bodyPr>
          <a:lstStyle/>
          <a:p>
            <a:pPr algn="just"/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Superamos a cobertura de detecção precoce do câncer de colo de útero;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de coleta das amostras satisfatórias do exame citopatológico de colo de útero;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100% das mulheres com exame citopatológico alterado com acompanhamento pela unidade de saúde;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Alcançamos 100%  de mulheres com mamografia alterada  acompanhadas pela unidade de saúde;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Realizamos busca ativa a 100% das mulheres com exame citopatológico alterado, sem acompanhamento pela unidade de saúde;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Orientamos  100% das mulheres cadastradas sobre doenças sexualmente transmissíveis (DST) e fatores de risco para câncer de colo de útero e mamas.</a:t>
            </a:r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8596" y="1643049"/>
            <a:ext cx="821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Conseguimos a busca de todas as mulheres com exame da mamografia alterado, sem acompanhamento pela unidade de saúde em 100%; 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Somente o controle do câncer de mama ficou abaixo do que tínhamos proposto;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 100% das mulheres cadastradas com registro específico da coleta de exame citopatológico de colo de útero e mamas;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2000" dirty="0" smtClean="0"/>
              <a:t>Pesquisamos sinais de alerta para câncer de colo de útero em 100% das mulheres entre 25 e 64 anos e de risco para câncer de mama em 100% das mulheres entre 50 e 69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u="sng" dirty="0" smtClean="0"/>
              <a:t>Importância para a equipe e serviço</a:t>
            </a:r>
            <a:r>
              <a:rPr lang="pt-BR" sz="2000" dirty="0" smtClean="0"/>
              <a:t>: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Ampliação da cobertura de detecção precoce do câncer de colo de útero e mamas, melhoria dos registros e a qualificação da atenção, aperfeiçoamento da prática profissional, maior comprometimento e engajamento com a população, entrega de exames no domicílio, foi implementada a busca ativa;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r>
              <a:rPr lang="pt-BR" sz="2000" u="sng" dirty="0" smtClean="0"/>
              <a:t>Importância para a comunidade</a:t>
            </a:r>
          </a:p>
          <a:p>
            <a:pPr algn="just">
              <a:buNone/>
            </a:pPr>
            <a:endParaRPr lang="pt-BR" sz="2000" u="sng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Recebimento de exames em casa, conhecimento, exames em dia, facilidade de acesso a realização dos exames.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Estabelecimento dos registros;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Qualificação da atenção com destaque para a ampliação do exame de colo de útero e mama das mulheres;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Ação programática incorporada a prática clínica na UBS;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Dedicação e responsabilidade com o curso;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Superação das expectativas por ser EAD;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Qualificação da prática profissional de todos os profissionais envolvidos;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Comprometimento na qualidade da assistência e melhoria dos registros das informações.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Alta qualificação científica e preparação acadêmica dos orientadores e todos os membros da coordenação.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140968"/>
            <a:ext cx="8515672" cy="344321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Zulema Brito Figueredo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Médico  do Programa Mais  Médicos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Email: </a:t>
            </a:r>
            <a:r>
              <a:rPr lang="pt-BR" sz="1800" b="1" dirty="0" smtClean="0">
                <a:solidFill>
                  <a:schemeClr val="tx1"/>
                </a:solidFill>
                <a:hlinkClick r:id="rId2"/>
              </a:rPr>
              <a:t>bfzulema2007@yahoo.es</a:t>
            </a:r>
            <a:endParaRPr lang="pt-BR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Tel: 53 81 10 79 20.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1845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CANGUÇU - RS</a:t>
            </a:r>
            <a:endParaRPr lang="pt-BR" dirty="0"/>
          </a:p>
        </p:txBody>
      </p:sp>
      <p:pic>
        <p:nvPicPr>
          <p:cNvPr id="6" name="Espaço Reservado para Conteúdo 5" descr="Fotos de camara 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EBS fica alocada para atingir a população de 5 UBS;</a:t>
            </a:r>
          </a:p>
          <a:p>
            <a:pPr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UBS principal fica a 40 km da cidade;</a:t>
            </a:r>
          </a:p>
          <a:p>
            <a:pPr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117 mulheres entre 25 e 64 anos;</a:t>
            </a:r>
          </a:p>
          <a:p>
            <a:pPr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69 mulheres entre 50 e 69 anos;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PRINCIPAL Rincão dos maia</a:t>
            </a:r>
            <a:endParaRPr lang="pt-BR" dirty="0"/>
          </a:p>
        </p:txBody>
      </p:sp>
      <p:pic>
        <p:nvPicPr>
          <p:cNvPr id="6" name="Espaço Reservado para Conteúdo 5" descr="CAM00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u="sng" dirty="0" smtClean="0"/>
              <a:t>Anteriormente a intervenção</a:t>
            </a:r>
            <a:r>
              <a:rPr lang="pt-BR" sz="2000" dirty="0" smtClean="0"/>
              <a:t>:</a:t>
            </a:r>
          </a:p>
          <a:p>
            <a:pPr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Não existia agendamento para exame citopatológico;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Não havia entrega dos exames em consulta nem no domicílio;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Falta de livro registro específico para mamografias e exame citopatológico.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Os prontuários não tenham os resultados da mamografias e exame citopatológico;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Não existia busca ativa das mulheres com exame atrasado.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36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Melhorar a detecção de câncer de colo do útero e de mama.</a:t>
            </a:r>
          </a:p>
          <a:p>
            <a:pPr algn="just">
              <a:buNone/>
            </a:pPr>
            <a:endParaRPr lang="pt-BR" sz="3600" dirty="0" smtClean="0"/>
          </a:p>
          <a:p>
            <a:pPr algn="just">
              <a:buNone/>
            </a:pP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Período de 12 semanas;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Capacitação da equipe;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Aumento do número de coletas de exame citopatológico;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solicitação de mamografias segundo os critérios dos protocolos;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Implementada a busca ativa;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Confecção de registros específicos;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1705</Words>
  <Application>Microsoft Office PowerPoint</Application>
  <PresentationFormat>Apresentação na tela (4:3)</PresentationFormat>
  <Paragraphs>352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Viagem</vt:lpstr>
      <vt:lpstr>MELHORIA DA DETECÇÃO DE CÂNCER DE COLO DE ÚTERO E DE MAMAS NA UNIDADE BÁSICA RINCÃO DOS MAIA, CANGUÇU-RS    </vt:lpstr>
      <vt:lpstr>Introdução</vt:lpstr>
      <vt:lpstr>introdução</vt:lpstr>
      <vt:lpstr>CANGUÇU - RS</vt:lpstr>
      <vt:lpstr>introdução</vt:lpstr>
      <vt:lpstr>Ubs PRINCIPAL Rincão dos maia</vt:lpstr>
      <vt:lpstr>introdução</vt:lpstr>
      <vt:lpstr>objetivo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  Proporção de mulheres com registro adequado do exame citopatológico do colo  do útero.  </vt:lpstr>
      <vt:lpstr>Objetivos, metas e resultados</vt:lpstr>
      <vt:lpstr>Objetivos, metas e resultados  Proporção de mulheres com registro adequado da mamografia.</vt:lpstr>
      <vt:lpstr>Objetivos, metas e resultados</vt:lpstr>
      <vt:lpstr>Objetivos, metas e resultados  Proporção de mulheres  com  pesquisa de sinais de alerta para câncer de   colo de útero. 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discussão</vt:lpstr>
      <vt:lpstr>discussão</vt:lpstr>
      <vt:lpstr>Reflexão crítica sobre O processo pessoal de aprendizagem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DA MULHER: QUALIFICAÇÃO DA DETECÇÃO DOS CÂNCERES DE COLO DE ÚTERO E DE MAMAS NA UNIDADE BÁSICA DE SAÚDE CENTRAL. CORONEL VIVIDA- PR</dc:title>
  <dc:creator>Jaiana Gubert</dc:creator>
  <cp:lastModifiedBy>Zulema Brito</cp:lastModifiedBy>
  <cp:revision>255</cp:revision>
  <dcterms:created xsi:type="dcterms:W3CDTF">2014-03-26T14:11:42Z</dcterms:created>
  <dcterms:modified xsi:type="dcterms:W3CDTF">2015-08-11T10:15:02Z</dcterms:modified>
</cp:coreProperties>
</file>