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92" r:id="rId11"/>
    <p:sldId id="296" r:id="rId12"/>
    <p:sldId id="297" r:id="rId13"/>
    <p:sldId id="295" r:id="rId14"/>
    <p:sldId id="298" r:id="rId15"/>
    <p:sldId id="293" r:id="rId16"/>
    <p:sldId id="289" r:id="rId17"/>
    <p:sldId id="299" r:id="rId18"/>
    <p:sldId id="290" r:id="rId19"/>
    <p:sldId id="300" r:id="rId20"/>
    <p:sldId id="294" r:id="rId21"/>
    <p:sldId id="301" r:id="rId22"/>
    <p:sldId id="291" r:id="rId23"/>
    <p:sldId id="278" r:id="rId24"/>
    <p:sldId id="303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Grupo%20IV\Zulema\rev%20Tomasi%20Planilha%20final%20Zule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0002600064364069E-2"/>
          <c:y val="7.6537670612384812E-2"/>
          <c:w val="0.91666751333502672"/>
          <c:h val="0.749484069965706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dPt>
            <c:idx val="0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19,5</a:t>
                    </a:r>
                    <a:r>
                      <a:rPr lang="en-US" sz="2400" smtClean="0"/>
                      <a:t>%(75)</a:t>
                    </a:r>
                    <a:endParaRPr lang="en-US" sz="24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38,4</a:t>
                    </a:r>
                    <a:r>
                      <a:rPr lang="en-US" sz="2400" smtClean="0"/>
                      <a:t>%(148)</a:t>
                    </a:r>
                    <a:endParaRPr lang="en-US" sz="24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55,3</a:t>
                    </a:r>
                    <a:r>
                      <a:rPr lang="en-US" sz="2400" smtClean="0"/>
                      <a:t>%(213)</a:t>
                    </a:r>
                    <a:endParaRPr lang="en-US" sz="2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0.19480519480519481</c:v>
                </c:pt>
                <c:pt idx="1">
                  <c:v>0.38441558441558443</c:v>
                </c:pt>
                <c:pt idx="2">
                  <c:v>0.55324675324675321</c:v>
                </c:pt>
              </c:numCache>
            </c:numRef>
          </c:val>
        </c:ser>
        <c:axId val="36079872"/>
        <c:axId val="36095872"/>
      </c:barChart>
      <c:catAx>
        <c:axId val="36079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095872"/>
        <c:crosses val="autoZero"/>
        <c:auto val="1"/>
        <c:lblAlgn val="ctr"/>
        <c:lblOffset val="100"/>
        <c:tickMarkSkip val="1"/>
      </c:catAx>
      <c:valAx>
        <c:axId val="3609587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607987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3278688524590161E-2"/>
          <c:y val="0.14748209758051067"/>
          <c:w val="0.9098360655737705"/>
          <c:h val="0.693662306140806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55,4</a:t>
                    </a:r>
                    <a:r>
                      <a:rPr lang="en-US" smtClean="0"/>
                      <a:t>%(31)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1302252930199421E-3"/>
                  <c:y val="7.7294144998947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100,0</a:t>
                    </a:r>
                    <a:r>
                      <a:rPr lang="en-US" dirty="0" smtClean="0"/>
                      <a:t>%(80)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0.5535714285714286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8054528"/>
        <c:axId val="78099584"/>
      </c:barChart>
      <c:catAx>
        <c:axId val="78054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99584"/>
        <c:crosses val="autoZero"/>
        <c:auto val="1"/>
        <c:lblAlgn val="ctr"/>
        <c:lblOffset val="100"/>
        <c:tickMarkSkip val="1"/>
      </c:catAx>
      <c:valAx>
        <c:axId val="7809958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8054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3184885290148446E-2"/>
          <c:y val="0.10353654656804265"/>
          <c:w val="0.92847503373819162"/>
          <c:h val="0.7260120893979162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36,9</a:t>
                    </a:r>
                    <a:r>
                      <a:rPr lang="en-US" smtClean="0"/>
                      <a:t>%(31)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63,1</a:t>
                    </a:r>
                    <a:r>
                      <a:rPr lang="en-US" smtClean="0"/>
                      <a:t>%(53)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89,3</a:t>
                    </a:r>
                    <a:r>
                      <a:rPr lang="en-US" smtClean="0"/>
                      <a:t>%(75)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0.36904761904761907</c:v>
                </c:pt>
                <c:pt idx="1">
                  <c:v>0.63095238095238093</c:v>
                </c:pt>
                <c:pt idx="2">
                  <c:v>0.8928571428571429</c:v>
                </c:pt>
              </c:numCache>
            </c:numRef>
          </c:val>
        </c:ser>
        <c:axId val="63209472"/>
        <c:axId val="63212160"/>
      </c:barChart>
      <c:catAx>
        <c:axId val="63209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212160"/>
        <c:crosses val="autoZero"/>
        <c:auto val="1"/>
        <c:lblAlgn val="ctr"/>
        <c:lblOffset val="100"/>
        <c:tickMarkSkip val="1"/>
      </c:catAx>
      <c:valAx>
        <c:axId val="6321216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3209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7227926078028747E-2"/>
          <c:y val="0.11318769364355771"/>
          <c:w val="0.92402464065708423"/>
          <c:h val="0.718681743729402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%(3)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90,0</a:t>
                    </a:r>
                    <a:r>
                      <a:rPr lang="en-US" smtClean="0"/>
                      <a:t>%(9)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93,3</a:t>
                    </a:r>
                    <a:r>
                      <a:rPr lang="en-US" smtClean="0"/>
                      <a:t>%(14)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0.93333333333333335</c:v>
                </c:pt>
              </c:numCache>
            </c:numRef>
          </c:val>
        </c:ser>
        <c:axId val="100214656"/>
        <c:axId val="100219904"/>
      </c:barChart>
      <c:catAx>
        <c:axId val="100214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219904"/>
        <c:crosses val="autoZero"/>
        <c:auto val="1"/>
        <c:lblAlgn val="ctr"/>
        <c:lblOffset val="100"/>
        <c:tickMarkSkip val="1"/>
      </c:catAx>
      <c:valAx>
        <c:axId val="10021990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1002146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5932391469780537E-2"/>
          <c:y val="0.107961131823211"/>
          <c:w val="0.92569386295554434"/>
          <c:h val="0.728823267542810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33,3</a:t>
                    </a:r>
                    <a:r>
                      <a:rPr lang="en-US" smtClean="0"/>
                      <a:t>%(3)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66,7</a:t>
                    </a:r>
                    <a:r>
                      <a:rPr lang="en-US" smtClean="0"/>
                      <a:t>%(6)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88,9</a:t>
                    </a:r>
                    <a:r>
                      <a:rPr lang="en-US" smtClean="0"/>
                      <a:t>%(9)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0.66666666666666663</c:v>
                </c:pt>
                <c:pt idx="2">
                  <c:v>0.88888888888888884</c:v>
                </c:pt>
              </c:numCache>
            </c:numRef>
          </c:val>
        </c:ser>
        <c:axId val="63572224"/>
        <c:axId val="73501312"/>
      </c:barChart>
      <c:catAx>
        <c:axId val="63572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501312"/>
        <c:crosses val="autoZero"/>
        <c:auto val="1"/>
        <c:lblAlgn val="ctr"/>
        <c:lblOffset val="100"/>
        <c:tickMarkSkip val="1"/>
      </c:catAx>
      <c:valAx>
        <c:axId val="7350131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3572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4366775164625637E-2"/>
          <c:y val="0.13709680518250023"/>
          <c:w val="0.92927949300166057"/>
          <c:h val="0.681451612903225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/>
                      <a:t>50,7</a:t>
                    </a:r>
                    <a:r>
                      <a:rPr lang="en-US" sz="2200" smtClean="0"/>
                      <a:t>%(75)</a:t>
                    </a:r>
                    <a:endParaRPr lang="en-US" sz="22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 dirty="0"/>
                      <a:t>100,0</a:t>
                    </a:r>
                    <a:r>
                      <a:rPr lang="en-US" sz="2200" dirty="0" smtClean="0"/>
                      <a:t>%(148)</a:t>
                    </a:r>
                    <a:endParaRPr lang="en-US" sz="22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99,1</a:t>
                    </a:r>
                    <a:r>
                      <a:rPr lang="en-US" smtClean="0"/>
                      <a:t>%(215)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2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0.5067567567567568</c:v>
                </c:pt>
                <c:pt idx="1">
                  <c:v>1</c:v>
                </c:pt>
                <c:pt idx="2">
                  <c:v>0.99078341013824889</c:v>
                </c:pt>
              </c:numCache>
            </c:numRef>
          </c:val>
        </c:ser>
        <c:axId val="66889984"/>
        <c:axId val="73477120"/>
      </c:barChart>
      <c:catAx>
        <c:axId val="66889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77120"/>
        <c:crosses val="autoZero"/>
        <c:auto val="1"/>
        <c:lblAlgn val="ctr"/>
        <c:lblOffset val="100"/>
        <c:tickMarkSkip val="1"/>
      </c:catAx>
      <c:valAx>
        <c:axId val="7347712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6889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4117647058823532E-2"/>
          <c:y val="0.11288180610889774"/>
          <c:w val="0.91176470588235292"/>
          <c:h val="0.741137497255074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55,4</a:t>
                    </a:r>
                    <a:r>
                      <a:rPr lang="en-US" smtClean="0"/>
                      <a:t>%(31)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%(80)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0.5535714285714286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1643520"/>
        <c:axId val="75664000"/>
      </c:barChart>
      <c:catAx>
        <c:axId val="71643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64000"/>
        <c:crosses val="autoZero"/>
        <c:auto val="1"/>
        <c:lblAlgn val="ctr"/>
        <c:lblOffset val="100"/>
        <c:tickMarkSkip val="1"/>
      </c:catAx>
      <c:valAx>
        <c:axId val="7566400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1643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892449749513794E-2"/>
          <c:y val="0.18135497430637265"/>
          <c:w val="0.91649152136237733"/>
          <c:h val="0.6782574591969107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/>
                      <a:t>50,7</a:t>
                    </a:r>
                    <a:r>
                      <a:rPr lang="en-US" sz="2200" smtClean="0"/>
                      <a:t>%(75)</a:t>
                    </a:r>
                    <a:endParaRPr lang="en-US" sz="22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/>
                      <a:t>100,0</a:t>
                    </a:r>
                    <a:r>
                      <a:rPr lang="en-US" sz="2200" smtClean="0"/>
                      <a:t>%(148)</a:t>
                    </a:r>
                    <a:endParaRPr lang="en-US" sz="22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200"/>
                      <a:t>100,0</a:t>
                    </a:r>
                    <a:r>
                      <a:rPr lang="en-US" sz="2200" smtClean="0"/>
                      <a:t>%(217)</a:t>
                    </a:r>
                    <a:endParaRPr lang="en-US" sz="2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2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0.5067567567567568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4332544"/>
        <c:axId val="84334848"/>
      </c:barChart>
      <c:catAx>
        <c:axId val="84332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334848"/>
        <c:crosses val="autoZero"/>
        <c:auto val="1"/>
        <c:lblAlgn val="ctr"/>
        <c:lblOffset val="100"/>
        <c:tickMarkSkip val="1"/>
      </c:catAx>
      <c:valAx>
        <c:axId val="8433484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43325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2807017543859648E-2"/>
          <c:y val="0.17423667365320342"/>
          <c:w val="0.92771929824561405"/>
          <c:h val="0.664898884042372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55,4</a:t>
                    </a:r>
                    <a:r>
                      <a:rPr lang="en-US" smtClean="0"/>
                      <a:t>%(31)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%(80)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0.5535714285714286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6101120"/>
        <c:axId val="78160640"/>
      </c:barChart>
      <c:catAx>
        <c:axId val="76101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160640"/>
        <c:crosses val="autoZero"/>
        <c:auto val="1"/>
        <c:lblAlgn val="ctr"/>
        <c:lblOffset val="100"/>
        <c:tickMarkSkip val="1"/>
      </c:catAx>
      <c:valAx>
        <c:axId val="7816064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61011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6371179409025479E-2"/>
          <c:y val="0.14163767990539644"/>
          <c:w val="0.9254040724748116"/>
          <c:h val="0.6935302317979482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/>
                      <a:t>50,7</a:t>
                    </a:r>
                    <a:r>
                      <a:rPr lang="en-US" sz="2200" smtClean="0"/>
                      <a:t>%(75)</a:t>
                    </a:r>
                    <a:endParaRPr lang="en-US" sz="22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200"/>
                      <a:t>100,0</a:t>
                    </a:r>
                    <a:r>
                      <a:rPr lang="en-US" sz="2200" smtClean="0"/>
                      <a:t>%(148)</a:t>
                    </a:r>
                    <a:endParaRPr lang="en-US" sz="220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200"/>
                      <a:t>100,0</a:t>
                    </a:r>
                    <a:r>
                      <a:rPr lang="en-US" sz="2200" smtClean="0"/>
                      <a:t>%(217)</a:t>
                    </a:r>
                    <a:endParaRPr lang="en-US" sz="2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2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0.5067567567567568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4352384"/>
        <c:axId val="84481536"/>
      </c:barChart>
      <c:catAx>
        <c:axId val="843523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481536"/>
        <c:crosses val="autoZero"/>
        <c:auto val="1"/>
        <c:lblAlgn val="ctr"/>
        <c:lblOffset val="100"/>
        <c:tickMarkSkip val="1"/>
      </c:catAx>
      <c:valAx>
        <c:axId val="8448153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43523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3C323-EC5B-4C48-9B92-FDDE6D7E51D3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D511-A7A8-43AF-B0C5-22A9223152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220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96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89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908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214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709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431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051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520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93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9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34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59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71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344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87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922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121C-38AD-4B96-8CE8-CDA7AA8F58E1}" type="datetimeFigureOut">
              <a:rPr lang="pt-BR" smtClean="0"/>
              <a:pPr/>
              <a:t>12/10/2015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18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7290" y="142852"/>
            <a:ext cx="6286544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b="1" dirty="0" smtClean="0"/>
              <a:t>UNIVERSIDADE </a:t>
            </a:r>
            <a:r>
              <a:rPr lang="pt-BR" sz="2700" b="1" dirty="0" smtClean="0"/>
              <a:t>ABERTA DO SUS</a:t>
            </a:r>
            <a:br>
              <a:rPr lang="pt-BR" sz="2700" b="1" dirty="0" smtClean="0"/>
            </a:br>
            <a:r>
              <a:rPr lang="pt-BR" sz="2700" b="1" dirty="0" smtClean="0"/>
              <a:t>UNIVERSIDADE FEDERAL DE PELOTAS</a:t>
            </a:r>
            <a:br>
              <a:rPr lang="pt-BR" sz="2700" b="1" dirty="0" smtClean="0"/>
            </a:br>
            <a:r>
              <a:rPr lang="pt-BR" sz="2700" dirty="0" smtClean="0"/>
              <a:t>Especialização em Saúde da Família</a:t>
            </a:r>
            <a:br>
              <a:rPr lang="pt-BR" sz="2700" dirty="0" smtClean="0"/>
            </a:br>
            <a:r>
              <a:rPr lang="pt-BR" sz="2700" dirty="0" smtClean="0"/>
              <a:t>Modalidade a Distância</a:t>
            </a:r>
            <a:br>
              <a:rPr lang="pt-BR" sz="2700" dirty="0" smtClean="0"/>
            </a:br>
            <a:r>
              <a:rPr lang="pt-BR" sz="2700" dirty="0" smtClean="0"/>
              <a:t>Turma </a:t>
            </a:r>
            <a:r>
              <a:rPr lang="pt-BR" sz="2700" dirty="0" smtClean="0"/>
              <a:t>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000372"/>
            <a:ext cx="8215370" cy="89534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Melhoria da prevenção dos cânceres </a:t>
            </a:r>
            <a:r>
              <a:rPr lang="pt-BR" sz="2400" b="1" dirty="0">
                <a:solidFill>
                  <a:schemeClr val="tx1"/>
                </a:solidFill>
              </a:rPr>
              <a:t>de colo </a:t>
            </a:r>
            <a:r>
              <a:rPr lang="pt-BR" sz="2400" b="1" dirty="0" smtClean="0">
                <a:solidFill>
                  <a:schemeClr val="tx1"/>
                </a:solidFill>
              </a:rPr>
              <a:t>de útero e de mama </a:t>
            </a:r>
            <a:r>
              <a:rPr lang="pt-BR" sz="2400" b="1" dirty="0">
                <a:solidFill>
                  <a:schemeClr val="tx1"/>
                </a:solidFill>
              </a:rPr>
              <a:t>na UBS Ana Pereira, </a:t>
            </a:r>
            <a:r>
              <a:rPr lang="pt-BR" sz="2400" b="1" dirty="0" smtClean="0">
                <a:solidFill>
                  <a:schemeClr val="tx1"/>
                </a:solidFill>
              </a:rPr>
              <a:t>Alto Alegre/RR</a:t>
            </a:r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1406" y="71414"/>
            <a:ext cx="1428760" cy="1357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5869" y="285728"/>
            <a:ext cx="1303849" cy="100013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000100" y="464344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Especializanda: </a:t>
            </a:r>
            <a:r>
              <a:rPr lang="pt-BR" sz="2000" b="1" dirty="0" err="1" smtClean="0"/>
              <a:t>Zulema</a:t>
            </a:r>
            <a:r>
              <a:rPr lang="pt-BR" sz="2000" b="1" dirty="0" smtClean="0"/>
              <a:t> Silvia Fonseca Martinez </a:t>
            </a:r>
          </a:p>
          <a:p>
            <a:pPr algn="ctr"/>
            <a:r>
              <a:rPr lang="pt-BR" sz="2000" dirty="0"/>
              <a:t>Orientadora</a:t>
            </a:r>
            <a:r>
              <a:rPr lang="pt-BR" sz="2000" dirty="0" smtClean="0"/>
              <a:t>: Andressa </a:t>
            </a:r>
            <a:r>
              <a:rPr lang="pt-BR" sz="2000" dirty="0"/>
              <a:t>de Andrade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43306" y="60007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Pelotas,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1406" y="142852"/>
            <a:ext cx="8929718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Objetivo 1 – Ampliar a cobertura de detecção precoce do câncer de colo de útero e do câncer de mama</a:t>
            </a:r>
            <a:r>
              <a:rPr lang="pt-BR" sz="2400" dirty="0" smtClean="0"/>
              <a:t>.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 1.1: Ampliar a cobertura de detecção precoce do câncer de colo de útero das mulheres na faixa etária entre 25 e 64 anos de idade para 30%.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28596" y="1857364"/>
          <a:ext cx="828680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5987497"/>
            <a:ext cx="82868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1 – Cobertura do programa de detecção precoce do câncer de colo de útero</a:t>
            </a:r>
            <a:r>
              <a:rPr lang="pt-BR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 unidade de saúde na UBS Ana Pereira do Município de Alto Alegre/RR, 2015.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47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1406" y="142852"/>
            <a:ext cx="8929718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Objetivo 1 – Ampliar a cobertura de detecção precoce do câncer de colo de útero e do câncer de mama</a:t>
            </a:r>
            <a:r>
              <a:rPr lang="pt-BR" sz="2400" dirty="0" smtClean="0"/>
              <a:t>.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 1.2: Ampliar a cobertura de detecção precoce do câncer de mama das mulheres na faixa etária entre 50 e 69 anos de idade para 30%.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642910" y="1928802"/>
          <a:ext cx="807249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6072206"/>
            <a:ext cx="81439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25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Figura 2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Cobertura do programa de detecção precoce de câncer de mama na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unidadede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saúde na UBS Ana Pereira do Município de Alto Alegre/RR, 2015..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47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1406" y="357166"/>
            <a:ext cx="9072594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/>
              <a:t> 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Objetivo 2 – Melhorar a qualidade do atendimento das mulheres que realizam detecção precoce de câncer de colo de útero e de mama na unidade de saúde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 2.1: Obter 100% de coleta de amostras satisfatórias do exame citopatológico de colo de útero. </a:t>
            </a:r>
          </a:p>
        </p:txBody>
      </p:sp>
      <p:sp>
        <p:nvSpPr>
          <p:cNvPr id="3" name="Bisel 2"/>
          <p:cNvSpPr/>
          <p:nvPr/>
        </p:nvSpPr>
        <p:spPr>
          <a:xfrm>
            <a:off x="2786050" y="4000504"/>
            <a:ext cx="3528392" cy="1872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100 %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xmlns="" val="392547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4249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Meta </a:t>
            </a:r>
            <a:r>
              <a:rPr lang="pt-BR" sz="2000" b="1" dirty="0" smtClean="0">
                <a:solidFill>
                  <a:schemeClr val="tx1"/>
                </a:solidFill>
              </a:rPr>
              <a:t>3.1: </a:t>
            </a:r>
            <a:r>
              <a:rPr lang="pt-BR" sz="2000" b="1" dirty="0" smtClean="0">
                <a:solidFill>
                  <a:schemeClr val="tx1"/>
                </a:solidFill>
              </a:rPr>
              <a:t>Identificar </a:t>
            </a:r>
            <a:r>
              <a:rPr lang="pt-BR" sz="2000" b="1" dirty="0">
                <a:solidFill>
                  <a:schemeClr val="tx1"/>
                </a:solidFill>
              </a:rPr>
              <a:t>100% das mulheres com exame citopatológico </a:t>
            </a:r>
            <a:r>
              <a:rPr lang="pt-BR" sz="2000" b="1" dirty="0" smtClean="0">
                <a:solidFill>
                  <a:schemeClr val="tx1"/>
                </a:solidFill>
              </a:rPr>
              <a:t>alterado </a:t>
            </a:r>
            <a:r>
              <a:rPr lang="pt-BR" sz="2000" b="1" dirty="0">
                <a:solidFill>
                  <a:schemeClr val="tx1"/>
                </a:solidFill>
              </a:rPr>
              <a:t>sem acompanhamento pela </a:t>
            </a:r>
            <a:r>
              <a:rPr lang="pt-BR" sz="2000" b="1" dirty="0" smtClean="0">
                <a:solidFill>
                  <a:schemeClr val="tx1"/>
                </a:solidFill>
              </a:rPr>
              <a:t>unidade de </a:t>
            </a:r>
            <a:r>
              <a:rPr lang="pt-BR" sz="2000" b="1" dirty="0">
                <a:solidFill>
                  <a:schemeClr val="tx1"/>
                </a:solidFill>
              </a:rPr>
              <a:t>saúde.</a:t>
            </a:r>
            <a:br>
              <a:rPr lang="pt-BR" sz="2000" b="1" dirty="0">
                <a:solidFill>
                  <a:schemeClr val="tx1"/>
                </a:solidFill>
              </a:rPr>
            </a:b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274320"/>
            <a:ext cx="8858280" cy="113845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Objetivo 3 – Melhorar a adesão das mulheres à realização de exame citopatológico de colo uterino e mamografia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0034" y="6000768"/>
            <a:ext cx="82868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 – Proporção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com exame citopatológico alterado e não retornaram para conhecer resultado na UBS Ana Pereira do Município de Alto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Alegre/RR, 2015.</a:t>
            </a:r>
            <a:endParaRPr lang="pt-B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357158" y="2000240"/>
          <a:ext cx="842968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547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4249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Meta </a:t>
            </a:r>
            <a:r>
              <a:rPr lang="pt-BR" sz="2000" b="1" dirty="0" smtClean="0">
                <a:solidFill>
                  <a:schemeClr val="tx1"/>
                </a:solidFill>
              </a:rPr>
              <a:t>3.2 </a:t>
            </a:r>
            <a:r>
              <a:rPr lang="pt-BR" sz="2000" b="1" dirty="0" smtClean="0">
                <a:solidFill>
                  <a:schemeClr val="tx1"/>
                </a:solidFill>
              </a:rPr>
              <a:t>Identificar </a:t>
            </a:r>
            <a:r>
              <a:rPr lang="pt-BR" sz="2000" b="1" dirty="0">
                <a:solidFill>
                  <a:schemeClr val="tx1"/>
                </a:solidFill>
              </a:rPr>
              <a:t>100% das mulheres com exame </a:t>
            </a:r>
            <a:r>
              <a:rPr lang="pt-BR" sz="2000" b="1" dirty="0" smtClean="0">
                <a:solidFill>
                  <a:schemeClr val="tx1"/>
                </a:solidFill>
              </a:rPr>
              <a:t>mamográfico </a:t>
            </a:r>
            <a:r>
              <a:rPr lang="pt-BR" sz="2000" b="1" dirty="0">
                <a:solidFill>
                  <a:schemeClr val="tx1"/>
                </a:solidFill>
              </a:rPr>
              <a:t>alterado sem acompanhamento pela </a:t>
            </a:r>
            <a:r>
              <a:rPr lang="pt-BR" sz="2000" b="1" dirty="0" smtClean="0">
                <a:solidFill>
                  <a:schemeClr val="tx1"/>
                </a:solidFill>
              </a:rPr>
              <a:t>unidade de </a:t>
            </a:r>
            <a:r>
              <a:rPr lang="pt-BR" sz="2000" b="1" dirty="0">
                <a:solidFill>
                  <a:schemeClr val="tx1"/>
                </a:solidFill>
              </a:rPr>
              <a:t>saúde.</a:t>
            </a:r>
            <a:br>
              <a:rPr lang="pt-BR" sz="2000" b="1" dirty="0">
                <a:solidFill>
                  <a:schemeClr val="tx1"/>
                </a:solidFill>
              </a:rPr>
            </a:b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274320"/>
            <a:ext cx="8858280" cy="113845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Objetivo 3 – Melhorar a adesão das mulheres à realização de exame citopatológico de colo uterino e mamografia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0034" y="5786454"/>
            <a:ext cx="78581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 - Proporção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com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mamografia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alterado e não retornaram para conhecer resultado na UBS Ana Pereira do Município de Alto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Alegre/RR, 2015..</a:t>
            </a:r>
            <a:endParaRPr lang="pt-B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500034" y="2124074"/>
          <a:ext cx="7858180" cy="344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547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712" y="1772816"/>
            <a:ext cx="7481776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Meta 3.3: Realizar busca ativa em 100% de mulheres com exame citopatológico alterado sem acompanhamento pela unidade de saúde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00034" y="274320"/>
            <a:ext cx="7894158" cy="12824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Objetivo 3 – Melhorar a adesão das mulheres à realização de exame citopatológico de colo uterino e mamografia</a:t>
            </a:r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55576" y="3068960"/>
            <a:ext cx="7404912" cy="914400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Meta 3.4: Realizar busca ativa em 100% de mulheres com mamografia alterada sem acompanhamento pela unidade de saúde.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Bisel 5"/>
          <p:cNvSpPr/>
          <p:nvPr/>
        </p:nvSpPr>
        <p:spPr>
          <a:xfrm>
            <a:off x="2771800" y="4349611"/>
            <a:ext cx="3528392" cy="1872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100 %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xmlns="" val="985752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4 – Melhorar o registro das informações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6000768"/>
            <a:ext cx="8286808" cy="6520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endParaRPr lang="pt-BR" sz="4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endParaRPr lang="pt-BR" sz="4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6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6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6: Proporção </a:t>
            </a:r>
            <a:r>
              <a:rPr lang="pt-BR" sz="6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exame citopatológico com registro adequado </a:t>
            </a:r>
            <a:r>
              <a:rPr lang="pt-BR" sz="6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na </a:t>
            </a:r>
            <a:r>
              <a:rPr lang="pt-BR" sz="6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ficha de acompanhamento na UBS Ana Pereira do Município de Alto </a:t>
            </a:r>
            <a:r>
              <a:rPr lang="pt-BR" sz="6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Alegre/RR, 2015</a:t>
            </a:r>
            <a:r>
              <a:rPr lang="pt-BR" sz="4400" dirty="0" smtClean="0">
                <a:solidFill>
                  <a:schemeClr val="tx1"/>
                </a:solidFill>
              </a:rPr>
              <a:t>.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58" y="121442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</a:t>
            </a:r>
            <a:r>
              <a:rPr lang="pt-BR" sz="2000" b="1" dirty="0" smtClean="0"/>
              <a:t>4.1: </a:t>
            </a:r>
            <a:r>
              <a:rPr lang="pt-BR" sz="2000" b="1" dirty="0"/>
              <a:t>Manter registro da coleta de exame citopatológico de colo de útero </a:t>
            </a:r>
            <a:r>
              <a:rPr lang="pt-BR" sz="2000" b="1" dirty="0" smtClean="0"/>
              <a:t>em </a:t>
            </a:r>
            <a:r>
              <a:rPr lang="pt-BR" sz="2000" b="1" dirty="0"/>
              <a:t>registro específico em 100% das mulheres cadastradas.</a:t>
            </a:r>
            <a:endParaRPr lang="pt-BR" sz="2000" dirty="0" smtClean="0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500034" y="2071678"/>
          <a:ext cx="814393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4 – Melhorar o registro das informações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>
          <a:xfrm>
            <a:off x="428596" y="6000768"/>
            <a:ext cx="8401081" cy="5977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7 – Proporção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com mamografia com registro adequado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na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ficha de acompanhamento na UBS Ana Pereira do Município de Alto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Alegre/RR, 2015.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58" y="121442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</a:t>
            </a:r>
            <a:r>
              <a:rPr lang="pt-BR" sz="2000" b="1" dirty="0" smtClean="0"/>
              <a:t>4.2 </a:t>
            </a:r>
            <a:r>
              <a:rPr lang="pt-BR" sz="2000" b="1" dirty="0"/>
              <a:t>Manter registro da coleta de exame </a:t>
            </a:r>
            <a:r>
              <a:rPr lang="pt-BR" sz="2000" b="1" dirty="0" smtClean="0"/>
              <a:t>mamográfico </a:t>
            </a:r>
            <a:r>
              <a:rPr lang="pt-BR" sz="2000" b="1" dirty="0" smtClean="0"/>
              <a:t>em </a:t>
            </a:r>
            <a:r>
              <a:rPr lang="pt-BR" sz="2000" b="1" dirty="0"/>
              <a:t>registro específico em 100% das mulheres cadastradas.</a:t>
            </a:r>
            <a:endParaRPr lang="pt-BR" sz="2000" dirty="0" smtClean="0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357158" y="2233612"/>
          <a:ext cx="8429684" cy="355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5 –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Mapear as mulheres de risco para câncer de colo de útero e de mama.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5929330"/>
            <a:ext cx="8215370" cy="6429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8 – Proporção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com pesquisa de sinais de alerta de câncer de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colo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útero na UBS Ana Pereira do Município de Alto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Alegre/RR, 2015.</a:t>
            </a:r>
            <a:r>
              <a:rPr lang="pt-BR" sz="11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t-BR" sz="1100" dirty="0" smtClean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20" y="121442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 </a:t>
            </a:r>
            <a:r>
              <a:rPr lang="pt-BR" sz="2000" b="1" dirty="0" smtClean="0"/>
              <a:t>5.1: </a:t>
            </a:r>
            <a:r>
              <a:rPr lang="pt-BR" sz="2000" b="1" dirty="0"/>
              <a:t>Pesquisar sinais de alerta para câncer de colo de útero em 100% das mulheres entre 25 e 64 anos (Dor e sangramento após relação sexual e/ou corrimento vaginal </a:t>
            </a:r>
            <a:r>
              <a:rPr lang="pt-BR" sz="2000" b="1" dirty="0" smtClean="0"/>
              <a:t>excessivo.</a:t>
            </a:r>
            <a:endParaRPr lang="pt-BR" sz="2400" b="1" dirty="0" smtClean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500034" y="2285992"/>
          <a:ext cx="814393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Objetivo 5 –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Mapear as mulheres de risco para câncer de colo de útero e de mama.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>
          <a:xfrm>
            <a:off x="642910" y="5857892"/>
            <a:ext cx="8043891" cy="697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6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9 – Proporção de mulheres com avaliação para câncer de mama na UBS Ana Pereira do Município de Alto Alegre/RR, 2015.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3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1439" y="112474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</a:t>
            </a:r>
            <a:r>
              <a:rPr lang="pt-BR" sz="2000" b="1" dirty="0" smtClean="0"/>
              <a:t>5.2: </a:t>
            </a:r>
            <a:r>
              <a:rPr lang="pt-BR" sz="2000" b="1" dirty="0"/>
              <a:t>Pesquisar sinais de alerta para câncer </a:t>
            </a:r>
            <a:r>
              <a:rPr lang="pt-BR" sz="2000" b="1" dirty="0" smtClean="0"/>
              <a:t>de </a:t>
            </a:r>
            <a:r>
              <a:rPr lang="pt-BR" sz="2000" b="1" dirty="0" smtClean="0"/>
              <a:t>mama em mulheres entre 50 e 69 </a:t>
            </a:r>
            <a:r>
              <a:rPr lang="pt-BR" sz="2000" b="1" dirty="0" smtClean="0"/>
              <a:t>anos.</a:t>
            </a:r>
            <a:endParaRPr lang="pt-BR" sz="2400" b="1" dirty="0" smtClean="0"/>
          </a:p>
        </p:txBody>
      </p: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642910" y="2105024"/>
          <a:ext cx="8001056" cy="353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Introdução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/>
              <a:t>Qualificar o atendimento das mulheres que realizam detecção precoce de câncer de colo de útero e câncer de mama.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/>
              <a:t>Controle e acompanhamento adequado e monitorado da prevenção de ambas patologias.</a:t>
            </a:r>
          </a:p>
          <a:p>
            <a:pPr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955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24936" cy="1008112"/>
          </a:xfrm>
        </p:spPr>
        <p:txBody>
          <a:bodyPr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Meta </a:t>
            </a:r>
            <a:r>
              <a:rPr lang="pt-BR" sz="2000" b="1" dirty="0" smtClean="0">
                <a:solidFill>
                  <a:schemeClr val="tx1"/>
                </a:solidFill>
              </a:rPr>
              <a:t>6.1: </a:t>
            </a:r>
            <a:r>
              <a:rPr lang="pt-BR" sz="2000" b="1" dirty="0">
                <a:solidFill>
                  <a:schemeClr val="tx1"/>
                </a:solidFill>
              </a:rPr>
              <a:t>Orientar 100% das mulheres cadastradas sobre doenças sexualmente transmissíveis (DST) e fatores de risco para câncer de colo de </a:t>
            </a:r>
            <a:r>
              <a:rPr lang="pt-BR" sz="2000" b="1" dirty="0" smtClean="0">
                <a:solidFill>
                  <a:schemeClr val="tx1"/>
                </a:solidFill>
              </a:rPr>
              <a:t>útero.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274320"/>
            <a:ext cx="8424936" cy="113845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Objetivo 6 – Promover a saúde das mulheres que realizam detecção precoce de câncer de colo de útero e de mama na unidade de saúde.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8596" y="5786454"/>
            <a:ext cx="83582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10 – Proporção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que receberam orientações sobre DTS e fatores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risco para câncer de colo de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útero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na UBS Ana Pereira do Município de Alto Alegre/RR, 2015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t-BR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357158" y="2571744"/>
          <a:ext cx="835824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96213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24936" cy="1008112"/>
          </a:xfrm>
        </p:spPr>
        <p:txBody>
          <a:bodyPr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Meta </a:t>
            </a:r>
            <a:r>
              <a:rPr lang="pt-BR" sz="2000" b="1" dirty="0" smtClean="0">
                <a:solidFill>
                  <a:schemeClr val="tx1"/>
                </a:solidFill>
              </a:rPr>
              <a:t>6.2: </a:t>
            </a:r>
            <a:r>
              <a:rPr lang="pt-BR" sz="2000" b="1" dirty="0">
                <a:solidFill>
                  <a:schemeClr val="tx1"/>
                </a:solidFill>
              </a:rPr>
              <a:t>Orientar 100% das mulheres cadastradas sobre doenças sexualmente transmissíveis (DST) e fatores de risco para </a:t>
            </a:r>
            <a:r>
              <a:rPr lang="pt-BR" sz="2000" b="1" dirty="0" smtClean="0">
                <a:solidFill>
                  <a:schemeClr val="tx1"/>
                </a:solidFill>
              </a:rPr>
              <a:t>câncer </a:t>
            </a:r>
            <a:r>
              <a:rPr lang="pt-BR" sz="2000" b="1" dirty="0" smtClean="0">
                <a:solidFill>
                  <a:schemeClr val="tx1"/>
                </a:solidFill>
              </a:rPr>
              <a:t>de mama.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274320"/>
            <a:ext cx="8424936" cy="113845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Objetivo 6 – Promover a saúde das mulheres que realizam detecção precoce de câncer de colo de útero e de mama na unidade de saúde.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8596" y="6000768"/>
            <a:ext cx="84296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11 – Proporção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mulheres que receberam orientação sobre fatores de risco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câncer de mama na UBS Ana Pereira do Município de Alto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Alegre/RR, 2015</a:t>
            </a:r>
            <a:r>
              <a:rPr lang="pt-BR" sz="1100" dirty="0" smtClean="0"/>
              <a:t>.</a:t>
            </a:r>
            <a:endParaRPr lang="pt-BR" sz="11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428596" y="2571744"/>
          <a:ext cx="842968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96213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143" y="459573"/>
            <a:ext cx="6347713" cy="12239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Importância da intervenção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Equipe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40188" cy="3941763"/>
          </a:xfrm>
        </p:spPr>
        <p:txBody>
          <a:bodyPr/>
          <a:lstStyle/>
          <a:p>
            <a:pPr algn="ctr"/>
            <a:r>
              <a:rPr lang="pt-BR" sz="2800" dirty="0" smtClean="0"/>
              <a:t>Bem integrada e Qualificada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Coesão em um mesmo Objetivo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Mais Capacitada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>
          <a:xfrm>
            <a:off x="4714876" y="1071546"/>
            <a:ext cx="4041775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Serviço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4876" y="1928802"/>
            <a:ext cx="4041775" cy="3941763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Melhor organização e planejamento do trabalho</a:t>
            </a:r>
          </a:p>
          <a:p>
            <a:endParaRPr lang="pt-BR" dirty="0" smtClean="0"/>
          </a:p>
          <a:p>
            <a:r>
              <a:rPr lang="pt-BR" sz="2800" dirty="0" smtClean="0"/>
              <a:t>Registro de dados organizados</a:t>
            </a:r>
          </a:p>
          <a:p>
            <a:endParaRPr lang="pt-BR" dirty="0" smtClean="0"/>
          </a:p>
          <a:p>
            <a:r>
              <a:rPr lang="pt-BR" sz="2800" dirty="0" smtClean="0"/>
              <a:t>Visão de trabalhar para melhorar todos os programas deficientes na unidade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2000240"/>
            <a:ext cx="8286808" cy="42780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Comunidade</a:t>
            </a:r>
          </a:p>
          <a:p>
            <a:pPr algn="ctr"/>
            <a:r>
              <a:rPr lang="pt-BR" sz="2400" dirty="0" smtClean="0"/>
              <a:t>Maior cobertura e qualidade de atendimentos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Ações da intervenção incorporadas a rotina do trabalho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Mais conhecimento para a equipe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Maior engajamento UBS - Comunidade</a:t>
            </a:r>
          </a:p>
          <a:p>
            <a:endParaRPr lang="pt-BR" sz="4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19672" y="249751"/>
            <a:ext cx="5184576" cy="874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Reflexão crítica sobre o processo pessoal de aprendizagem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Flecha curvada hacia la derecha 4"/>
          <p:cNvSpPr/>
          <p:nvPr/>
        </p:nvSpPr>
        <p:spPr>
          <a:xfrm>
            <a:off x="1109895" y="1281372"/>
            <a:ext cx="856857" cy="1571564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Explosión 1 5"/>
          <p:cNvSpPr/>
          <p:nvPr/>
        </p:nvSpPr>
        <p:spPr>
          <a:xfrm>
            <a:off x="1966753" y="1124744"/>
            <a:ext cx="5616624" cy="2448271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</a:rPr>
              <a:t>NO INICIO</a:t>
            </a:r>
            <a:endParaRPr lang="pt-BR" b="1" u="sng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Cansativo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N</a:t>
            </a:r>
            <a:r>
              <a:rPr lang="pt-BR" dirty="0" smtClean="0">
                <a:solidFill>
                  <a:schemeClr val="tx1"/>
                </a:solidFill>
              </a:rPr>
              <a:t>ão </a:t>
            </a:r>
            <a:r>
              <a:rPr lang="pt-BR" dirty="0">
                <a:solidFill>
                  <a:schemeClr val="tx1"/>
                </a:solidFill>
              </a:rPr>
              <a:t>precisava de muito estudo.</a:t>
            </a:r>
          </a:p>
        </p:txBody>
      </p:sp>
      <p:sp>
        <p:nvSpPr>
          <p:cNvPr id="7" name="Flecha curvada hacia la izquierda 6"/>
          <p:cNvSpPr/>
          <p:nvPr/>
        </p:nvSpPr>
        <p:spPr>
          <a:xfrm>
            <a:off x="7433486" y="2852936"/>
            <a:ext cx="731520" cy="1908212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Explosión 1 7"/>
          <p:cNvSpPr/>
          <p:nvPr/>
        </p:nvSpPr>
        <p:spPr>
          <a:xfrm>
            <a:off x="341205" y="3212975"/>
            <a:ext cx="7242171" cy="36517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 smtClean="0">
                <a:solidFill>
                  <a:schemeClr val="tx1"/>
                </a:solidFill>
              </a:rPr>
              <a:t>  APOS </a:t>
            </a:r>
            <a:r>
              <a:rPr lang="pt-BR" u="sng" dirty="0">
                <a:solidFill>
                  <a:schemeClr val="tx1"/>
                </a:solidFill>
              </a:rPr>
              <a:t>A INTERVENÇÃO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Retomar </a:t>
            </a:r>
            <a:r>
              <a:rPr lang="pt-BR" dirty="0">
                <a:solidFill>
                  <a:schemeClr val="tx1"/>
                </a:solidFill>
              </a:rPr>
              <a:t>alguns temas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Tornou-se </a:t>
            </a:r>
            <a:r>
              <a:rPr lang="pt-BR" dirty="0">
                <a:solidFill>
                  <a:schemeClr val="tx1"/>
                </a:solidFill>
              </a:rPr>
              <a:t>interessante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Melhorou deficiências da UBS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Aportou ferramentas </a:t>
            </a:r>
            <a:r>
              <a:rPr lang="pt-BR" dirty="0">
                <a:solidFill>
                  <a:schemeClr val="tx1"/>
                </a:solidFill>
              </a:rPr>
              <a:t>para o trabalho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4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43966" cy="242889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BRASIL</a:t>
            </a:r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. Ministério da Saúde. Secretaria de Atenção à Saúde. Departamento de Atenção Básica. Caderno de Atenção Básica: Controle dos Cânceres do Colo do útero e de Mama.2 ed. Brasília: Ministério da Saúde, 2013. 124p. (Cadernos de Atenção Básica, n. 13</a:t>
            </a:r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).</a:t>
            </a:r>
            <a:b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BRASIL. Ministério da Saúde (MS). Instituto Nacional de Câncer (Inca). Estimativa 2012: incidência de câncer no Brasil. Rio de Janeiro: Inca; 2011.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			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398143" y="459573"/>
            <a:ext cx="6347713" cy="826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Referências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5020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  <a:t>OBRIGADA !!!</a:t>
            </a:r>
            <a:b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sz="54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		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85020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1414"/>
            <a:ext cx="9144000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pt-BR" sz="3200" b="1" dirty="0" smtClean="0"/>
              <a:t>O município de Alto Alegre, localizado no estado de Roraima, com aproximadamente 17.000 habitantes, possui 5 Unidades de Saúde.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15922" t="34179" r="56076" b="13086"/>
          <a:stretch>
            <a:fillRect/>
          </a:stretch>
        </p:blipFill>
        <p:spPr bwMode="auto">
          <a:xfrm>
            <a:off x="5500693" y="2928934"/>
            <a:ext cx="364333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21449" t="42815" r="58785" b="22657"/>
          <a:stretch>
            <a:fillRect/>
          </a:stretch>
        </p:blipFill>
        <p:spPr bwMode="auto">
          <a:xfrm>
            <a:off x="1500166" y="250030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29642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cs typeface="Arial" pitchFamily="34" charset="0"/>
              </a:rPr>
              <a:t>UBS/ESF Ana Pereira </a:t>
            </a:r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14678" y="5072074"/>
            <a:ext cx="571504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cs typeface="Arial" pitchFamily="34" charset="0"/>
              </a:rPr>
              <a:t>1.804 usuários,</a:t>
            </a:r>
          </a:p>
          <a:p>
            <a:pPr algn="just"/>
            <a:r>
              <a:rPr lang="pt-BR" sz="3200" b="1" dirty="0" smtClean="0">
                <a:cs typeface="Arial" pitchFamily="34" charset="0"/>
              </a:rPr>
              <a:t>Estratégia Saúde da Família, </a:t>
            </a:r>
          </a:p>
          <a:p>
            <a:pPr algn="just"/>
            <a:r>
              <a:rPr lang="pt-BR" sz="3200" b="1" dirty="0" smtClean="0">
                <a:cs typeface="Arial" pitchFamily="34" charset="0"/>
              </a:rPr>
              <a:t>Equipe completa.</a:t>
            </a:r>
            <a:endParaRPr lang="pt-BR" sz="3200" b="1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5"/>
            <a:ext cx="7488831" cy="34563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891491" cy="13208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Situação da ação programática antes da 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intervenção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14554"/>
            <a:ext cx="7344816" cy="3889291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Baixa </a:t>
            </a:r>
            <a:r>
              <a:rPr lang="pt-BR" sz="2800" dirty="0" smtClean="0"/>
              <a:t>cobertura</a:t>
            </a:r>
            <a:endParaRPr lang="pt-BR" sz="2800" dirty="0"/>
          </a:p>
          <a:p>
            <a:r>
              <a:rPr lang="pt-BR" sz="2800" dirty="0" smtClean="0"/>
              <a:t>Qualidade de atendimento inadequado</a:t>
            </a:r>
          </a:p>
          <a:p>
            <a:r>
              <a:rPr lang="pt-BR" sz="2800" dirty="0" smtClean="0"/>
              <a:t>Trabalho não planejado e nem monitorado</a:t>
            </a:r>
          </a:p>
          <a:p>
            <a:r>
              <a:rPr lang="pt-BR" sz="2800" dirty="0" smtClean="0"/>
              <a:t>Registros inadequados</a:t>
            </a:r>
          </a:p>
          <a:p>
            <a:r>
              <a:rPr lang="pt-BR" sz="2800" dirty="0" smtClean="0"/>
              <a:t>M</a:t>
            </a:r>
            <a:r>
              <a:rPr lang="pt-BR" altLang="zh-CN" sz="2800" dirty="0" smtClean="0"/>
              <a:t>á </a:t>
            </a:r>
            <a:r>
              <a:rPr lang="pt-BR" sz="2800" dirty="0" smtClean="0"/>
              <a:t>adesão dos usuários ao serviço</a:t>
            </a:r>
          </a:p>
          <a:p>
            <a:r>
              <a:rPr lang="pt-BR" sz="2800" dirty="0" smtClean="0"/>
              <a:t>Falta de busca ativa</a:t>
            </a:r>
          </a:p>
          <a:p>
            <a:r>
              <a:rPr lang="pt-BR" sz="2800" dirty="0" smtClean="0"/>
              <a:t>Poucas atividades educativas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84394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pt-BR" sz="49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4900" dirty="0">
                <a:solidFill>
                  <a:schemeClr val="accent1">
                    <a:lumMod val="75000"/>
                  </a:schemeClr>
                </a:solidFill>
              </a:rPr>
              <a:t>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04865"/>
            <a:ext cx="8893018" cy="3168352"/>
          </a:xfrm>
        </p:spPr>
        <p:txBody>
          <a:bodyPr/>
          <a:lstStyle/>
          <a:p>
            <a:pPr marL="114300" indent="0" algn="ctr">
              <a:buNone/>
            </a:pPr>
            <a:endParaRPr lang="pt-BR" b="1" dirty="0" smtClean="0">
              <a:cs typeface="Arial" pitchFamily="34" charset="0"/>
            </a:endParaRPr>
          </a:p>
          <a:p>
            <a:pPr indent="450215" algn="ctr">
              <a:buNone/>
            </a:pPr>
            <a:r>
              <a:rPr lang="pt-BR" sz="3600" b="1" kern="100" dirty="0" smtClean="0">
                <a:latin typeface="Times New Roman"/>
                <a:ea typeface="宋体"/>
                <a:cs typeface="Arial"/>
              </a:rPr>
              <a:t>Melhorar </a:t>
            </a:r>
            <a:r>
              <a:rPr lang="pt-BR" sz="3600" b="1" kern="100" dirty="0">
                <a:latin typeface="Times New Roman"/>
                <a:ea typeface="宋体"/>
                <a:cs typeface="Arial"/>
              </a:rPr>
              <a:t>a prevenção </a:t>
            </a:r>
            <a:r>
              <a:rPr lang="pt-BR" sz="3600" b="1" kern="100" dirty="0" smtClean="0">
                <a:latin typeface="Times New Roman"/>
                <a:ea typeface="宋体"/>
                <a:cs typeface="Arial"/>
              </a:rPr>
              <a:t>dos cânceres </a:t>
            </a:r>
            <a:r>
              <a:rPr lang="pt-BR" sz="3600" b="1" kern="100" dirty="0">
                <a:latin typeface="Times New Roman"/>
                <a:ea typeface="宋体"/>
                <a:cs typeface="Arial"/>
              </a:rPr>
              <a:t>de colo de útero e </a:t>
            </a:r>
            <a:r>
              <a:rPr lang="pt-BR" sz="3600" b="1" kern="100" dirty="0" smtClean="0">
                <a:latin typeface="Times New Roman"/>
                <a:ea typeface="宋体"/>
                <a:cs typeface="Arial"/>
              </a:rPr>
              <a:t>de </a:t>
            </a:r>
            <a:r>
              <a:rPr lang="pt-BR" sz="3600" b="1" kern="100" dirty="0">
                <a:latin typeface="Times New Roman"/>
                <a:ea typeface="宋体"/>
                <a:cs typeface="Arial"/>
              </a:rPr>
              <a:t>mama na UBS Ana </a:t>
            </a:r>
            <a:r>
              <a:rPr lang="pt-BR" sz="3600" b="1" kern="100" dirty="0" smtClean="0">
                <a:latin typeface="Times New Roman"/>
                <a:ea typeface="宋体"/>
                <a:cs typeface="Arial"/>
              </a:rPr>
              <a:t>Pereira, </a:t>
            </a:r>
            <a:r>
              <a:rPr lang="pt-BR" sz="3600" b="1" kern="100" dirty="0">
                <a:latin typeface="Times New Roman"/>
                <a:ea typeface="宋体"/>
                <a:cs typeface="Arial"/>
              </a:rPr>
              <a:t>Alto </a:t>
            </a:r>
            <a:r>
              <a:rPr lang="pt-BR" sz="3600" b="1" kern="100" dirty="0" smtClean="0">
                <a:latin typeface="Times New Roman"/>
                <a:ea typeface="宋体"/>
                <a:cs typeface="Arial"/>
              </a:rPr>
              <a:t>Alegre/RR</a:t>
            </a:r>
            <a:endParaRPr lang="pt-BR" sz="3600" b="1" kern="100" dirty="0" smtClean="0">
              <a:latin typeface="Times New Roman"/>
              <a:ea typeface="宋体"/>
            </a:endParaRPr>
          </a:p>
          <a:p>
            <a:pPr algn="just">
              <a:buNone/>
            </a:pPr>
            <a:endParaRPr lang="pt-BR" sz="3600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4467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800" b="1" dirty="0"/>
              <a:t>Ações</a:t>
            </a:r>
            <a:r>
              <a:rPr lang="pt-BR" sz="2800" b="1" dirty="0" smtClean="0"/>
              <a:t>:</a:t>
            </a:r>
            <a:endParaRPr lang="pt-BR" sz="28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Monitoramento e avaliação</a:t>
            </a:r>
            <a:r>
              <a:rPr lang="pt-BR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Organização e gestão do serviço</a:t>
            </a:r>
            <a:r>
              <a:rPr lang="pt-BR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Engajamento público</a:t>
            </a:r>
            <a:r>
              <a:rPr lang="pt-BR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Qualificação da prática clínica.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902889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85928"/>
            <a:ext cx="8643998" cy="49720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Manuel Técnico de prevenção do câncer colo do útero e de mama (2013)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Fichas-espelho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Fichas de atendimento individual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Registros no prontuário clínico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Livro de registros de exames citopatológico e mamografia.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 smtClean="0"/>
              <a:t>Vídeos educativos</a:t>
            </a:r>
          </a:p>
          <a:p>
            <a:endParaRPr lang="pt-BR" sz="3200" dirty="0" smtClean="0"/>
          </a:p>
          <a:p>
            <a:pPr algn="just"/>
            <a:endParaRPr lang="pt-BR" sz="3000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145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2204864"/>
            <a:ext cx="8229600" cy="293833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b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Metas</a:t>
            </a:r>
            <a:b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50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1301</TotalTime>
  <Words>1194</Words>
  <Application>Microsoft Office PowerPoint</Application>
  <PresentationFormat>Apresentação na tela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Faceta</vt:lpstr>
      <vt:lpstr>        UNIVERSIDADE ABERTA DO SUS UNIVERSIDADE FEDERAL DE PELOTAS Especialização em Saúde da Família Modalidade a Distância Turma 8</vt:lpstr>
      <vt:lpstr>Introdução</vt:lpstr>
      <vt:lpstr>Slide 3</vt:lpstr>
      <vt:lpstr>UBS/ESF Ana Pereira  </vt:lpstr>
      <vt:lpstr>Situação da ação programática antes da intervenção</vt:lpstr>
      <vt:lpstr>Objetivo geral</vt:lpstr>
      <vt:lpstr>Metodologia</vt:lpstr>
      <vt:lpstr>Logística</vt:lpstr>
      <vt:lpstr>Objetivos Metas Resultados</vt:lpstr>
      <vt:lpstr>Slide 10</vt:lpstr>
      <vt:lpstr>Slide 11</vt:lpstr>
      <vt:lpstr>Slide 12</vt:lpstr>
      <vt:lpstr>Meta 3.1: Identificar 100% das mulheres com exame citopatológico alterado sem acompanhamento pela unidade de saúde. </vt:lpstr>
      <vt:lpstr>Meta 3.2 Identificar 100% das mulheres com exame mamográfico alterado sem acompanhamento pela unidade de saúde. </vt:lpstr>
      <vt:lpstr>Meta 3.3: Realizar busca ativa em 100% de mulheres com exame citopatológico alterado sem acompanhamento pela unidade de saúde</vt:lpstr>
      <vt:lpstr> Objetivo 4 – Melhorar o registro das informações</vt:lpstr>
      <vt:lpstr> Objetivo 4 – Melhorar o registro das informações</vt:lpstr>
      <vt:lpstr>Objetivo 5 – Mapear as mulheres de risco para câncer de colo de útero e de mama.</vt:lpstr>
      <vt:lpstr>Objetivo 5 – Mapear as mulheres de risco para câncer de colo de útero e de mama.</vt:lpstr>
      <vt:lpstr>Meta 6.1: Orientar 100% das mulheres cadastradas sobre doenças sexualmente transmissíveis (DST) e fatores de risco para câncer de colo de útero.</vt:lpstr>
      <vt:lpstr>Meta 6.2: Orientar 100% das mulheres cadastradas sobre doenças sexualmente transmissíveis (DST) e fatores de risco para câncer de mama.</vt:lpstr>
      <vt:lpstr>Importância da intervenção </vt:lpstr>
      <vt:lpstr>Slide 23</vt:lpstr>
      <vt:lpstr> BRASIL. Ministério da Saúde. Secretaria de Atenção à Saúde. Departamento de Atenção Básica. Caderno de Atenção Básica: Controle dos Cânceres do Colo do útero e de Mama.2 ed. Brasília: Ministério da Saúde, 2013. 124p. (Cadernos de Atenção Básica, n. 13).  BRASIL. Ministério da Saúde (MS). Instituto Nacional de Câncer (Inca). Estimativa 2012: incidência de câncer no Brasil. Rio de Janeiro: Inca; 2011.         </vt:lpstr>
      <vt:lpstr>      OBRIGADA !!!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Niviane Genz</dc:creator>
  <cp:lastModifiedBy>Niviane Genz</cp:lastModifiedBy>
  <cp:revision>108</cp:revision>
  <dcterms:created xsi:type="dcterms:W3CDTF">2015-07-31T02:56:35Z</dcterms:created>
  <dcterms:modified xsi:type="dcterms:W3CDTF">2015-10-12T20:23:10Z</dcterms:modified>
</cp:coreProperties>
</file>