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2"/>
    <p:sldMasterId id="2147484013" r:id="rId3"/>
  </p:sldMasterIdLst>
  <p:notesMasterIdLst>
    <p:notesMasterId r:id="rId34"/>
  </p:notesMasterIdLst>
  <p:handoutMasterIdLst>
    <p:handoutMasterId r:id="rId35"/>
  </p:handoutMasterIdLst>
  <p:sldIdLst>
    <p:sldId id="258" r:id="rId4"/>
    <p:sldId id="257" r:id="rId5"/>
    <p:sldId id="263" r:id="rId6"/>
    <p:sldId id="264" r:id="rId7"/>
    <p:sldId id="259" r:id="rId8"/>
    <p:sldId id="260" r:id="rId9"/>
    <p:sldId id="275" r:id="rId10"/>
    <p:sldId id="281" r:id="rId11"/>
    <p:sldId id="283" r:id="rId12"/>
    <p:sldId id="285" r:id="rId13"/>
    <p:sldId id="284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80" r:id="rId28"/>
    <p:sldId id="299" r:id="rId29"/>
    <p:sldId id="300" r:id="rId30"/>
    <p:sldId id="301" r:id="rId31"/>
    <p:sldId id="272" r:id="rId32"/>
    <p:sldId id="274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9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3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200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AB%20-%20&#193;byda\Unidade%20IV_Interven&#231;&#227;o\rev%20Tomasi%20&#193;byda_Planilha%20dos%20Resultado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VAB%20-%20&#193;byda\Unidade%20III_Interven&#231;&#227;o\&#193;byda_Planilha%20dos%20Resultados%20SB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Indicadores!$C$54</c:f>
              <c:strCache>
                <c:ptCount val="1"/>
                <c:pt idx="0">
                  <c:v>Proporção de idosos com primeira consulta odontológica programática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Indicadores!$D$53:$F$53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Indicadores!$D$54:$F$54</c:f>
              <c:numCache>
                <c:formatCode>0.0%</c:formatCode>
                <c:ptCount val="3"/>
                <c:pt idx="0">
                  <c:v>0.50877192982456099</c:v>
                </c:pt>
                <c:pt idx="1">
                  <c:v>0.57547169811320797</c:v>
                </c:pt>
                <c:pt idx="2">
                  <c:v>0.57142857142857195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1331992"/>
        <c:axId val="191332384"/>
      </c:barChart>
      <c:catAx>
        <c:axId val="191331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91332384"/>
        <c:crosses val="autoZero"/>
        <c:auto val="1"/>
        <c:lblAlgn val="ctr"/>
        <c:lblOffset val="100"/>
        <c:noMultiLvlLbl val="0"/>
      </c:catAx>
      <c:valAx>
        <c:axId val="19133238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9133199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'[Ábyda_Planilha dos Resultados SB.xls]Indicadores'!$C$14</c:f>
              <c:strCache>
                <c:ptCount val="1"/>
                <c:pt idx="0">
                  <c:v>Proporção de idosos com necessidade de tratamento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'[Ábyda_Planilha dos Resultados SB.xls]Indicadores'!$D$13:$F$13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'[Ábyda_Planilha dos Resultados SB.xls]Indicadores'!$D$14:$F$14</c:f>
              <c:numCache>
                <c:formatCode>0.0%</c:formatCode>
                <c:ptCount val="3"/>
                <c:pt idx="0">
                  <c:v>1</c:v>
                </c:pt>
                <c:pt idx="1">
                  <c:v>0.94444444444444442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5653848"/>
        <c:axId val="275654632"/>
      </c:barChart>
      <c:catAx>
        <c:axId val="275653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75654632"/>
        <c:crosses val="autoZero"/>
        <c:auto val="1"/>
        <c:lblAlgn val="ctr"/>
        <c:lblOffset val="100"/>
        <c:noMultiLvlLbl val="0"/>
      </c:catAx>
      <c:valAx>
        <c:axId val="275654632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7565384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A13E9-5D10-47F7-8550-91F910F0CF2C}" type="datetimeFigureOut">
              <a:rPr lang="pt-BR" smtClean="0"/>
              <a:t>30/01/2015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091424-9344-4759-87C1-0824E13582D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1185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784FB-7C12-4F47-8415-22FD6BE9301B}" type="datetimeFigureOut">
              <a:rPr lang="pt-BR" smtClean="0"/>
              <a:t>30/01/2015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9A281-F89D-46EC-8ED7-7525F0564EE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3941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pt-BR" smtClean="0"/>
              <a:t>30/01/2015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pt-BR" smtClean="0"/>
              <a:t>30/01/2015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89756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8975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pt-BR" smtClean="0"/>
              <a:t>30/01/2015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pt-BR" smtClean="0"/>
              <a:t>30/01/2015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BR" smtClean="0"/>
              <a:t>‹nº›</a:t>
            </a:fld>
            <a:endParaRPr lang="pt-B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6969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pt-BR" smtClean="0"/>
              <a:t>30/01/2015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9401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pt-BR" smtClean="0"/>
              <a:t>30/01/2015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BR" smtClean="0"/>
              <a:t>‹nº›</a:t>
            </a:fld>
            <a:endParaRPr lang="pt-B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79637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pt-BR" smtClean="0"/>
              <a:t>30/01/2015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3772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pt-BR" smtClean="0"/>
              <a:t>30/01/2015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44779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pt-BR" smtClean="0"/>
              <a:t>30/01/2015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3362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pt-BR" smtClean="0"/>
              <a:t>30/01/2015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3987298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F6E2C9B-5FA2-460D-9BE7-B0812FC2A6FF}" type="datetime1">
              <a:rPr lang="pt-BR" smtClean="0"/>
              <a:t>30/01/2015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863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pt-BR" smtClean="0"/>
              <a:t>30/01/2015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pt-BR" smtClean="0"/>
              <a:t>30/01/2015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76894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pt-BR" smtClean="0"/>
              <a:t>30/01/2015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80341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pt-BR" smtClean="0"/>
              <a:t>30/01/2015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2980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pt-BR" smtClean="0"/>
              <a:t>30/01/2015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8801"/>
            <a:ext cx="3886200" cy="435133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pt-BR" smtClean="0"/>
              <a:t>30/01/2015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936" y="1681851"/>
            <a:ext cx="3867150" cy="731520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936" y="2507550"/>
            <a:ext cx="3867150" cy="372825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61299" y="1681851"/>
            <a:ext cx="3868340" cy="73152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1299" y="2507550"/>
            <a:ext cx="3868340" cy="372825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pt-BR" smtClean="0"/>
              <a:t>30/01/2015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pt-BR" smtClean="0"/>
              <a:t>30/01/2015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pt-BR" smtClean="0"/>
              <a:t>30/01/2015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6200" y="990600"/>
            <a:ext cx="4529613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pt-BR" smtClean="0"/>
              <a:t>30/01/2015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530852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pt-BR" smtClean="0"/>
              <a:t>30/01/2015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pt-BR" smtClean="0"/>
              <a:t>30/01/2015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SzPct val="80000"/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SzPct val="80000"/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SzPct val="80000"/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SzPct val="80000"/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586B75A-687E-405C-8A0B-8D00578BA2C3}" type="datetime1">
              <a:rPr lang="pt-BR" smtClean="0"/>
              <a:t>30/01/2015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pt-BR" smtClean="0"/>
              <a:t>‹nº›</a:t>
            </a:fld>
            <a:endParaRPr lang="pt-B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658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>
            <a:normAutofit fontScale="90000"/>
          </a:bodyPr>
          <a:lstStyle/>
          <a:p>
            <a:pPr algn="ctr"/>
            <a:r>
              <a:rPr lang="pt-BR" sz="2400" dirty="0" smtClean="0">
                <a:latin typeface="+mn-lt"/>
              </a:rPr>
              <a:t>UNIVERSIDADE ABERTA DO SUS - UNASUS</a:t>
            </a:r>
            <a:r>
              <a:rPr lang="pt-BR" sz="2400" dirty="0">
                <a:latin typeface="+mn-lt"/>
              </a:rPr>
              <a:t/>
            </a:r>
            <a:br>
              <a:rPr lang="pt-BR" sz="2400" dirty="0">
                <a:latin typeface="+mn-lt"/>
              </a:rPr>
            </a:br>
            <a:r>
              <a:rPr lang="pt-BR" sz="2400" dirty="0" smtClean="0">
                <a:latin typeface="+mn-lt"/>
              </a:rPr>
              <a:t>UNIVERSIDADE </a:t>
            </a:r>
            <a:r>
              <a:rPr lang="pt-BR" sz="2400" dirty="0">
                <a:latin typeface="+mn-lt"/>
              </a:rPr>
              <a:t>FEDERAL </a:t>
            </a:r>
            <a:r>
              <a:rPr lang="pt-BR" sz="2400" dirty="0" smtClean="0">
                <a:latin typeface="+mn-lt"/>
              </a:rPr>
              <a:t>DE PELOTAS</a:t>
            </a:r>
            <a:r>
              <a:rPr lang="pt-BR" sz="2400" dirty="0">
                <a:latin typeface="+mn-lt"/>
              </a:rPr>
              <a:t/>
            </a:r>
            <a:br>
              <a:rPr lang="pt-BR" sz="2400" dirty="0">
                <a:latin typeface="+mn-lt"/>
              </a:rPr>
            </a:br>
            <a:r>
              <a:rPr lang="pt-BR" sz="2400" dirty="0" smtClean="0">
                <a:latin typeface="+mn-lt"/>
              </a:rPr>
              <a:t>ESPECIALIZAÇÃO EM SAÚDE DA FAMÍLIA</a:t>
            </a:r>
            <a:br>
              <a:rPr lang="pt-BR" sz="2400" dirty="0" smtClean="0">
                <a:latin typeface="+mn-lt"/>
              </a:rPr>
            </a:br>
            <a:r>
              <a:rPr lang="pt-BR" sz="2400" dirty="0" smtClean="0">
                <a:latin typeface="+mn-lt"/>
              </a:rPr>
              <a:t>MODALIDADE A DISTÂNCIA</a:t>
            </a:r>
            <a:br>
              <a:rPr lang="pt-BR" sz="2400" dirty="0" smtClean="0">
                <a:latin typeface="+mn-lt"/>
              </a:rPr>
            </a:br>
            <a:r>
              <a:rPr lang="pt-BR" sz="2400" dirty="0" smtClean="0">
                <a:latin typeface="+mn-lt"/>
              </a:rPr>
              <a:t>TURMA 06</a:t>
            </a:r>
            <a:endParaRPr lang="pt-BR" sz="2400" dirty="0">
              <a:latin typeface="+mn-lt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-1" y="2650882"/>
            <a:ext cx="9144001" cy="1719776"/>
          </a:xfrm>
        </p:spPr>
        <p:txBody>
          <a:bodyPr anchor="ctr">
            <a:noAutofit/>
          </a:bodyPr>
          <a:lstStyle/>
          <a:p>
            <a:pPr algn="ctr"/>
            <a:r>
              <a:rPr lang="pt-BR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Melhoria da Atenção à Saúde do Idoso na UBS Porto Seguro, São José de Mipibu/RN.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126196" y="4776347"/>
            <a:ext cx="49373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Ábyda</a:t>
            </a: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pt-BR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Quéttura</a:t>
            </a: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Alves de Lima</a:t>
            </a:r>
          </a:p>
          <a:p>
            <a:pPr algn="ctr"/>
            <a:endParaRPr lang="pt-BR" sz="2000" dirty="0"/>
          </a:p>
          <a:p>
            <a:pPr algn="ctr"/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Orientador</a:t>
            </a:r>
            <a:r>
              <a:rPr lang="pt-BR" sz="2000" dirty="0"/>
              <a:t>: </a:t>
            </a: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Gustavo </a:t>
            </a:r>
            <a:r>
              <a:rPr lang="pt-BR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Giacomelli</a:t>
            </a: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Nascimento</a:t>
            </a:r>
          </a:p>
        </p:txBody>
      </p:sp>
      <p:pic>
        <p:nvPicPr>
          <p:cNvPr id="8" name="Imagem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05" y="286604"/>
            <a:ext cx="1133910" cy="110483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m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747" y="286604"/>
            <a:ext cx="1210614" cy="11048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206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501226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400" dirty="0"/>
              <a:t>Objetivo 2: Melhorar a qualidade da atenção ao idoso na unidade de </a:t>
            </a:r>
            <a:r>
              <a:rPr lang="pt-BR" sz="2400" dirty="0" smtClean="0"/>
              <a:t>saúde</a:t>
            </a:r>
            <a:endParaRPr lang="pt-BR" sz="2400" dirty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r>
              <a:rPr lang="pt-BR" sz="2400" dirty="0"/>
              <a:t>Meta</a:t>
            </a:r>
            <a:r>
              <a:rPr lang="pt-BR" sz="2400" dirty="0" smtClean="0"/>
              <a:t>: </a:t>
            </a:r>
            <a:r>
              <a:rPr lang="pt-BR" sz="2400" dirty="0"/>
              <a:t>Avaliar a necessidade de tratamento dentário em 100% dos idosos</a:t>
            </a:r>
            <a:endParaRPr lang="pt-BR" sz="2400" dirty="0" smtClean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 smtClean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 smtClean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 smtClean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 smtClean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000" dirty="0"/>
          </a:p>
          <a:p>
            <a:pPr marL="0" lvl="1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pt-BR" sz="2000" dirty="0" smtClean="0"/>
              <a:t>Figura </a:t>
            </a:r>
            <a:r>
              <a:rPr lang="pt-BR" sz="2000" dirty="0" smtClean="0"/>
              <a:t>4 </a:t>
            </a:r>
            <a:r>
              <a:rPr lang="pt-BR" sz="2000" dirty="0" smtClean="0"/>
              <a:t>- Gráfico </a:t>
            </a:r>
            <a:r>
              <a:rPr lang="pt-BR" sz="2000" dirty="0"/>
              <a:t>Representativo da Proporção de idosos com </a:t>
            </a:r>
            <a:r>
              <a:rPr lang="pt-BR" sz="2000" dirty="0" smtClean="0"/>
              <a:t>necessidade de tratamento odontológico</a:t>
            </a:r>
            <a:endParaRPr lang="pt-BR" sz="2000" dirty="0"/>
          </a:p>
          <a:p>
            <a:pPr marL="0" lvl="1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 lang="pt-BR" sz="1600" dirty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dirty="0"/>
          </a:p>
        </p:txBody>
      </p:sp>
      <p:graphicFrame>
        <p:nvGraphicFramePr>
          <p:cNvPr id="5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4854543"/>
              </p:ext>
            </p:extLst>
          </p:nvPr>
        </p:nvGraphicFramePr>
        <p:xfrm>
          <a:off x="2256177" y="3265826"/>
          <a:ext cx="4863465" cy="2386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296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59" y="1737361"/>
            <a:ext cx="7543801" cy="501226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600" dirty="0"/>
              <a:t>Objetivo 2: Melhorar a qualidade da atenção ao idoso na unidade de </a:t>
            </a:r>
            <a:r>
              <a:rPr lang="pt-BR" sz="2600" dirty="0" smtClean="0"/>
              <a:t>saúde</a:t>
            </a:r>
            <a:endParaRPr lang="pt-BR" sz="2600" dirty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r>
              <a:rPr lang="pt-BR" sz="2600" dirty="0" smtClean="0"/>
              <a:t>Meta: </a:t>
            </a:r>
            <a:r>
              <a:rPr lang="pt-BR" sz="2600" dirty="0"/>
              <a:t>Avaliar necessidade de prótese dentária em 100% dos idosos com primeira consulta odontológica programática.</a:t>
            </a:r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 smtClean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 smtClean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 smtClean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 smtClean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000" dirty="0" smtClean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r>
              <a:rPr lang="pt-BR" sz="2000" dirty="0" smtClean="0"/>
              <a:t>Figura </a:t>
            </a:r>
            <a:r>
              <a:rPr lang="pt-BR" sz="2000" dirty="0"/>
              <a:t>5</a:t>
            </a:r>
            <a:r>
              <a:rPr lang="pt-BR" sz="2000" dirty="0" smtClean="0"/>
              <a:t> </a:t>
            </a:r>
            <a:r>
              <a:rPr lang="pt-BR" sz="2000" dirty="0"/>
              <a:t>- Gráfico Representativo da Proporção </a:t>
            </a:r>
            <a:r>
              <a:rPr lang="pt-BR" sz="2000" dirty="0" smtClean="0"/>
              <a:t>de idosos com avaliação da necessidade de prótese em dia</a:t>
            </a:r>
            <a:endParaRPr lang="pt-BR" sz="2400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8163" y="3378700"/>
            <a:ext cx="4749196" cy="267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86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5012266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400" dirty="0"/>
              <a:t>Objetivo 2: Melhorar a qualidade da atenção ao idoso na unidade de </a:t>
            </a:r>
            <a:r>
              <a:rPr lang="pt-BR" sz="2400" dirty="0" smtClean="0"/>
              <a:t>saúde</a:t>
            </a:r>
            <a:endParaRPr lang="pt-BR" sz="2400" dirty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r>
              <a:rPr lang="pt-BR" sz="2400" dirty="0" smtClean="0"/>
              <a:t>Meta: </a:t>
            </a:r>
            <a:r>
              <a:rPr lang="pt-BR" sz="2400" dirty="0"/>
              <a:t>Cadastrar 100% dos idosos acamados ou com problemas de locomoção. </a:t>
            </a:r>
            <a:endParaRPr lang="pt-BR" sz="2400" dirty="0" smtClean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 smtClean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 smtClean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 smtClean="0"/>
          </a:p>
          <a:p>
            <a:pPr marL="0" lvl="1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pt-BR" sz="2000" dirty="0"/>
              <a:t>Figura 6 - Gráfico Representativo da Proporção de idosos acamados ou com problemas de locomoção cadastrados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2454" y="3525321"/>
            <a:ext cx="4724809" cy="228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62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5012266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400" dirty="0"/>
              <a:t>Objetivo 2: Melhorar a qualidade da atenção ao idoso na unidade de </a:t>
            </a:r>
            <a:r>
              <a:rPr lang="pt-BR" sz="2400" dirty="0" smtClean="0"/>
              <a:t>saúde</a:t>
            </a:r>
            <a:endParaRPr lang="pt-BR" sz="2400" dirty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r>
              <a:rPr lang="pt-BR" sz="2400" dirty="0" smtClean="0"/>
              <a:t>Meta: </a:t>
            </a:r>
            <a:r>
              <a:rPr lang="pt-BR" sz="2400" dirty="0"/>
              <a:t>Realizar visita domiciliar a 100% dos idosos acamados ou com problemas de </a:t>
            </a:r>
            <a:r>
              <a:rPr lang="pt-BR" sz="2400" dirty="0" smtClean="0"/>
              <a:t>locomoção</a:t>
            </a:r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 smtClean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 smtClean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 smtClean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r>
              <a:rPr lang="pt-BR" sz="2000" dirty="0"/>
              <a:t>Figura 7 - Gráfico Representativo da Proporção de idosos acamados ou com problemas de locomoção com visita domiciliar</a:t>
            </a:r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7021" y="3486684"/>
            <a:ext cx="4724809" cy="228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55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5012266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400" dirty="0"/>
              <a:t>Objetivo 2: Melhorar a qualidade da atenção ao idoso na unidade de </a:t>
            </a:r>
            <a:r>
              <a:rPr lang="pt-BR" sz="2400" dirty="0" smtClean="0"/>
              <a:t>saúde</a:t>
            </a:r>
            <a:endParaRPr lang="pt-BR" sz="2400" dirty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r>
              <a:rPr lang="pt-BR" sz="2400" dirty="0" smtClean="0"/>
              <a:t>Meta: </a:t>
            </a:r>
            <a:r>
              <a:rPr lang="pt-BR" sz="2400" dirty="0"/>
              <a:t>Rastrear 100% dos idosos para Hipertensão Arterial Sistêmica (HAS</a:t>
            </a:r>
            <a:r>
              <a:rPr lang="pt-BR" sz="2400" dirty="0" smtClean="0"/>
              <a:t>)</a:t>
            </a:r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 smtClean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 smtClean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 smtClean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/>
          </a:p>
          <a:p>
            <a:pPr marL="0" lvl="1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pt-BR" sz="2000" dirty="0"/>
              <a:t>Figura 8 - Gráfico Representativo da Proporção de idosos com verificação da pressão arterial na última consulta</a:t>
            </a:r>
          </a:p>
          <a:p>
            <a:pPr marL="0" lvl="1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 lang="pt-BR" sz="2400" dirty="0" smtClean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 smtClean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 smtClean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2454" y="3435169"/>
            <a:ext cx="4724809" cy="228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68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5012266"/>
          </a:xfrm>
        </p:spPr>
        <p:txBody>
          <a:bodyPr/>
          <a:lstStyle/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r>
              <a:rPr lang="pt-BR" sz="2400" dirty="0"/>
              <a:t>Objetivo 2: Melhorar a qualidade da atenção ao idoso na unidade de saúde</a:t>
            </a:r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r>
              <a:rPr lang="pt-BR" sz="2400" dirty="0" smtClean="0"/>
              <a:t>Meta: </a:t>
            </a:r>
            <a:r>
              <a:rPr lang="pt-BR" sz="2400" dirty="0"/>
              <a:t>Rastrear 100% dos idosos com pressão arterial sustentada maior que 135/80 mmHg para Diabetes Mellitus (DM</a:t>
            </a:r>
            <a:r>
              <a:rPr lang="pt-BR" sz="2400" dirty="0" smtClean="0"/>
              <a:t>)</a:t>
            </a:r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 smtClean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 smtClean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/>
          </a:p>
          <a:p>
            <a:r>
              <a:rPr lang="pt-BR" dirty="0"/>
              <a:t>Figura 9 - Gráfico Representativo da Proporção de idosos hipertensos rastreados para diabetes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2454" y="3588992"/>
            <a:ext cx="4724809" cy="228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44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5012266"/>
          </a:xfrm>
        </p:spPr>
        <p:txBody>
          <a:bodyPr/>
          <a:lstStyle/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r>
              <a:rPr lang="pt-BR" sz="2400" dirty="0"/>
              <a:t>Objetivo 2: Melhorar a qualidade da atenção ao idoso na unidade de saúde</a:t>
            </a:r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r>
              <a:rPr lang="pt-BR" sz="2400" dirty="0" smtClean="0"/>
              <a:t>Meta: </a:t>
            </a:r>
            <a:r>
              <a:rPr lang="pt-BR" sz="2400" dirty="0"/>
              <a:t>Realizar avaliação da necessidade de atendimento odontológico em 100% dos </a:t>
            </a:r>
            <a:r>
              <a:rPr lang="pt-BR" sz="2400" dirty="0" smtClean="0"/>
              <a:t>idoso</a:t>
            </a:r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 smtClean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 smtClean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 smtClean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r>
              <a:rPr lang="pt-BR" sz="2000" dirty="0"/>
              <a:t>Figura 10 - Gráfico Representativo da Proporção de idosos com avaliação da necessidade de atendimento odontológico</a:t>
            </a:r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 smtClean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2454" y="3512442"/>
            <a:ext cx="4724809" cy="228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60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5012266"/>
          </a:xfrm>
        </p:spPr>
        <p:txBody>
          <a:bodyPr/>
          <a:lstStyle/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r>
              <a:rPr lang="pt-BR" sz="2400" dirty="0"/>
              <a:t>Objetivo 2: Melhorar a qualidade da atenção ao idoso na unidade de saúde</a:t>
            </a:r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r>
              <a:rPr lang="pt-BR" sz="2400" dirty="0" smtClean="0"/>
              <a:t>Meta: </a:t>
            </a:r>
            <a:r>
              <a:rPr lang="pt-BR" sz="2400" dirty="0"/>
              <a:t>Realizar a primeira consulta odontológica para 100% dos </a:t>
            </a:r>
            <a:r>
              <a:rPr lang="pt-BR" sz="2400" dirty="0" smtClean="0"/>
              <a:t>idosos</a:t>
            </a:r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 smtClean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 smtClean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 smtClean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r>
              <a:rPr lang="pt-BR" sz="2000" dirty="0"/>
              <a:t>Figura 11 - Gráfico Representativo da Proporção de idosos com primeira consulta odontológica programática</a:t>
            </a:r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2454" y="3435169"/>
            <a:ext cx="4724809" cy="228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59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5012266"/>
          </a:xfrm>
        </p:spPr>
        <p:txBody>
          <a:bodyPr/>
          <a:lstStyle/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r>
              <a:rPr lang="pt-BR" sz="2400" dirty="0"/>
              <a:t>Objetivo 3: Melhorar a adesão dos idosos ao Programa de Atenção à Saúde do Idoso </a:t>
            </a:r>
            <a:endParaRPr lang="pt-BR" sz="2400" dirty="0" smtClean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r>
              <a:rPr lang="pt-BR" sz="2400" dirty="0" smtClean="0"/>
              <a:t>Meta: Buscar </a:t>
            </a:r>
            <a:r>
              <a:rPr lang="pt-BR" sz="2400" dirty="0"/>
              <a:t>100% dos idosos faltosos às consultas </a:t>
            </a:r>
            <a:r>
              <a:rPr lang="pt-BR" sz="2400" dirty="0" smtClean="0"/>
              <a:t>programadas</a:t>
            </a:r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 smtClean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 smtClean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 smtClean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 smtClean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r>
              <a:rPr lang="pt-BR" sz="2000" dirty="0"/>
              <a:t>Figura 12 - Gráfico Representativo da Proporção de idosos faltosos às consultas que receberam busca ativa</a:t>
            </a:r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2454" y="3409411"/>
            <a:ext cx="4724809" cy="228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72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5012266"/>
          </a:xfrm>
        </p:spPr>
        <p:txBody>
          <a:bodyPr/>
          <a:lstStyle/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r>
              <a:rPr lang="pt-BR" sz="2400" dirty="0"/>
              <a:t>Objetivo </a:t>
            </a:r>
            <a:r>
              <a:rPr lang="pt-BR" sz="2400" dirty="0" smtClean="0"/>
              <a:t>4: </a:t>
            </a:r>
            <a:r>
              <a:rPr lang="pt-BR" sz="2400" dirty="0"/>
              <a:t>Melhorar os registros das informações</a:t>
            </a:r>
            <a:endParaRPr lang="pt-BR" sz="2400" dirty="0" smtClean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r>
              <a:rPr lang="pt-BR" sz="2400" dirty="0" smtClean="0"/>
              <a:t>Meta: </a:t>
            </a:r>
            <a:r>
              <a:rPr lang="pt-BR" sz="2400" dirty="0"/>
              <a:t>Manter registro específico de 100% das pessoas </a:t>
            </a:r>
            <a:r>
              <a:rPr lang="pt-BR" sz="2400" dirty="0" smtClean="0"/>
              <a:t>idosas</a:t>
            </a:r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 smtClean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 smtClean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 smtClean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 smtClean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400" dirty="0"/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r>
              <a:rPr lang="pt-BR" sz="2000" dirty="0"/>
              <a:t>Figura 13 - Gráfico Representativo da Proporção de idosos com registro na ficha espelho em dia</a:t>
            </a:r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endParaRPr lang="pt-BR" sz="2000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2454" y="3520909"/>
            <a:ext cx="4724809" cy="228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15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algn="ctr"/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822959" y="1845733"/>
            <a:ext cx="7543801" cy="4387641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/>
              <a:t> Importância da ação programática: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 smtClean="0"/>
              <a:t> É </a:t>
            </a:r>
            <a:r>
              <a:rPr lang="pt-BR" sz="2400" dirty="0"/>
              <a:t>importante compreender a complexidade de um ser idoso e das diversas facetas que ele necessita para ter saúde. </a:t>
            </a:r>
            <a:endParaRPr lang="pt-BR" sz="2400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/>
              <a:t> Caracterização do município: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 dirty="0" smtClean="0"/>
              <a:t> </a:t>
            </a:r>
            <a:r>
              <a:rPr lang="pt-BR" sz="2400" dirty="0" smtClean="0"/>
              <a:t>16 </a:t>
            </a:r>
            <a:r>
              <a:rPr lang="pt-BR" sz="2400" dirty="0"/>
              <a:t>Unidades Básicas de Saúde (UBS</a:t>
            </a:r>
            <a:r>
              <a:rPr lang="pt-BR" sz="2400" dirty="0" smtClean="0"/>
              <a:t>), todas </a:t>
            </a:r>
            <a:r>
              <a:rPr lang="pt-BR" sz="2400" dirty="0"/>
              <a:t>seguem o modelo da Estratégia de Saúde da Família (ESF). </a:t>
            </a:r>
            <a:endParaRPr lang="pt-BR" sz="2400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 smtClean="0"/>
              <a:t>Núcleo </a:t>
            </a:r>
            <a:r>
              <a:rPr lang="pt-BR" sz="2400" dirty="0"/>
              <a:t>de Apoio à Saúde da Família (NASF) e </a:t>
            </a:r>
            <a:r>
              <a:rPr lang="pt-BR" sz="2400" dirty="0" smtClean="0"/>
              <a:t>um </a:t>
            </a:r>
            <a:r>
              <a:rPr lang="pt-BR" sz="2400" dirty="0"/>
              <a:t>Centro de Especialidades Odontológicas (CEO</a:t>
            </a:r>
            <a:r>
              <a:rPr lang="pt-BR" sz="2400" dirty="0" smtClean="0"/>
              <a:t>).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 smtClean="0"/>
              <a:t>Um centro de referência com várias especialidades médicas.</a:t>
            </a:r>
          </a:p>
        </p:txBody>
      </p:sp>
    </p:spTree>
    <p:extLst>
      <p:ext uri="{BB962C8B-B14F-4D97-AF65-F5344CB8AC3E}">
        <p14:creationId xmlns:p14="http://schemas.microsoft.com/office/powerpoint/2010/main" val="236649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5012266"/>
          </a:xfrm>
        </p:spPr>
        <p:txBody>
          <a:bodyPr/>
          <a:lstStyle/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r>
              <a:rPr lang="pt-BR" sz="2400" dirty="0"/>
              <a:t>Objetivo 4: Melhorar os registros das informações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400" dirty="0" smtClean="0"/>
              <a:t>Meta: </a:t>
            </a:r>
            <a:r>
              <a:rPr lang="pt-BR" sz="2400" dirty="0"/>
              <a:t>Distribuir a Caderneta de Saúde da Pessoa Idosa a 100% dos idosos </a:t>
            </a:r>
            <a:r>
              <a:rPr lang="pt-BR" sz="2400" dirty="0" smtClean="0"/>
              <a:t>cadastrados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dirty="0"/>
              <a:t>Figura 14 - Gráfico Representativo da Proporção de idosos com Caderneta de Saúde da Pessoa Idosa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dirty="0" smtClean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536" y="3409411"/>
            <a:ext cx="4724809" cy="228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71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5012266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400" dirty="0"/>
              <a:t>Objetivo 5: Mapear os idosos de risco da área de </a:t>
            </a:r>
            <a:r>
              <a:rPr lang="pt-BR" sz="2400" dirty="0" smtClean="0"/>
              <a:t>abrangência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400" dirty="0" smtClean="0"/>
              <a:t>Meta: </a:t>
            </a:r>
            <a:r>
              <a:rPr lang="pt-BR" sz="2400" dirty="0"/>
              <a:t>Rastrear 100% das pessoas idosas para risco de </a:t>
            </a:r>
            <a:r>
              <a:rPr lang="pt-BR" sz="2400" dirty="0" smtClean="0"/>
              <a:t>morbimortalidade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dirty="0"/>
              <a:t>Figura 15 - Gráfico Representativo da Proporção de idosos com avaliação de risco para morbimortalidade em dia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2454" y="3499563"/>
            <a:ext cx="4724809" cy="228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84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5012266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400" dirty="0"/>
              <a:t>Objetivo 5: Mapear os idosos de risco da área de </a:t>
            </a:r>
            <a:r>
              <a:rPr lang="pt-BR" sz="2400" dirty="0" smtClean="0"/>
              <a:t>abrangência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400" dirty="0" smtClean="0"/>
              <a:t>Meta: </a:t>
            </a:r>
            <a:r>
              <a:rPr lang="pt-BR" sz="2400" dirty="0"/>
              <a:t>Investigar a presença de indicadores de fragilização na velhice em 100% das pessoas </a:t>
            </a:r>
            <a:r>
              <a:rPr lang="pt-BR" sz="2400" dirty="0" smtClean="0"/>
              <a:t>idosas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dirty="0"/>
              <a:t>Figura 16 - Gráfico Representativo da Proporção de idosos com avaliação para fragilização na velhice em dia</a:t>
            </a:r>
            <a:endParaRPr lang="pt-BR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2454" y="3499563"/>
            <a:ext cx="4724809" cy="228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86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5012266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400" dirty="0"/>
              <a:t>Objetivo 5: Mapear os idosos de risco da área de abrangência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400" dirty="0" smtClean="0"/>
              <a:t>Meta: </a:t>
            </a:r>
            <a:r>
              <a:rPr lang="pt-BR" sz="2400" dirty="0"/>
              <a:t>Avaliar a rede social de 100% dos </a:t>
            </a:r>
            <a:r>
              <a:rPr lang="pt-BR" sz="2400" dirty="0" smtClean="0"/>
              <a:t>idosos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dirty="0"/>
              <a:t>Figura 17 - Gráfico Representativo da Proporção de idosos com avaliação de rede social em dia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5115" y="3208768"/>
            <a:ext cx="4651651" cy="2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98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5012266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400" dirty="0" smtClean="0"/>
              <a:t>Objetivo </a:t>
            </a:r>
            <a:r>
              <a:rPr lang="pt-BR" sz="2400" dirty="0"/>
              <a:t>6: Promover a saúde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400" dirty="0" smtClean="0"/>
              <a:t>Meta: Garantir </a:t>
            </a:r>
            <a:r>
              <a:rPr lang="pt-BR" sz="2400" dirty="0"/>
              <a:t>orientação nutricional para hábitos alimentares saudáveis a 100% das pessoas idosas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dirty="0"/>
              <a:t>Figura 18 - Gráfico Representativo da Proporção de idosos que receberam orientação nutricional para hábitos saudáveis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2606" y="3211816"/>
            <a:ext cx="4724809" cy="228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4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5012266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400" dirty="0"/>
              <a:t>Objetivo 6: Promover a </a:t>
            </a:r>
            <a:r>
              <a:rPr lang="pt-BR" sz="2400" dirty="0" smtClean="0"/>
              <a:t>saúde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400" dirty="0" smtClean="0"/>
              <a:t>Meta: Garantir </a:t>
            </a:r>
            <a:r>
              <a:rPr lang="pt-BR" sz="2400" dirty="0"/>
              <a:t>orientação para a prática regular de atividade física a 100% </a:t>
            </a:r>
            <a:r>
              <a:rPr lang="pt-BR" sz="2400" dirty="0" smtClean="0"/>
              <a:t>idosos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/>
          </a:p>
          <a:p>
            <a:pPr algn="just"/>
            <a:r>
              <a:rPr lang="pt-BR" dirty="0"/>
              <a:t>Figura 19 - Gráfico Representativo da Proporção de idosos que receberam orientação sobre prática de atividade física regular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2454" y="3460927"/>
            <a:ext cx="4724809" cy="228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51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5012266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400" dirty="0"/>
              <a:t>Objetivo 6: Promover a saúde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400" dirty="0" smtClean="0"/>
              <a:t>Meta: </a:t>
            </a:r>
            <a:r>
              <a:rPr lang="pt-BR" sz="2400" dirty="0"/>
              <a:t>Garantir orientações sobre higiene bucal (incluindo higiene de próteses dentárias) para 100% dos idosos </a:t>
            </a:r>
            <a:r>
              <a:rPr lang="pt-BR" sz="2400" dirty="0" smtClean="0"/>
              <a:t>cadastrados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dirty="0"/>
              <a:t>Figura 20 - Gráfico Representativo da Proporção de idosos com orientação individual de cuidados de saúde bucal em dia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2454" y="3486684"/>
            <a:ext cx="4724809" cy="228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66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DISCUSSÃO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400" dirty="0" smtClean="0"/>
              <a:t>Importância da Intervenção para: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 </a:t>
            </a:r>
            <a:r>
              <a:rPr lang="pt-BR" sz="2400" dirty="0" smtClean="0"/>
              <a:t>Equipe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 </a:t>
            </a:r>
            <a:r>
              <a:rPr lang="pt-BR" sz="2400" dirty="0" smtClean="0"/>
              <a:t>Serviço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 </a:t>
            </a:r>
            <a:r>
              <a:rPr lang="pt-BR" sz="2400" dirty="0" smtClean="0"/>
              <a:t>Comunidade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/>
          </a:p>
        </p:txBody>
      </p:sp>
      <p:sp>
        <p:nvSpPr>
          <p:cNvPr id="4" name="Texto explicativo em forma de nuvem 3"/>
          <p:cNvSpPr/>
          <p:nvPr/>
        </p:nvSpPr>
        <p:spPr>
          <a:xfrm>
            <a:off x="822959" y="3541690"/>
            <a:ext cx="7664218" cy="2228045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 que fazer para dar continuidade nas atividades da intervenção após o término do curso? </a:t>
            </a:r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167426"/>
            <a:ext cx="7543800" cy="1569936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/>
              <a:t>REFLEXÃO CRÍTICA SOBRE O PROCESSO DE APRENDIZAGEM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1858613"/>
            <a:ext cx="7543801" cy="441339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 O</a:t>
            </a:r>
            <a:r>
              <a:rPr lang="pt-BR" sz="2400" dirty="0" smtClean="0"/>
              <a:t> desenvolvimento do curso em relação às minhas expectativas iniciais;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24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400" dirty="0" smtClean="0"/>
              <a:t> O significado do curso para a minha prática profissional;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24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400" dirty="0" smtClean="0"/>
              <a:t> Aprendizados mais relevantes.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i="1" dirty="0" smtClean="0"/>
              <a:t>“Estou </a:t>
            </a:r>
            <a:r>
              <a:rPr lang="pt-BR" i="1" dirty="0"/>
              <a:t>muito feliz por todo o aprendizado que obtive ao longo da especialização, deixando registrado que o curso superou todas as minhas expectativas, apesar de algumas dificuldades que encontrei no meio do caminho para realizar as atividades, valeu muito a </a:t>
            </a:r>
            <a:r>
              <a:rPr lang="pt-BR" i="1" dirty="0" smtClean="0"/>
              <a:t>pena!!”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59538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algn="ctr"/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1" y="1737362"/>
            <a:ext cx="7543800" cy="4950042"/>
          </a:xfrm>
        </p:spPr>
        <p:txBody>
          <a:bodyPr>
            <a:normAutofit/>
          </a:bodyPr>
          <a:lstStyle/>
          <a:p>
            <a:r>
              <a:rPr lang="pt-BR" b="1" dirty="0"/>
              <a:t> </a:t>
            </a:r>
            <a:r>
              <a:rPr lang="pt-BR" dirty="0"/>
              <a:t>BRASIL. Ministério da Saúde. Secretaria de Atenção à Saúde. Departamento da Atenção Básica. </a:t>
            </a:r>
            <a:r>
              <a:rPr lang="pt-BR" b="1" dirty="0"/>
              <a:t>Envelhecimento e Saúde da Pessoa Idosa: Caderno de Atenção Básica</a:t>
            </a:r>
            <a:r>
              <a:rPr lang="pt-BR" dirty="0"/>
              <a:t>. Brasília, DF, 2006. </a:t>
            </a:r>
          </a:p>
          <a:p>
            <a:r>
              <a:rPr lang="pt-BR" dirty="0"/>
              <a:t>  </a:t>
            </a:r>
          </a:p>
          <a:p>
            <a:r>
              <a:rPr lang="pt-BR" dirty="0"/>
              <a:t>BRASIL. Ministério da Saúde. Secretaria de Atenção à Saúde. Departamento de Ações Programáticas e Estratégicas. </a:t>
            </a:r>
            <a:r>
              <a:rPr lang="pt-BR" b="1" dirty="0"/>
              <a:t>Atenção à Saúde da Pessoa Idosa e Envelhecimento: Série Pactos pela Saúde. </a:t>
            </a:r>
            <a:r>
              <a:rPr lang="pt-BR" dirty="0"/>
              <a:t>Brasília, DF, 2010. </a:t>
            </a:r>
          </a:p>
          <a:p>
            <a:r>
              <a:rPr lang="pt-BR" dirty="0"/>
              <a:t>  </a:t>
            </a:r>
          </a:p>
          <a:p>
            <a:r>
              <a:rPr lang="pt-BR" dirty="0"/>
              <a:t>VERAS, Renato. </a:t>
            </a:r>
            <a:r>
              <a:rPr lang="pt-BR" b="1" dirty="0"/>
              <a:t>Fórum. Envelhecimento populacional e as informações de saúde do PNAD: demandas e desafios contemporâneos. Introdução.</a:t>
            </a:r>
            <a:r>
              <a:rPr lang="pt-BR" dirty="0"/>
              <a:t> Cadernos de Saúde Pública, Rio de Janeiro, v.23, n.10, out. 2007, 2463-2466.</a:t>
            </a:r>
          </a:p>
        </p:txBody>
      </p:sp>
    </p:spTree>
    <p:extLst>
      <p:ext uri="{BB962C8B-B14F-4D97-AF65-F5344CB8AC3E}">
        <p14:creationId xmlns:p14="http://schemas.microsoft.com/office/powerpoint/2010/main" val="280063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algn="ctr"/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0052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/>
              <a:t> Caracterização </a:t>
            </a:r>
            <a:r>
              <a:rPr lang="pt-BR" sz="2800" dirty="0"/>
              <a:t>da UBS: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/>
              <a:t> </a:t>
            </a:r>
            <a:r>
              <a:rPr lang="pt-BR" sz="2400" dirty="0"/>
              <a:t>1 equipe de ESF = atende a 2.567 pessoas, aproximadamente 943 famílias. A equipe é composta por uma médica, uma dentista, uma auxiliar de saúde bucal, uma enfermeira, duas técnicas de enfermagem, duas arquivistas, cinco agentes comunitários de saúde e um auxiliar de serviços gerais. </a:t>
            </a:r>
            <a:endParaRPr lang="pt-BR" sz="2400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/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/>
              <a:t> Situação da </a:t>
            </a:r>
            <a:r>
              <a:rPr lang="pt-BR" sz="2800" dirty="0" smtClean="0"/>
              <a:t>ação programática </a:t>
            </a:r>
            <a:r>
              <a:rPr lang="pt-BR" sz="2800" dirty="0"/>
              <a:t>antes da intervenção: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400" dirty="0"/>
              <a:t>Os idosos fazem parte da maior parcela de usuários da unidade básica de Porto Seguro. Os mesmos </a:t>
            </a:r>
            <a:r>
              <a:rPr lang="pt-BR" sz="2400" dirty="0" smtClean="0"/>
              <a:t>participavam apenas </a:t>
            </a:r>
            <a:r>
              <a:rPr lang="pt-BR" sz="2400" dirty="0"/>
              <a:t>de programas voltados ao </a:t>
            </a:r>
            <a:r>
              <a:rPr lang="pt-BR" sz="2400" dirty="0" smtClean="0"/>
              <a:t>HIPERDIA.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6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681" y="-95535"/>
            <a:ext cx="9150681" cy="6414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59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algn="ctr"/>
            <a:r>
              <a:rPr lang="pt-BR" dirty="0" smtClean="0"/>
              <a:t>OBJETIVO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59" y="1845733"/>
            <a:ext cx="7543801" cy="4452035"/>
          </a:xfrm>
        </p:spPr>
        <p:txBody>
          <a:bodyPr>
            <a:normAutofit/>
          </a:bodyPr>
          <a:lstStyle/>
          <a:p>
            <a:pPr marL="108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800" dirty="0" smtClean="0"/>
          </a:p>
          <a:p>
            <a:pPr marL="108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800" dirty="0" smtClean="0"/>
              <a:t>Promover </a:t>
            </a:r>
            <a:r>
              <a:rPr lang="pt-BR" sz="2800" dirty="0"/>
              <a:t>a melhoria da Atenção à Saúde do Idoso na UBS Porto Seguro, São José de </a:t>
            </a:r>
            <a:r>
              <a:rPr lang="pt-BR" sz="2800" dirty="0" smtClean="0"/>
              <a:t>Mipibu/RN.</a:t>
            </a:r>
          </a:p>
          <a:p>
            <a:pPr marL="108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800" dirty="0" smtClean="0"/>
          </a:p>
          <a:p>
            <a:pPr marL="108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800" dirty="0" smtClean="0"/>
          </a:p>
          <a:p>
            <a:pPr marL="108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400" dirty="0" smtClean="0"/>
              <a:t>Justificativas:</a:t>
            </a:r>
          </a:p>
          <a:p>
            <a:pPr marL="108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400" dirty="0" smtClean="0"/>
              <a:t> Falta de registro </a:t>
            </a:r>
            <a:r>
              <a:rPr lang="pt-BR" sz="2400" dirty="0"/>
              <a:t>do número de idosos que realizaram avaliação </a:t>
            </a:r>
            <a:r>
              <a:rPr lang="pt-BR" sz="2400" dirty="0" smtClean="0"/>
              <a:t>multidimensional; que </a:t>
            </a:r>
            <a:r>
              <a:rPr lang="pt-BR" sz="2400" dirty="0"/>
              <a:t>estão com a consulta em dia, </a:t>
            </a:r>
            <a:r>
              <a:rPr lang="pt-BR" sz="2400" dirty="0" smtClean="0"/>
              <a:t>incluindo com o dentista; utilização da caderneta do idoso;</a:t>
            </a:r>
          </a:p>
          <a:p>
            <a:pPr marL="1656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491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algn="ctr"/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822959" y="1845733"/>
            <a:ext cx="7543801" cy="4696735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 smtClean="0"/>
              <a:t>Ações Realizadas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400" dirty="0" smtClean="0"/>
              <a:t> </a:t>
            </a:r>
            <a:r>
              <a:rPr lang="pt-BR" sz="2400" dirty="0"/>
              <a:t>Capacitação dos profissionais </a:t>
            </a:r>
            <a:r>
              <a:rPr lang="pt-BR" sz="2400" dirty="0" smtClean="0"/>
              <a:t>de Saúde;</a:t>
            </a:r>
            <a:endParaRPr lang="pt-B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400" dirty="0" smtClean="0"/>
              <a:t> </a:t>
            </a:r>
            <a:r>
              <a:rPr lang="pt-BR" sz="2400" dirty="0"/>
              <a:t>Estabelecimento do papel de cada profissional na ação </a:t>
            </a:r>
            <a:r>
              <a:rPr lang="pt-BR" sz="2400" dirty="0" smtClean="0"/>
              <a:t>programática;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/>
              <a:t>Cadastramento de todos os idosos da área </a:t>
            </a:r>
            <a:r>
              <a:rPr lang="pt-BR" sz="2400" dirty="0" smtClean="0"/>
              <a:t>adstrita;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/>
              <a:t>Preenchimento </a:t>
            </a:r>
            <a:r>
              <a:rPr lang="pt-BR" sz="2400" dirty="0" smtClean="0"/>
              <a:t>da </a:t>
            </a:r>
            <a:r>
              <a:rPr lang="pt-BR" sz="2400" dirty="0"/>
              <a:t>caderneta de saúde dos </a:t>
            </a:r>
            <a:r>
              <a:rPr lang="pt-BR" sz="2400" dirty="0" smtClean="0"/>
              <a:t>idosos;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 smtClean="0"/>
              <a:t>Visita domiciliar </a:t>
            </a:r>
            <a:r>
              <a:rPr lang="pt-BR" sz="2400" dirty="0"/>
              <a:t>aos idosos acamados ou com problemas de </a:t>
            </a:r>
            <a:r>
              <a:rPr lang="pt-BR" sz="2400" dirty="0" smtClean="0"/>
              <a:t>locomoção;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/>
              <a:t>Atendimento clínico com avaliação global voltado para o idoso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/>
              <a:t>Monitoramento do acesso aos medicamentos da farmácia </a:t>
            </a:r>
            <a:r>
              <a:rPr lang="pt-BR" sz="2400" dirty="0" smtClean="0"/>
              <a:t>popular e da intervenção. 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1426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algn="ctr"/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3915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t-BR" sz="3000" dirty="0" smtClean="0"/>
              <a:t>Logística</a:t>
            </a:r>
            <a:endParaRPr lang="pt-BR" sz="2800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 </a:t>
            </a:r>
            <a:r>
              <a:rPr lang="pt-BR" sz="2600" dirty="0"/>
              <a:t>D</a:t>
            </a:r>
            <a:r>
              <a:rPr lang="pt-BR" sz="2600" dirty="0" smtClean="0"/>
              <a:t>esenvolvido </a:t>
            </a:r>
            <a:r>
              <a:rPr lang="pt-BR" sz="2600" dirty="0"/>
              <a:t>no período de três </a:t>
            </a:r>
            <a:r>
              <a:rPr lang="pt-BR" sz="2600" dirty="0" smtClean="0"/>
              <a:t>meses, ou seja, 12 semanas;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600" dirty="0"/>
              <a:t> </a:t>
            </a:r>
            <a:r>
              <a:rPr lang="pt-BR" sz="2600" dirty="0" smtClean="0"/>
              <a:t>População: A </a:t>
            </a:r>
            <a:r>
              <a:rPr lang="pt-BR" sz="2600" dirty="0"/>
              <a:t>estimativa </a:t>
            </a:r>
            <a:r>
              <a:rPr lang="pt-BR" sz="2600" dirty="0" smtClean="0"/>
              <a:t>foi </a:t>
            </a:r>
            <a:r>
              <a:rPr lang="pt-BR" sz="2600" dirty="0"/>
              <a:t>de realizar </a:t>
            </a:r>
            <a:r>
              <a:rPr lang="pt-BR" sz="2600" dirty="0" smtClean="0"/>
              <a:t>o cadastro de </a:t>
            </a:r>
            <a:r>
              <a:rPr lang="pt-BR" sz="2600" dirty="0"/>
              <a:t>100% dos idosos da área de abrangência da unidade de saúde com a intervenção, aproximadamente 247 </a:t>
            </a:r>
            <a:r>
              <a:rPr lang="pt-BR" sz="2600" dirty="0" smtClean="0"/>
              <a:t>pessoas;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600" dirty="0"/>
              <a:t> </a:t>
            </a:r>
            <a:r>
              <a:rPr lang="pt-BR" sz="2600" dirty="0" smtClean="0"/>
              <a:t>Instrumentos de coleta de dados: ficha espelho, livro de registros e planilha de coleta de dados;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600" dirty="0"/>
              <a:t> </a:t>
            </a:r>
            <a:r>
              <a:rPr lang="pt-BR" sz="2600" dirty="0" smtClean="0"/>
              <a:t>Atendimentos nas sextas-feiras e visita domiciliar nas terças;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600" dirty="0" smtClean="0"/>
              <a:t> Foram atendidos em média 8 idosos por semana no programa.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141765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1845733"/>
            <a:ext cx="7543800" cy="4830838"/>
          </a:xfrm>
        </p:spPr>
        <p:txBody>
          <a:bodyPr>
            <a:normAutofit fontScale="92500" lnSpcReduction="20000"/>
          </a:bodyPr>
          <a:lstStyle/>
          <a:p>
            <a:pPr lv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600" dirty="0" smtClean="0"/>
              <a:t>Objetivo 1: Ampliar </a:t>
            </a:r>
            <a:r>
              <a:rPr lang="pt-BR" sz="2600" dirty="0"/>
              <a:t>a cobertura do acompanhamento na unidade de </a:t>
            </a:r>
            <a:r>
              <a:rPr lang="pt-BR" sz="2600" dirty="0" smtClean="0"/>
              <a:t>saúde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600" dirty="0" smtClean="0"/>
              <a:t>Meta: </a:t>
            </a:r>
            <a:r>
              <a:rPr lang="pt-BR" sz="2600" dirty="0"/>
              <a:t>Ampliar a cobertura de atenção à saúde do idoso da área da unidade de saúde para 100</a:t>
            </a:r>
            <a:r>
              <a:rPr lang="pt-BR" sz="2600" dirty="0" smtClean="0"/>
              <a:t>%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pt-BR" sz="2200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200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200" dirty="0" smtClean="0"/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pt-BR" sz="2200" dirty="0"/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pt-BR" sz="2200" dirty="0" smtClean="0"/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pt-BR" sz="2200" dirty="0"/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pt-BR" sz="2200" dirty="0" smtClean="0"/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pt-BR" sz="2200" dirty="0"/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 smtClean="0"/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 smtClean="0"/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200" dirty="0" smtClean="0"/>
              <a:t>Figura 1: Cobertura </a:t>
            </a:r>
            <a:r>
              <a:rPr lang="pt-BR" sz="2200" dirty="0"/>
              <a:t>do programa de atenção à saúde do idoso na unidade de saúde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2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/>
          </a:p>
          <a:p>
            <a:pPr lvl="0"/>
            <a:endParaRPr lang="pt-BR" dirty="0"/>
          </a:p>
          <a:p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4109" y="3585628"/>
            <a:ext cx="4724809" cy="228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99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1845732"/>
            <a:ext cx="7543800" cy="5012268"/>
          </a:xfrm>
        </p:spPr>
        <p:txBody>
          <a:bodyPr>
            <a:normAutofit/>
          </a:bodyPr>
          <a:lstStyle/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r>
              <a:rPr lang="pt-BR" sz="2400" dirty="0"/>
              <a:t>Objetivo 1: Ampliar a cobertura do acompanhamento na unidade de saúde</a:t>
            </a:r>
          </a:p>
          <a:p>
            <a:pPr marL="91440" lvl="1" indent="-9144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 "/>
            </a:pPr>
            <a:r>
              <a:rPr lang="pt-BR" sz="2400" dirty="0" smtClean="0"/>
              <a:t>Meta</a:t>
            </a:r>
            <a:r>
              <a:rPr lang="pt-BR" sz="2400" dirty="0"/>
              <a:t>: Ampliar a cobertura da primeira consulta odontológica a 100% dos idosos da área de abrangência; </a:t>
            </a:r>
          </a:p>
          <a:p>
            <a:endParaRPr lang="pt-BR" sz="1600" dirty="0" smtClean="0"/>
          </a:p>
          <a:p>
            <a:endParaRPr lang="pt-BR" sz="1600" dirty="0"/>
          </a:p>
          <a:p>
            <a:endParaRPr lang="pt-BR" sz="1600" dirty="0" smtClean="0"/>
          </a:p>
          <a:p>
            <a:endParaRPr lang="pt-BR" sz="1600" dirty="0"/>
          </a:p>
          <a:p>
            <a:endParaRPr lang="pt-BR" dirty="0" smtClean="0"/>
          </a:p>
          <a:p>
            <a:endParaRPr lang="pt-BR" dirty="0" smtClean="0"/>
          </a:p>
          <a:p>
            <a:pPr algn="just"/>
            <a:r>
              <a:rPr lang="pt-BR" dirty="0" smtClean="0"/>
              <a:t>Figura 2 </a:t>
            </a:r>
            <a:r>
              <a:rPr lang="pt-BR" dirty="0"/>
              <a:t>- Gráfico Representativo da Proporção de idosos com primeira consulta odontológica programática</a:t>
            </a: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346936740"/>
              </p:ext>
            </p:extLst>
          </p:nvPr>
        </p:nvGraphicFramePr>
        <p:xfrm>
          <a:off x="2158920" y="3553844"/>
          <a:ext cx="4723130" cy="2274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30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501226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600" dirty="0"/>
              <a:t>Objetivo 2: Melhorar a qualidade da atenção ao idoso na unidade de </a:t>
            </a:r>
            <a:r>
              <a:rPr lang="pt-BR" sz="2600" dirty="0" smtClean="0"/>
              <a:t>saúde</a:t>
            </a:r>
            <a:endParaRPr lang="pt-BR" sz="2600" dirty="0"/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600" dirty="0" smtClean="0"/>
              <a:t>Meta: Realizar </a:t>
            </a:r>
            <a:r>
              <a:rPr lang="pt-BR" sz="2600" dirty="0"/>
              <a:t>exame clínico apropriado em 100% das consultas, incluindo exame físico dos pés, com palpação dos pulsos tibial posterior e pedioso e medida da sensibilidade a cada 03 meses para </a:t>
            </a:r>
            <a:r>
              <a:rPr lang="pt-BR" sz="2600" dirty="0" smtClean="0"/>
              <a:t>diabéticos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1900" dirty="0"/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1900" dirty="0" smtClean="0"/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1900" dirty="0"/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1900" dirty="0" smtClean="0"/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1900" dirty="0"/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19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19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1900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1900" dirty="0" smtClean="0"/>
          </a:p>
          <a:p>
            <a:pPr marL="0" lvl="1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pt-BR" sz="2200" dirty="0" smtClean="0"/>
              <a:t>Figura </a:t>
            </a:r>
            <a:r>
              <a:rPr lang="pt-BR" sz="2200" dirty="0"/>
              <a:t>3</a:t>
            </a:r>
            <a:r>
              <a:rPr lang="pt-BR" sz="2200" dirty="0" smtClean="0"/>
              <a:t> - </a:t>
            </a:r>
            <a:r>
              <a:rPr lang="pt-BR" sz="2000" dirty="0"/>
              <a:t>Gráfico Representativo da Proporção de idosos com exame clínico apropriado em dia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200" dirty="0"/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/>
          </a:p>
          <a:p>
            <a:endParaRPr lang="pt-BR" sz="24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2454" y="3821534"/>
            <a:ext cx="4724809" cy="228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66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cess 11 16x9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cess11_16x9_TP102888870.potx" id="{D1C763FF-9C53-40D7-BAC7-469ADB2804DF}" vid="{27D3E0A8-B17A-4F2D-9D7C-70393E113E5B}"/>
    </a:ext>
  </a:extLst>
</a:theme>
</file>

<file path=ppt/theme/theme2.xml><?xml version="1.0" encoding="utf-8"?>
<a:theme xmlns:a="http://schemas.openxmlformats.org/drawingml/2006/main" name="Retrospectiva">
  <a:themeElements>
    <a:clrScheme name="Retrospec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6E8EB45-01FF-47CB-A3EE-F21C8220737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Slide SmartArt da Lista Contínua com Imagens (multicor em preto), widescreen</Template>
  <TotalTime>0</TotalTime>
  <Words>1476</Words>
  <Application>Microsoft Office PowerPoint</Application>
  <PresentationFormat>Apresentação na tela (4:3)</PresentationFormat>
  <Paragraphs>315</Paragraphs>
  <Slides>30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30</vt:i4>
      </vt:variant>
    </vt:vector>
  </HeadingPairs>
  <TitlesOfParts>
    <vt:vector size="37" baseType="lpstr">
      <vt:lpstr>Arial</vt:lpstr>
      <vt:lpstr>Calibri</vt:lpstr>
      <vt:lpstr>Calibri Light</vt:lpstr>
      <vt:lpstr>Corbel</vt:lpstr>
      <vt:lpstr>Times New Roman</vt:lpstr>
      <vt:lpstr>Process 11 16x9</vt:lpstr>
      <vt:lpstr>Retrospectiva</vt:lpstr>
      <vt:lpstr>UNIVERSIDADE ABERTA DO SUS - UNASUS UNIVERSIDADE FEDERAL DE PELOTAS ESPECIALIZAÇÃO EM SAÚDE DA FAMÍLIA MODALIDADE A DISTÂNCIA TURMA 06</vt:lpstr>
      <vt:lpstr>INTRODUÇÃO</vt:lpstr>
      <vt:lpstr>INTRODUÇÃO</vt:lpstr>
      <vt:lpstr>OBJETIVO GERAL</vt:lpstr>
      <vt:lpstr>METODOLOGIA</vt:lpstr>
      <vt:lpstr>METODOLOGIA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DISCUSSÃO </vt:lpstr>
      <vt:lpstr>REFLEXÃO CRÍTICA SOBRE O PROCESSO DE APRENDIZAGEM</vt:lpstr>
      <vt:lpstr>REFERÊNCIAS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2014-12-09T20:22:50Z</dcterms:created>
  <dcterms:modified xsi:type="dcterms:W3CDTF">2015-01-30T04:08:32Z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TC028888719991</vt:lpwstr>
  </property>
</Properties>
</file>