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77E6-943A-4E2D-9A73-23C67C9E4E28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AFDCE-966C-4B54-AF7E-8359086A0FD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Universidade</a:t>
            </a:r>
            <a:r>
              <a:rPr lang="en-US" sz="2400" dirty="0" smtClean="0"/>
              <a:t> Federal de Pelotas</a:t>
            </a:r>
            <a:br>
              <a:rPr lang="en-US" sz="2400" dirty="0" smtClean="0"/>
            </a:br>
            <a:r>
              <a:rPr lang="en-US" sz="2400" dirty="0" err="1" smtClean="0"/>
              <a:t>Departamento</a:t>
            </a:r>
            <a:r>
              <a:rPr lang="en-US" sz="2400" dirty="0" smtClean="0"/>
              <a:t> de </a:t>
            </a:r>
            <a:r>
              <a:rPr lang="en-US" sz="2400" dirty="0" err="1" smtClean="0"/>
              <a:t>Medicina</a:t>
            </a:r>
            <a:r>
              <a:rPr lang="en-US" sz="2400" dirty="0" smtClean="0"/>
              <a:t> Social</a:t>
            </a:r>
            <a:br>
              <a:rPr lang="en-US" sz="2400" dirty="0" smtClean="0"/>
            </a:br>
            <a:r>
              <a:rPr lang="en-US" sz="2400" dirty="0" err="1" smtClean="0"/>
              <a:t>Especialização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Saúde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Família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416824" cy="374441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Indicadores</a:t>
            </a:r>
            <a:r>
              <a:rPr lang="en-US" sz="2800" dirty="0" smtClean="0"/>
              <a:t> de </a:t>
            </a:r>
            <a:r>
              <a:rPr lang="en-US" sz="2800" dirty="0" err="1" smtClean="0"/>
              <a:t>Pré</a:t>
            </a:r>
            <a:r>
              <a:rPr lang="en-US" sz="2800" dirty="0" smtClean="0"/>
              <a:t>-natal: </a:t>
            </a:r>
            <a:r>
              <a:rPr lang="en-US" sz="2800" dirty="0" err="1" smtClean="0"/>
              <a:t>Identificação</a:t>
            </a:r>
            <a:r>
              <a:rPr lang="en-US" sz="2800" dirty="0" smtClean="0"/>
              <a:t> e </a:t>
            </a:r>
            <a:r>
              <a:rPr lang="en-US" sz="2800" dirty="0" err="1" smtClean="0"/>
              <a:t>evolução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Érico</a:t>
            </a:r>
            <a:r>
              <a:rPr lang="en-US" sz="2800" dirty="0" smtClean="0"/>
              <a:t> </a:t>
            </a:r>
            <a:r>
              <a:rPr lang="en-US" sz="2800" dirty="0" err="1" smtClean="0"/>
              <a:t>Macedo</a:t>
            </a:r>
            <a:r>
              <a:rPr lang="en-US" sz="2800" dirty="0" smtClean="0"/>
              <a:t> </a:t>
            </a:r>
            <a:r>
              <a:rPr lang="en-US" sz="2800" dirty="0" err="1" smtClean="0"/>
              <a:t>Gonçalves</a:t>
            </a:r>
            <a:endParaRPr lang="en-US" sz="2800" dirty="0" smtClean="0"/>
          </a:p>
          <a:p>
            <a:r>
              <a:rPr lang="en-US" sz="2800" dirty="0" err="1" smtClean="0"/>
              <a:t>Orientador</a:t>
            </a:r>
            <a:r>
              <a:rPr lang="en-US" sz="2800" dirty="0" smtClean="0"/>
              <a:t>: </a:t>
            </a:r>
            <a:r>
              <a:rPr lang="en-US" sz="2800" dirty="0" err="1" smtClean="0"/>
              <a:t>Thiago</a:t>
            </a:r>
            <a:r>
              <a:rPr lang="en-US" sz="2800" dirty="0" smtClean="0"/>
              <a:t> Santos de Souza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Pelotas, 20 de </a:t>
            </a:r>
            <a:r>
              <a:rPr lang="en-US" sz="2800" dirty="0" err="1"/>
              <a:t>f</a:t>
            </a:r>
            <a:r>
              <a:rPr lang="en-US" sz="2800" dirty="0" err="1" smtClean="0"/>
              <a:t>evereiro</a:t>
            </a:r>
            <a:r>
              <a:rPr lang="en-US" sz="2800" dirty="0" smtClean="0"/>
              <a:t> de 2014</a:t>
            </a:r>
          </a:p>
          <a:p>
            <a:endParaRPr lang="pt-B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73112" cy="779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Qualificação</a:t>
            </a:r>
            <a:r>
              <a:rPr lang="en-US" sz="3600" dirty="0" smtClean="0"/>
              <a:t> </a:t>
            </a:r>
            <a:r>
              <a:rPr lang="en-US" sz="3600" dirty="0" err="1" smtClean="0"/>
              <a:t>profissional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Incorporação</a:t>
            </a:r>
            <a:r>
              <a:rPr lang="en-US" dirty="0" smtClean="0"/>
              <a:t> do </a:t>
            </a:r>
            <a:r>
              <a:rPr lang="en-US" dirty="0" err="1" smtClean="0"/>
              <a:t>protocolo</a:t>
            </a:r>
            <a:r>
              <a:rPr lang="en-US" dirty="0" smtClean="0"/>
              <a:t> de </a:t>
            </a:r>
            <a:r>
              <a:rPr lang="en-US" dirty="0" err="1" smtClean="0"/>
              <a:t>pré</a:t>
            </a:r>
            <a:r>
              <a:rPr lang="en-US" dirty="0" smtClean="0"/>
              <a:t>-natal de </a:t>
            </a:r>
            <a:r>
              <a:rPr lang="en-US" dirty="0" err="1" smtClean="0"/>
              <a:t>baixo</a:t>
            </a:r>
            <a:r>
              <a:rPr lang="en-US" dirty="0" smtClean="0"/>
              <a:t> </a:t>
            </a:r>
            <a:r>
              <a:rPr lang="en-US" dirty="0" err="1" smtClean="0"/>
              <a:t>risco</a:t>
            </a:r>
            <a:r>
              <a:rPr lang="en-US" dirty="0" smtClean="0"/>
              <a:t> à </a:t>
            </a:r>
            <a:r>
              <a:rPr lang="en-US" dirty="0" err="1" smtClean="0"/>
              <a:t>rotina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Discussão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clínicos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pós-graduação</a:t>
            </a:r>
            <a:r>
              <a:rPr lang="en-US" dirty="0" smtClean="0"/>
              <a:t> (</a:t>
            </a:r>
            <a:r>
              <a:rPr lang="en-US" dirty="0" err="1" smtClean="0"/>
              <a:t>UFPel</a:t>
            </a:r>
            <a:r>
              <a:rPr lang="en-US" dirty="0" smtClean="0"/>
              <a:t> – UNASUS).</a:t>
            </a:r>
          </a:p>
          <a:p>
            <a:pPr algn="just"/>
            <a:r>
              <a:rPr lang="en-US" dirty="0" err="1" smtClean="0"/>
              <a:t>Melhoria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clínica</a:t>
            </a:r>
            <a:endParaRPr lang="en-US" dirty="0" smtClean="0"/>
          </a:p>
          <a:p>
            <a:pPr algn="just"/>
            <a:r>
              <a:rPr lang="en-US" dirty="0" err="1" smtClean="0"/>
              <a:t>Interação</a:t>
            </a:r>
            <a:r>
              <a:rPr lang="en-US" dirty="0" smtClean="0"/>
              <a:t> e </a:t>
            </a:r>
            <a:r>
              <a:rPr lang="en-US" dirty="0" err="1" smtClean="0"/>
              <a:t>envolvimento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equipe</a:t>
            </a:r>
            <a:endParaRPr lang="en-US" dirty="0" smtClean="0"/>
          </a:p>
          <a:p>
            <a:pPr algn="just"/>
            <a:r>
              <a:rPr lang="en-US" dirty="0" err="1" smtClean="0"/>
              <a:t>Vínculo</a:t>
            </a:r>
            <a:r>
              <a:rPr lang="en-US" dirty="0" smtClean="0"/>
              <a:t> com a </a:t>
            </a:r>
            <a:r>
              <a:rPr lang="en-US" dirty="0" err="1" smtClean="0"/>
              <a:t>comunidade</a:t>
            </a:r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sz="3600" dirty="0" err="1" smtClean="0"/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980728"/>
            <a:ext cx="7848872" cy="525658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		     </a:t>
            </a:r>
          </a:p>
          <a:p>
            <a:pPr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 </a:t>
            </a:r>
            <a:r>
              <a:rPr lang="en-US" sz="1400" dirty="0" err="1" smtClean="0"/>
              <a:t>Gráfico</a:t>
            </a:r>
            <a:r>
              <a:rPr lang="en-US" sz="1400" dirty="0" smtClean="0"/>
              <a:t> 1 - </a:t>
            </a:r>
            <a:r>
              <a:rPr lang="en-US" sz="1400" dirty="0" err="1" smtClean="0"/>
              <a:t>Proporção</a:t>
            </a:r>
            <a:r>
              <a:rPr lang="en-US" sz="1400" dirty="0" smtClean="0"/>
              <a:t> de </a:t>
            </a:r>
            <a:r>
              <a:rPr lang="en-US" sz="1400" dirty="0" err="1" smtClean="0"/>
              <a:t>gestantes</a:t>
            </a:r>
            <a:r>
              <a:rPr lang="en-US" sz="1400" dirty="0" smtClean="0"/>
              <a:t> </a:t>
            </a:r>
            <a:r>
              <a:rPr lang="en-US" sz="1400" dirty="0" err="1" smtClean="0"/>
              <a:t>cadastradas</a:t>
            </a:r>
            <a:r>
              <a:rPr lang="en-US" sz="1400" dirty="0" smtClean="0"/>
              <a:t> </a:t>
            </a:r>
            <a:r>
              <a:rPr lang="en-US" sz="1400" dirty="0" err="1" smtClean="0"/>
              <a:t>nos</a:t>
            </a:r>
            <a:r>
              <a:rPr lang="en-US" sz="1400" dirty="0" smtClean="0"/>
              <a:t> 3 </a:t>
            </a:r>
            <a:r>
              <a:rPr lang="en-US" sz="1400" dirty="0" err="1" smtClean="0"/>
              <a:t>meses</a:t>
            </a:r>
            <a:r>
              <a:rPr lang="en-US" sz="1400" dirty="0" smtClean="0"/>
              <a:t> de </a:t>
            </a:r>
            <a:r>
              <a:rPr lang="en-US" sz="1400" dirty="0" err="1" smtClean="0"/>
              <a:t>intervenção</a:t>
            </a:r>
            <a:endParaRPr lang="pt-BR" sz="1400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5760640" cy="34563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400" dirty="0" smtClean="0"/>
              <a:t>		      </a:t>
            </a:r>
            <a:r>
              <a:rPr lang="en-US" sz="1400" dirty="0" err="1" smtClean="0"/>
              <a:t>Gráfico</a:t>
            </a:r>
            <a:r>
              <a:rPr lang="en-US" sz="1400" dirty="0" smtClean="0"/>
              <a:t>  02 – </a:t>
            </a:r>
            <a:r>
              <a:rPr lang="en-US" sz="1400" dirty="0" err="1" smtClean="0"/>
              <a:t>Proporção</a:t>
            </a:r>
            <a:r>
              <a:rPr lang="en-US" sz="1400" dirty="0" smtClean="0"/>
              <a:t> de </a:t>
            </a:r>
            <a:r>
              <a:rPr lang="en-US" sz="1400" dirty="0" err="1" smtClean="0"/>
              <a:t>gestantes</a:t>
            </a:r>
            <a:r>
              <a:rPr lang="en-US" sz="1400" dirty="0" smtClean="0"/>
              <a:t> </a:t>
            </a:r>
            <a:r>
              <a:rPr lang="en-US" sz="1400" dirty="0" err="1" smtClean="0"/>
              <a:t>captadas</a:t>
            </a:r>
            <a:r>
              <a:rPr lang="en-US" sz="1400" dirty="0" smtClean="0"/>
              <a:t> no </a:t>
            </a:r>
            <a:r>
              <a:rPr lang="en-US" sz="1400" dirty="0" err="1" smtClean="0"/>
              <a:t>primeiro</a:t>
            </a:r>
            <a:r>
              <a:rPr lang="en-US" sz="1400" dirty="0" smtClean="0"/>
              <a:t> </a:t>
            </a:r>
            <a:r>
              <a:rPr lang="en-US" sz="1400" dirty="0" err="1" smtClean="0"/>
              <a:t>trimestre</a:t>
            </a:r>
            <a:r>
              <a:rPr lang="en-US" sz="1400" dirty="0" smtClean="0"/>
              <a:t> </a:t>
            </a:r>
            <a:r>
              <a:rPr lang="en-US" sz="1400" dirty="0" err="1" smtClean="0"/>
              <a:t>da</a:t>
            </a:r>
            <a:r>
              <a:rPr lang="en-US" sz="1400" dirty="0" smtClean="0"/>
              <a:t> </a:t>
            </a:r>
            <a:r>
              <a:rPr lang="en-US" sz="1400" dirty="0" err="1" smtClean="0"/>
              <a:t>gestação</a:t>
            </a:r>
            <a:endParaRPr lang="en-US" sz="1400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 b="-70"/>
          <a:stretch>
            <a:fillRect/>
          </a:stretch>
        </p:blipFill>
        <p:spPr bwMode="auto">
          <a:xfrm>
            <a:off x="1187624" y="1700808"/>
            <a:ext cx="6552728" cy="3816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      </a:t>
            </a:r>
            <a:r>
              <a:rPr lang="en-US" sz="1400" dirty="0" err="1" smtClean="0"/>
              <a:t>Gráfico</a:t>
            </a:r>
            <a:r>
              <a:rPr lang="en-US" sz="1400" dirty="0" smtClean="0"/>
              <a:t> 03 – </a:t>
            </a:r>
            <a:r>
              <a:rPr lang="en-US" sz="1400" dirty="0" err="1" smtClean="0"/>
              <a:t>Gestantes</a:t>
            </a:r>
            <a:r>
              <a:rPr lang="en-US" sz="1400" dirty="0"/>
              <a:t> </a:t>
            </a:r>
            <a:r>
              <a:rPr lang="en-US" sz="1400" dirty="0" smtClean="0"/>
              <a:t>com </a:t>
            </a:r>
            <a:r>
              <a:rPr lang="en-US" sz="1400" dirty="0" err="1" smtClean="0"/>
              <a:t>primeira</a:t>
            </a:r>
            <a:r>
              <a:rPr lang="en-US" sz="1400" dirty="0" smtClean="0"/>
              <a:t> </a:t>
            </a:r>
            <a:r>
              <a:rPr lang="en-US" sz="1400" dirty="0" err="1" smtClean="0"/>
              <a:t>condulta</a:t>
            </a:r>
            <a:r>
              <a:rPr lang="en-US" sz="1400" dirty="0" smtClean="0"/>
              <a:t> </a:t>
            </a:r>
            <a:r>
              <a:rPr lang="en-US" sz="1400" dirty="0" err="1" smtClean="0"/>
              <a:t>odontológica</a:t>
            </a:r>
            <a:r>
              <a:rPr lang="en-US" sz="1400" dirty="0" smtClean="0"/>
              <a:t> </a:t>
            </a:r>
            <a:endParaRPr lang="pt-BR" sz="1400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 b="-78"/>
          <a:stretch>
            <a:fillRect/>
          </a:stretch>
        </p:blipFill>
        <p:spPr bwMode="auto">
          <a:xfrm>
            <a:off x="1115616" y="1484784"/>
            <a:ext cx="6840760" cy="41044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dirty="0" err="1" smtClean="0"/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1400" dirty="0" smtClean="0"/>
              <a:t>	            </a:t>
            </a:r>
            <a:r>
              <a:rPr lang="en-US" sz="1400" dirty="0" err="1" smtClean="0"/>
              <a:t>Gráfico</a:t>
            </a:r>
            <a:r>
              <a:rPr lang="en-US" sz="1400" dirty="0" smtClean="0"/>
              <a:t> 5 – </a:t>
            </a:r>
            <a:r>
              <a:rPr lang="en-US" sz="1400" dirty="0" err="1" smtClean="0"/>
              <a:t>Proporção</a:t>
            </a:r>
            <a:r>
              <a:rPr lang="en-US" sz="1400" dirty="0" smtClean="0"/>
              <a:t> de </a:t>
            </a:r>
            <a:r>
              <a:rPr lang="en-US" sz="1400" dirty="0" err="1" smtClean="0"/>
              <a:t>gestantes</a:t>
            </a:r>
            <a:r>
              <a:rPr lang="en-US" sz="1400" dirty="0" smtClean="0"/>
              <a:t> com </a:t>
            </a:r>
            <a:r>
              <a:rPr lang="en-US" sz="1400" dirty="0" err="1" smtClean="0"/>
              <a:t>pelo</a:t>
            </a:r>
            <a:r>
              <a:rPr lang="en-US" sz="1400" dirty="0" smtClean="0"/>
              <a:t> </a:t>
            </a:r>
            <a:r>
              <a:rPr lang="en-US" sz="1400" dirty="0" err="1" smtClean="0"/>
              <a:t>menos</a:t>
            </a:r>
            <a:r>
              <a:rPr lang="en-US" sz="1400" dirty="0" smtClean="0"/>
              <a:t> um </a:t>
            </a:r>
            <a:r>
              <a:rPr lang="en-US" sz="1400" dirty="0" err="1" smtClean="0"/>
              <a:t>exame</a:t>
            </a:r>
            <a:r>
              <a:rPr lang="en-US" sz="1400" dirty="0" smtClean="0"/>
              <a:t> </a:t>
            </a:r>
            <a:r>
              <a:rPr lang="en-US" sz="1400" dirty="0" err="1" smtClean="0"/>
              <a:t>ginecológico</a:t>
            </a:r>
            <a:r>
              <a:rPr lang="en-US" sz="1400" dirty="0" smtClean="0"/>
              <a:t> </a:t>
            </a:r>
            <a:r>
              <a:rPr lang="en-US" sz="1400" dirty="0" err="1" smtClean="0"/>
              <a:t>por</a:t>
            </a:r>
            <a:r>
              <a:rPr lang="en-US" sz="1400" dirty="0" smtClean="0"/>
              <a:t> </a:t>
            </a:r>
            <a:r>
              <a:rPr lang="en-US" sz="1400" dirty="0" err="1" smtClean="0"/>
              <a:t>trimestre</a:t>
            </a:r>
            <a:endParaRPr lang="pt-BR" sz="1400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 b="-143"/>
          <a:stretch>
            <a:fillRect/>
          </a:stretch>
        </p:blipFill>
        <p:spPr bwMode="auto">
          <a:xfrm>
            <a:off x="1331640" y="1412776"/>
            <a:ext cx="6552728" cy="41764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Gráfico</a:t>
            </a:r>
            <a:r>
              <a:rPr lang="en-US" sz="1400" dirty="0" smtClean="0"/>
              <a:t> 21 – </a:t>
            </a:r>
            <a:r>
              <a:rPr lang="en-US" sz="1400" dirty="0" err="1" smtClean="0"/>
              <a:t>Proporção</a:t>
            </a:r>
            <a:r>
              <a:rPr lang="en-US" sz="1400" dirty="0" smtClean="0"/>
              <a:t> de </a:t>
            </a:r>
            <a:r>
              <a:rPr lang="en-US" sz="1400" dirty="0" err="1" smtClean="0"/>
              <a:t>gestantes</a:t>
            </a:r>
            <a:r>
              <a:rPr lang="en-US" sz="1400" dirty="0" smtClean="0"/>
              <a:t> com </a:t>
            </a:r>
            <a:r>
              <a:rPr lang="en-US" sz="1400" dirty="0" err="1" smtClean="0"/>
              <a:t>registro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ficha</a:t>
            </a:r>
            <a:r>
              <a:rPr lang="en-US" sz="1400" dirty="0" smtClean="0"/>
              <a:t> </a:t>
            </a:r>
            <a:r>
              <a:rPr lang="en-US" sz="1400" dirty="0" err="1" smtClean="0"/>
              <a:t>espelho</a:t>
            </a:r>
            <a:endParaRPr lang="pt-BR" sz="2000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 b="-99"/>
          <a:stretch>
            <a:fillRect/>
          </a:stretch>
        </p:blipFill>
        <p:spPr bwMode="auto">
          <a:xfrm>
            <a:off x="1475656" y="1700808"/>
            <a:ext cx="6408712" cy="4032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94928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000" dirty="0" smtClean="0"/>
              <a:t>     </a:t>
            </a:r>
            <a:r>
              <a:rPr lang="en-US" sz="1000" dirty="0" err="1" smtClean="0"/>
              <a:t>Gráfico</a:t>
            </a:r>
            <a:r>
              <a:rPr lang="en-US" sz="1000" dirty="0" smtClean="0"/>
              <a:t> 23 – </a:t>
            </a:r>
            <a:r>
              <a:rPr lang="en-US" sz="1000" dirty="0" err="1" smtClean="0"/>
              <a:t>Proporção</a:t>
            </a:r>
            <a:r>
              <a:rPr lang="en-US" sz="1000" dirty="0" smtClean="0"/>
              <a:t> de </a:t>
            </a:r>
            <a:r>
              <a:rPr lang="en-US" sz="1000" dirty="0" err="1" smtClean="0"/>
              <a:t>gestantes</a:t>
            </a:r>
            <a:r>
              <a:rPr lang="en-US" sz="1000" dirty="0" smtClean="0"/>
              <a:t> </a:t>
            </a:r>
            <a:r>
              <a:rPr lang="en-US" sz="1000" dirty="0" err="1" smtClean="0"/>
              <a:t>que</a:t>
            </a:r>
            <a:r>
              <a:rPr lang="en-US" sz="1000" dirty="0" smtClean="0"/>
              <a:t> </a:t>
            </a:r>
            <a:r>
              <a:rPr lang="en-US" sz="1000" dirty="0" err="1" smtClean="0"/>
              <a:t>receberam</a:t>
            </a:r>
            <a:r>
              <a:rPr lang="en-US" sz="1000" dirty="0" smtClean="0"/>
              <a:t> </a:t>
            </a:r>
            <a:r>
              <a:rPr lang="en-US" sz="1000" dirty="0" err="1" smtClean="0"/>
              <a:t>orientação</a:t>
            </a:r>
            <a:r>
              <a:rPr lang="en-US" sz="1000" dirty="0" smtClean="0"/>
              <a:t> </a:t>
            </a:r>
            <a:r>
              <a:rPr lang="en-US" sz="1000" dirty="0" err="1" smtClean="0"/>
              <a:t>nutricional</a:t>
            </a:r>
            <a:r>
              <a:rPr lang="en-US" sz="1000" dirty="0" smtClean="0"/>
              <a:t>	            </a:t>
            </a:r>
            <a:r>
              <a:rPr lang="en-US" sz="1000" dirty="0" smtClean="0"/>
              <a:t> </a:t>
            </a:r>
            <a:r>
              <a:rPr lang="en-US" sz="1000" dirty="0" err="1" smtClean="0"/>
              <a:t>Gráfico</a:t>
            </a:r>
            <a:r>
              <a:rPr lang="en-US" sz="1000" dirty="0" smtClean="0"/>
              <a:t> 24 – </a:t>
            </a:r>
            <a:r>
              <a:rPr lang="en-US" sz="1000" dirty="0" err="1" smtClean="0"/>
              <a:t>Proporção</a:t>
            </a:r>
            <a:r>
              <a:rPr lang="en-US" sz="1000" dirty="0" smtClean="0"/>
              <a:t> de </a:t>
            </a:r>
            <a:r>
              <a:rPr lang="en-US" sz="1000" dirty="0" err="1" smtClean="0"/>
              <a:t>gestantes</a:t>
            </a:r>
            <a:r>
              <a:rPr lang="en-US" sz="1000" dirty="0" smtClean="0"/>
              <a:t> </a:t>
            </a:r>
            <a:r>
              <a:rPr lang="en-US" sz="1000" dirty="0" err="1" smtClean="0"/>
              <a:t>que</a:t>
            </a:r>
            <a:r>
              <a:rPr lang="en-US" sz="1000" dirty="0" smtClean="0"/>
              <a:t> </a:t>
            </a:r>
            <a:r>
              <a:rPr lang="en-US" sz="1000" dirty="0" err="1" smtClean="0"/>
              <a:t>receberam</a:t>
            </a:r>
            <a:r>
              <a:rPr lang="en-US" sz="1000" dirty="0" smtClean="0"/>
              <a:t> </a:t>
            </a:r>
            <a:r>
              <a:rPr lang="en-US" sz="1000" dirty="0" err="1" smtClean="0"/>
              <a:t>orientações</a:t>
            </a:r>
            <a:r>
              <a:rPr lang="en-US" sz="1000" dirty="0" smtClean="0"/>
              <a:t> 						     </a:t>
            </a:r>
            <a:r>
              <a:rPr lang="en-US" sz="1000" dirty="0" err="1" smtClean="0"/>
              <a:t>sobre</a:t>
            </a:r>
            <a:r>
              <a:rPr lang="en-US" sz="1000" dirty="0" smtClean="0"/>
              <a:t> </a:t>
            </a:r>
            <a:r>
              <a:rPr lang="en-US" sz="1000" dirty="0" err="1" smtClean="0"/>
              <a:t>aleitamento</a:t>
            </a:r>
            <a:r>
              <a:rPr lang="en-US" sz="1000" dirty="0" smtClean="0"/>
              <a:t> </a:t>
            </a:r>
            <a:r>
              <a:rPr lang="en-US" sz="1000" dirty="0" smtClean="0"/>
              <a:t>				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       </a:t>
            </a:r>
            <a:r>
              <a:rPr lang="en-US" sz="1000" dirty="0" err="1" smtClean="0"/>
              <a:t>Gráfico</a:t>
            </a:r>
            <a:r>
              <a:rPr lang="en-US" sz="1000" dirty="0" smtClean="0"/>
              <a:t> 25– </a:t>
            </a:r>
            <a:r>
              <a:rPr lang="en-US" sz="1000" dirty="0" err="1" smtClean="0"/>
              <a:t>Proporção</a:t>
            </a:r>
            <a:r>
              <a:rPr lang="en-US" sz="1000" dirty="0" smtClean="0"/>
              <a:t> de </a:t>
            </a:r>
            <a:r>
              <a:rPr lang="en-US" sz="1000" dirty="0" err="1" smtClean="0"/>
              <a:t>gestantes</a:t>
            </a:r>
            <a:r>
              <a:rPr lang="en-US" sz="1000" dirty="0" smtClean="0"/>
              <a:t> com </a:t>
            </a:r>
            <a:r>
              <a:rPr lang="en-US" sz="1000" dirty="0" err="1" smtClean="0"/>
              <a:t>orientação</a:t>
            </a:r>
            <a:r>
              <a:rPr lang="en-US" sz="1000" dirty="0" smtClean="0"/>
              <a:t> </a:t>
            </a:r>
            <a:r>
              <a:rPr lang="en-US" sz="1000" dirty="0" err="1" smtClean="0"/>
              <a:t>sobre</a:t>
            </a:r>
            <a:r>
              <a:rPr lang="en-US" sz="1000" dirty="0" smtClean="0"/>
              <a:t>  </a:t>
            </a:r>
            <a:r>
              <a:rPr lang="en-US" sz="1000" dirty="0" err="1" smtClean="0"/>
              <a:t>cuidados</a:t>
            </a:r>
            <a:r>
              <a:rPr lang="en-US" sz="1000" dirty="0" smtClean="0"/>
              <a:t>                                             </a:t>
            </a:r>
            <a:r>
              <a:rPr lang="en-US" sz="1000" dirty="0" err="1" smtClean="0"/>
              <a:t>Gráfico</a:t>
            </a:r>
            <a:r>
              <a:rPr lang="en-US" sz="1000" dirty="0" smtClean="0"/>
              <a:t> 26 – </a:t>
            </a:r>
            <a:r>
              <a:rPr lang="en-US" sz="1000" dirty="0" err="1" smtClean="0"/>
              <a:t>Proporção</a:t>
            </a:r>
            <a:r>
              <a:rPr lang="en-US" sz="1000" dirty="0" smtClean="0"/>
              <a:t> de </a:t>
            </a:r>
            <a:r>
              <a:rPr lang="en-US" sz="1000" dirty="0" err="1" smtClean="0"/>
              <a:t>gestantes</a:t>
            </a:r>
            <a:r>
              <a:rPr lang="en-US" sz="1000" dirty="0" smtClean="0"/>
              <a:t> com </a:t>
            </a:r>
            <a:r>
              <a:rPr lang="en-US" sz="1000" dirty="0" err="1" smtClean="0"/>
              <a:t>orientação</a:t>
            </a:r>
            <a:r>
              <a:rPr lang="en-US" sz="1000" dirty="0" smtClean="0"/>
              <a:t> </a:t>
            </a:r>
            <a:r>
              <a:rPr lang="en-US" sz="1000" dirty="0" err="1" smtClean="0"/>
              <a:t>sobre</a:t>
            </a:r>
            <a:r>
              <a:rPr lang="en-US" sz="1000" dirty="0" smtClean="0"/>
              <a:t> </a:t>
            </a:r>
          </a:p>
          <a:p>
            <a:pPr>
              <a:buNone/>
            </a:pPr>
            <a:r>
              <a:rPr lang="en-US" sz="1000" dirty="0" smtClean="0"/>
              <a:t>	           com o </a:t>
            </a:r>
            <a:r>
              <a:rPr lang="en-US" sz="1000" dirty="0" err="1" smtClean="0"/>
              <a:t>recém</a:t>
            </a:r>
            <a:r>
              <a:rPr lang="en-US" sz="1000" dirty="0" err="1" smtClean="0"/>
              <a:t>-nascido</a:t>
            </a:r>
            <a:r>
              <a:rPr lang="en-US" sz="1000" dirty="0" smtClean="0"/>
              <a:t>					        </a:t>
            </a:r>
            <a:r>
              <a:rPr lang="en-US" sz="1000" dirty="0" err="1" smtClean="0"/>
              <a:t>anticoncepção</a:t>
            </a:r>
            <a:endParaRPr lang="pt-BR" sz="1000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980728"/>
            <a:ext cx="3528392" cy="22322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 cstate="print"/>
          <a:srcRect b="-105"/>
          <a:stretch>
            <a:fillRect/>
          </a:stretch>
        </p:blipFill>
        <p:spPr bwMode="auto">
          <a:xfrm>
            <a:off x="395536" y="1052736"/>
            <a:ext cx="3528392" cy="20882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Imagem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149080"/>
            <a:ext cx="3384376" cy="21602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Imagem 6"/>
          <p:cNvPicPr/>
          <p:nvPr/>
        </p:nvPicPr>
        <p:blipFill>
          <a:blip r:embed="rId5" cstate="print"/>
          <a:srcRect b="-89"/>
          <a:stretch>
            <a:fillRect/>
          </a:stretch>
        </p:blipFill>
        <p:spPr bwMode="auto">
          <a:xfrm>
            <a:off x="5292080" y="4149080"/>
            <a:ext cx="3456384" cy="21136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dirty="0" err="1" smtClean="0"/>
              <a:t>Discussão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/>
            <a:r>
              <a:rPr lang="en-US" dirty="0" err="1" smtClean="0"/>
              <a:t>Importância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qualificação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pré</a:t>
            </a:r>
            <a:r>
              <a:rPr lang="en-US" dirty="0" smtClean="0"/>
              <a:t>-natal.</a:t>
            </a:r>
          </a:p>
          <a:p>
            <a:pPr algn="just"/>
            <a:r>
              <a:rPr lang="en-US" dirty="0" err="1" smtClean="0"/>
              <a:t>Importância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intervenção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equipe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serviço</a:t>
            </a:r>
            <a:r>
              <a:rPr lang="en-US" dirty="0" smtClean="0"/>
              <a:t> e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comunidade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Incorporação</a:t>
            </a:r>
            <a:r>
              <a:rPr lang="en-US" dirty="0" smtClean="0"/>
              <a:t> à </a:t>
            </a:r>
            <a:r>
              <a:rPr lang="en-US" dirty="0" err="1" smtClean="0"/>
              <a:t>rotina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UBS.</a:t>
            </a:r>
          </a:p>
          <a:p>
            <a:pPr algn="just"/>
            <a:r>
              <a:rPr lang="en-US" dirty="0" err="1" smtClean="0"/>
              <a:t>Dificuldades</a:t>
            </a:r>
            <a:r>
              <a:rPr lang="en-US" dirty="0" smtClean="0"/>
              <a:t> </a:t>
            </a:r>
            <a:r>
              <a:rPr lang="en-US" dirty="0" err="1" smtClean="0"/>
              <a:t>administrativas</a:t>
            </a:r>
            <a:endParaRPr lang="en-US" dirty="0" smtClean="0"/>
          </a:p>
          <a:p>
            <a:pPr algn="just"/>
            <a:r>
              <a:rPr lang="en-US" dirty="0" err="1" smtClean="0"/>
              <a:t>Demonstração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exequidade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Reflexões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 o </a:t>
            </a:r>
            <a:r>
              <a:rPr lang="en-US" sz="3600" dirty="0" err="1" smtClean="0"/>
              <a:t>curso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pPr algn="just"/>
            <a:r>
              <a:rPr lang="en-US" dirty="0" err="1" smtClean="0"/>
              <a:t>Qualidade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r>
              <a:rPr lang="en-US" dirty="0" smtClean="0"/>
              <a:t> e </a:t>
            </a:r>
            <a:r>
              <a:rPr lang="en-US" dirty="0" err="1" smtClean="0"/>
              <a:t>pedagógica</a:t>
            </a:r>
            <a:r>
              <a:rPr lang="en-US" dirty="0" smtClean="0"/>
              <a:t> (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clínicos</a:t>
            </a:r>
            <a:r>
              <a:rPr lang="en-US" dirty="0" smtClean="0"/>
              <a:t>, </a:t>
            </a:r>
            <a:r>
              <a:rPr lang="en-US" dirty="0" err="1" smtClean="0"/>
              <a:t>orientação</a:t>
            </a:r>
            <a:r>
              <a:rPr lang="en-US" dirty="0" smtClean="0"/>
              <a:t> e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pedagógico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Ampliação</a:t>
            </a:r>
            <a:r>
              <a:rPr lang="en-US" dirty="0" smtClean="0"/>
              <a:t> de </a:t>
            </a:r>
            <a:r>
              <a:rPr lang="en-US" dirty="0" err="1" smtClean="0"/>
              <a:t>conceitos</a:t>
            </a:r>
            <a:r>
              <a:rPr lang="en-US" dirty="0" smtClean="0"/>
              <a:t> e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. </a:t>
            </a:r>
            <a:r>
              <a:rPr lang="en-US" dirty="0" err="1" smtClean="0"/>
              <a:t>Amparato</a:t>
            </a:r>
            <a:r>
              <a:rPr lang="en-US" dirty="0" smtClean="0"/>
              <a:t> </a:t>
            </a:r>
            <a:r>
              <a:rPr lang="en-US" dirty="0" err="1" smtClean="0"/>
              <a:t>teórico</a:t>
            </a:r>
            <a:r>
              <a:rPr lang="en-US" dirty="0" smtClean="0"/>
              <a:t>/</a:t>
            </a:r>
            <a:r>
              <a:rPr lang="en-US" dirty="0" err="1" smtClean="0"/>
              <a:t>prático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Valorização</a:t>
            </a:r>
            <a:r>
              <a:rPr lang="en-US" dirty="0" smtClean="0"/>
              <a:t> dos </a:t>
            </a:r>
            <a:r>
              <a:rPr lang="en-US" dirty="0" err="1" smtClean="0"/>
              <a:t>registros</a:t>
            </a:r>
            <a:endParaRPr lang="en-US" dirty="0" smtClean="0"/>
          </a:p>
          <a:p>
            <a:pPr algn="just"/>
            <a:r>
              <a:rPr lang="en-US" dirty="0" err="1" smtClean="0"/>
              <a:t>Equipe</a:t>
            </a:r>
            <a:r>
              <a:rPr lang="en-US" dirty="0" smtClean="0"/>
              <a:t> </a:t>
            </a:r>
            <a:r>
              <a:rPr lang="en-US" dirty="0" err="1" smtClean="0"/>
              <a:t>qualificada</a:t>
            </a:r>
            <a:r>
              <a:rPr lang="en-US" dirty="0" smtClean="0"/>
              <a:t> X </a:t>
            </a:r>
            <a:r>
              <a:rPr lang="en-US" dirty="0" err="1" smtClean="0"/>
              <a:t>motivação</a:t>
            </a:r>
            <a:endParaRPr lang="en-US" dirty="0" smtClean="0"/>
          </a:p>
          <a:p>
            <a:pPr algn="just"/>
            <a:r>
              <a:rPr lang="en-US" dirty="0" err="1" smtClean="0"/>
              <a:t>Qualificação</a:t>
            </a:r>
            <a:r>
              <a:rPr lang="en-US" dirty="0" smtClean="0"/>
              <a:t> </a:t>
            </a:r>
            <a:r>
              <a:rPr lang="en-US" dirty="0" err="1" smtClean="0"/>
              <a:t>clínica</a:t>
            </a:r>
            <a:r>
              <a:rPr lang="en-US" dirty="0" smtClean="0"/>
              <a:t> X </a:t>
            </a:r>
            <a:r>
              <a:rPr lang="en-US" dirty="0" err="1" smtClean="0"/>
              <a:t>satisfação</a:t>
            </a:r>
            <a:r>
              <a:rPr lang="en-US" dirty="0" smtClean="0"/>
              <a:t> do </a:t>
            </a:r>
            <a:r>
              <a:rPr lang="en-US" dirty="0" err="1" smtClean="0"/>
              <a:t>paciente</a:t>
            </a: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Agradecimentos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dirty="0" err="1" smtClean="0"/>
              <a:t>meu</a:t>
            </a:r>
            <a:r>
              <a:rPr lang="en-US" dirty="0" smtClean="0"/>
              <a:t> </a:t>
            </a:r>
            <a:r>
              <a:rPr lang="en-US" dirty="0" err="1" smtClean="0"/>
              <a:t>orientador</a:t>
            </a:r>
            <a:r>
              <a:rPr lang="en-US" dirty="0" smtClean="0"/>
              <a:t> </a:t>
            </a:r>
            <a:r>
              <a:rPr lang="en-US" dirty="0" err="1" smtClean="0"/>
              <a:t>Thiago</a:t>
            </a:r>
            <a:r>
              <a:rPr lang="en-US" dirty="0" smtClean="0"/>
              <a:t> Santos de Souza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paciência</a:t>
            </a:r>
            <a:r>
              <a:rPr lang="en-US" dirty="0" smtClean="0"/>
              <a:t>, </a:t>
            </a:r>
            <a:r>
              <a:rPr lang="en-US" dirty="0" err="1" smtClean="0"/>
              <a:t>dedicação</a:t>
            </a:r>
            <a:r>
              <a:rPr lang="en-US" dirty="0" smtClean="0"/>
              <a:t> e </a:t>
            </a:r>
            <a:r>
              <a:rPr lang="en-US" dirty="0" err="1" smtClean="0"/>
              <a:t>perseverança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UFPel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Departamento</a:t>
            </a:r>
            <a:r>
              <a:rPr lang="en-US" dirty="0" smtClean="0"/>
              <a:t> de </a:t>
            </a:r>
            <a:r>
              <a:rPr lang="en-US" dirty="0" err="1" smtClean="0"/>
              <a:t>Medicina</a:t>
            </a:r>
            <a:r>
              <a:rPr lang="en-US" dirty="0" smtClean="0"/>
              <a:t> Social).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minha</a:t>
            </a:r>
            <a:r>
              <a:rPr lang="en-US" dirty="0" smtClean="0"/>
              <a:t> </a:t>
            </a:r>
            <a:r>
              <a:rPr lang="en-US" dirty="0" err="1" smtClean="0"/>
              <a:t>esposa</a:t>
            </a:r>
            <a:r>
              <a:rPr lang="en-US" dirty="0" smtClean="0"/>
              <a:t> Maria </a:t>
            </a:r>
            <a:r>
              <a:rPr lang="en-US" dirty="0" err="1" smtClean="0"/>
              <a:t>Cátia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equipe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família</a:t>
            </a:r>
            <a:r>
              <a:rPr lang="en-US" dirty="0" smtClean="0"/>
              <a:t> 2.3 – Centro de </a:t>
            </a:r>
            <a:r>
              <a:rPr lang="en-US" dirty="0" err="1" smtClean="0"/>
              <a:t>Saúde</a:t>
            </a:r>
            <a:r>
              <a:rPr lang="en-US" dirty="0" smtClean="0"/>
              <a:t> São Vicente.</a:t>
            </a:r>
          </a:p>
          <a:p>
            <a:pPr>
              <a:buNone/>
            </a:pP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137323"/>
          </a:xfrm>
        </p:spPr>
        <p:txBody>
          <a:bodyPr/>
          <a:lstStyle/>
          <a:p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 de Boa Vista/RR</a:t>
            </a:r>
          </a:p>
          <a:p>
            <a:r>
              <a:rPr lang="en-US" dirty="0" err="1" smtClean="0"/>
              <a:t>Indicadores</a:t>
            </a:r>
            <a:r>
              <a:rPr lang="en-US" dirty="0" smtClean="0"/>
              <a:t> </a:t>
            </a:r>
            <a:r>
              <a:rPr lang="en-US" dirty="0" err="1" smtClean="0"/>
              <a:t>atuais</a:t>
            </a:r>
            <a:endParaRPr lang="en-US" dirty="0" smtClean="0"/>
          </a:p>
          <a:p>
            <a:r>
              <a:rPr lang="en-US" dirty="0" err="1" smtClean="0"/>
              <a:t>Importância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intervenção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Equipe</a:t>
            </a:r>
            <a:r>
              <a:rPr lang="en-US" sz="2800" dirty="0" smtClean="0"/>
              <a:t> 2.3 – CSSV – Boa Vista/RR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72608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400" dirty="0" smtClean="0"/>
              <a:t>Obrigado!!</a:t>
            </a:r>
            <a:endParaRPr lang="en-US" sz="14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 l="625" t="19988" r="3750" b="4997"/>
          <a:stretch>
            <a:fillRect/>
          </a:stretch>
        </p:blipFill>
        <p:spPr bwMode="auto">
          <a:xfrm>
            <a:off x="899592" y="1268760"/>
            <a:ext cx="7272808" cy="44644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Localização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Extremo</a:t>
            </a:r>
            <a:r>
              <a:rPr lang="en-US" dirty="0" smtClean="0"/>
              <a:t> </a:t>
            </a:r>
            <a:r>
              <a:rPr lang="en-US" dirty="0" err="1" smtClean="0"/>
              <a:t>norte</a:t>
            </a:r>
            <a:r>
              <a:rPr lang="en-US" dirty="0" smtClean="0"/>
              <a:t> (“</a:t>
            </a:r>
            <a:r>
              <a:rPr lang="en-US" dirty="0" err="1" smtClean="0"/>
              <a:t>Camburaí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Chuí</a:t>
            </a:r>
            <a:r>
              <a:rPr lang="en-US" dirty="0" smtClean="0"/>
              <a:t>”) </a:t>
            </a:r>
          </a:p>
          <a:p>
            <a:pPr lvl="1"/>
            <a:r>
              <a:rPr lang="en-US" dirty="0" err="1" smtClean="0"/>
              <a:t>Roraima</a:t>
            </a:r>
            <a:r>
              <a:rPr lang="en-US" dirty="0" smtClean="0"/>
              <a:t>: </a:t>
            </a:r>
            <a:r>
              <a:rPr lang="en-US" dirty="0" err="1" smtClean="0"/>
              <a:t>aprox</a:t>
            </a:r>
            <a:r>
              <a:rPr lang="en-US" dirty="0" smtClean="0"/>
              <a:t>. 450 mil </a:t>
            </a:r>
            <a:r>
              <a:rPr lang="en-US" dirty="0" err="1" smtClean="0"/>
              <a:t>hab</a:t>
            </a:r>
            <a:r>
              <a:rPr lang="en-US" dirty="0" smtClean="0"/>
              <a:t>/15 </a:t>
            </a:r>
            <a:r>
              <a:rPr lang="en-US" dirty="0" err="1" smtClean="0"/>
              <a:t>municípios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Pnad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Boa Vista/RR; IDH – 0,752</a:t>
            </a:r>
            <a:endParaRPr lang="pt-BR" dirty="0"/>
          </a:p>
        </p:txBody>
      </p:sp>
      <p:pic>
        <p:nvPicPr>
          <p:cNvPr id="2050" name="Picture 2" descr="C:\Users\user\Documents\Pós-Graduação PROVAB\Documentos modificados para Monografia final\220px-Caburaí-Chuí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05064"/>
            <a:ext cx="2095500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z="3600" dirty="0" err="1" smtClean="0"/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Boa Vista/RR</a:t>
            </a:r>
          </a:p>
          <a:p>
            <a:pPr>
              <a:buNone/>
            </a:pPr>
            <a:endParaRPr lang="pt-BR" sz="2000" dirty="0"/>
          </a:p>
        </p:txBody>
      </p:sp>
      <p:pic>
        <p:nvPicPr>
          <p:cNvPr id="4" name="Imagem 3" descr="http://www.mochileiros.com/upload/galeria/fotos/20100116203058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7544" y="1628800"/>
            <a:ext cx="8064896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Introdução</a:t>
            </a:r>
            <a:r>
              <a:rPr lang="en-US" sz="3600" dirty="0" smtClean="0"/>
              <a:t>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dirty="0" err="1" smtClean="0"/>
              <a:t>Unidade</a:t>
            </a:r>
            <a:r>
              <a:rPr lang="en-US" dirty="0" smtClean="0"/>
              <a:t> de </a:t>
            </a:r>
            <a:r>
              <a:rPr lang="en-US" dirty="0" err="1" smtClean="0"/>
              <a:t>Estudo</a:t>
            </a:r>
            <a:endParaRPr lang="en-US" dirty="0" smtClean="0"/>
          </a:p>
          <a:p>
            <a:pPr lvl="1"/>
            <a:r>
              <a:rPr lang="en-US" dirty="0" smtClean="0"/>
              <a:t>Centro de </a:t>
            </a:r>
            <a:r>
              <a:rPr lang="en-US" dirty="0" err="1" smtClean="0"/>
              <a:t>Saúde</a:t>
            </a:r>
            <a:r>
              <a:rPr lang="en-US" dirty="0" smtClean="0"/>
              <a:t> São Vicente</a:t>
            </a:r>
          </a:p>
          <a:p>
            <a:pPr lvl="2"/>
            <a:r>
              <a:rPr lang="en-US" dirty="0" err="1" smtClean="0"/>
              <a:t>Área</a:t>
            </a:r>
            <a:r>
              <a:rPr lang="en-US" dirty="0" smtClean="0"/>
              <a:t> 2.3</a:t>
            </a:r>
          </a:p>
          <a:p>
            <a:pPr lvl="3"/>
            <a:r>
              <a:rPr lang="en-US" dirty="0" err="1" smtClean="0"/>
              <a:t>Famílias</a:t>
            </a:r>
            <a:r>
              <a:rPr lang="en-US" dirty="0" smtClean="0"/>
              <a:t>: </a:t>
            </a:r>
          </a:p>
          <a:p>
            <a:pPr lvl="3"/>
            <a:r>
              <a:rPr lang="en-US" dirty="0" err="1" smtClean="0"/>
              <a:t>Pessoas</a:t>
            </a:r>
            <a:r>
              <a:rPr lang="en-US" dirty="0" smtClean="0"/>
              <a:t>: 3.343</a:t>
            </a:r>
          </a:p>
          <a:p>
            <a:pPr lvl="3"/>
            <a:r>
              <a:rPr lang="en-US" dirty="0" err="1" smtClean="0"/>
              <a:t>Equipe</a:t>
            </a:r>
            <a:endParaRPr lang="en-US" dirty="0" smtClean="0"/>
          </a:p>
          <a:p>
            <a:pPr lvl="4"/>
            <a:r>
              <a:rPr lang="en-US" dirty="0" smtClean="0"/>
              <a:t>01 </a:t>
            </a:r>
            <a:r>
              <a:rPr lang="en-US" dirty="0" err="1" smtClean="0"/>
              <a:t>enfermeira</a:t>
            </a:r>
            <a:endParaRPr lang="en-US" dirty="0" smtClean="0"/>
          </a:p>
          <a:p>
            <a:pPr lvl="4"/>
            <a:r>
              <a:rPr lang="en-US" dirty="0" smtClean="0"/>
              <a:t>01 </a:t>
            </a:r>
            <a:r>
              <a:rPr lang="en-US" dirty="0" err="1" smtClean="0"/>
              <a:t>médico</a:t>
            </a:r>
            <a:endParaRPr lang="en-US" dirty="0" smtClean="0"/>
          </a:p>
          <a:p>
            <a:pPr lvl="4"/>
            <a:r>
              <a:rPr lang="en-US" dirty="0" smtClean="0"/>
              <a:t>01 </a:t>
            </a:r>
            <a:r>
              <a:rPr lang="en-US" dirty="0" err="1" smtClean="0"/>
              <a:t>técnica</a:t>
            </a:r>
            <a:r>
              <a:rPr lang="en-US" dirty="0" smtClean="0"/>
              <a:t> de </a:t>
            </a:r>
            <a:r>
              <a:rPr lang="en-US" dirty="0" err="1" smtClean="0"/>
              <a:t>enfermagem</a:t>
            </a:r>
            <a:endParaRPr lang="en-US" dirty="0"/>
          </a:p>
          <a:p>
            <a:pPr lvl="4"/>
            <a:r>
              <a:rPr lang="en-US" dirty="0" smtClean="0"/>
              <a:t>06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comunitários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endParaRPr lang="en-US" dirty="0" smtClean="0"/>
          </a:p>
          <a:p>
            <a:pPr lvl="4">
              <a:buNone/>
            </a:pPr>
            <a:r>
              <a:rPr lang="en-US" dirty="0" err="1" smtClean="0"/>
              <a:t>Apoio</a:t>
            </a:r>
            <a:r>
              <a:rPr lang="en-US" dirty="0" smtClean="0"/>
              <a:t>: </a:t>
            </a:r>
            <a:r>
              <a:rPr lang="en-US" dirty="0" err="1" smtClean="0"/>
              <a:t>dentista</a:t>
            </a:r>
            <a:r>
              <a:rPr lang="en-US" dirty="0" smtClean="0"/>
              <a:t>, </a:t>
            </a:r>
            <a:r>
              <a:rPr lang="en-US" dirty="0" err="1" smtClean="0"/>
              <a:t>farmacêutica</a:t>
            </a:r>
            <a:r>
              <a:rPr lang="en-US" dirty="0" smtClean="0"/>
              <a:t>, </a:t>
            </a:r>
            <a:r>
              <a:rPr lang="en-US" dirty="0" err="1" smtClean="0"/>
              <a:t>nutricionista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Objetivos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endParaRPr lang="en-US" dirty="0" smtClean="0"/>
          </a:p>
          <a:p>
            <a:pPr lvl="1" algn="just"/>
            <a:r>
              <a:rPr lang="en-US" dirty="0" err="1" smtClean="0"/>
              <a:t>Melhorar</a:t>
            </a:r>
            <a:r>
              <a:rPr lang="en-US" dirty="0" smtClean="0"/>
              <a:t> a </a:t>
            </a:r>
            <a:r>
              <a:rPr lang="en-US" dirty="0" err="1" smtClean="0"/>
              <a:t>qualidade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 do </a:t>
            </a:r>
            <a:r>
              <a:rPr lang="en-US" dirty="0" err="1" smtClean="0"/>
              <a:t>pré</a:t>
            </a:r>
            <a:r>
              <a:rPr lang="en-US" dirty="0" smtClean="0"/>
              <a:t>-natal das </a:t>
            </a:r>
            <a:r>
              <a:rPr lang="en-US" dirty="0" err="1" smtClean="0"/>
              <a:t>gestantes</a:t>
            </a:r>
            <a:r>
              <a:rPr lang="en-US" dirty="0" smtClean="0"/>
              <a:t> </a:t>
            </a:r>
            <a:r>
              <a:rPr lang="en-US" dirty="0" err="1" smtClean="0"/>
              <a:t>atendidas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área</a:t>
            </a:r>
            <a:r>
              <a:rPr lang="en-US" dirty="0" smtClean="0"/>
              <a:t> 2.3 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endParaRPr lang="en-US" dirty="0" smtClean="0"/>
          </a:p>
          <a:p>
            <a:pPr lvl="1" algn="just"/>
            <a:r>
              <a:rPr lang="en-US" dirty="0" err="1" smtClean="0"/>
              <a:t>Aumentar</a:t>
            </a:r>
            <a:r>
              <a:rPr lang="en-US" dirty="0" smtClean="0"/>
              <a:t> a </a:t>
            </a:r>
            <a:r>
              <a:rPr lang="en-US" dirty="0" err="1" smtClean="0"/>
              <a:t>cobertura</a:t>
            </a:r>
            <a:r>
              <a:rPr lang="en-US" dirty="0" smtClean="0"/>
              <a:t> </a:t>
            </a:r>
            <a:r>
              <a:rPr lang="en-US" dirty="0" err="1" smtClean="0"/>
              <a:t>pré</a:t>
            </a:r>
            <a:r>
              <a:rPr lang="en-US" dirty="0" smtClean="0"/>
              <a:t>-natal</a:t>
            </a:r>
          </a:p>
          <a:p>
            <a:pPr lvl="1" algn="just"/>
            <a:r>
              <a:rPr lang="en-US" dirty="0" err="1" smtClean="0"/>
              <a:t>Melhorar</a:t>
            </a:r>
            <a:r>
              <a:rPr lang="en-US" dirty="0" smtClean="0"/>
              <a:t> a </a:t>
            </a:r>
            <a:r>
              <a:rPr lang="en-US" dirty="0" err="1" smtClean="0"/>
              <a:t>adesão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pré</a:t>
            </a:r>
            <a:r>
              <a:rPr lang="en-US" dirty="0" smtClean="0"/>
              <a:t>-natal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Metas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Aumentar</a:t>
            </a:r>
            <a:r>
              <a:rPr lang="en-US" sz="2400" dirty="0" smtClean="0"/>
              <a:t> a </a:t>
            </a:r>
            <a:r>
              <a:rPr lang="en-US" sz="2400" dirty="0" err="1" smtClean="0"/>
              <a:t>cobertura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90% das </a:t>
            </a:r>
            <a:r>
              <a:rPr lang="en-US" sz="2400" dirty="0" err="1" smtClean="0"/>
              <a:t>gestantes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área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Garantir</a:t>
            </a:r>
            <a:r>
              <a:rPr lang="en-US" sz="2400" dirty="0" smtClean="0"/>
              <a:t> a </a:t>
            </a:r>
            <a:r>
              <a:rPr lang="en-US" sz="2400" dirty="0" err="1" smtClean="0"/>
              <a:t>captação</a:t>
            </a:r>
            <a:r>
              <a:rPr lang="en-US" sz="2400" dirty="0" smtClean="0"/>
              <a:t> de 90% das </a:t>
            </a:r>
            <a:r>
              <a:rPr lang="en-US" sz="2400" dirty="0" err="1" smtClean="0"/>
              <a:t>gestantes</a:t>
            </a:r>
            <a:r>
              <a:rPr lang="en-US" sz="2400" dirty="0" smtClean="0"/>
              <a:t> </a:t>
            </a:r>
            <a:r>
              <a:rPr lang="en-US" sz="2400" dirty="0" err="1" smtClean="0"/>
              <a:t>ainda</a:t>
            </a:r>
            <a:r>
              <a:rPr lang="en-US" sz="2400" dirty="0" smtClean="0"/>
              <a:t> no </a:t>
            </a:r>
            <a:r>
              <a:rPr lang="en-US" sz="2400" dirty="0" err="1" smtClean="0"/>
              <a:t>primeiro</a:t>
            </a:r>
            <a:r>
              <a:rPr lang="en-US" sz="2400" dirty="0" smtClean="0"/>
              <a:t> </a:t>
            </a:r>
            <a:r>
              <a:rPr lang="en-US" sz="2400" dirty="0" err="1" smtClean="0"/>
              <a:t>trimestre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Ampliar</a:t>
            </a:r>
            <a:r>
              <a:rPr lang="en-US" sz="2400" dirty="0" smtClean="0"/>
              <a:t> a </a:t>
            </a:r>
            <a:r>
              <a:rPr lang="en-US" sz="2400" dirty="0" err="1" smtClean="0"/>
              <a:t>cobertura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consulta</a:t>
            </a:r>
            <a:r>
              <a:rPr lang="en-US" sz="2400" dirty="0" smtClean="0"/>
              <a:t> </a:t>
            </a:r>
            <a:r>
              <a:rPr lang="en-US" sz="2400" dirty="0" err="1" smtClean="0"/>
              <a:t>odontológica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30% das </a:t>
            </a:r>
            <a:r>
              <a:rPr lang="en-US" sz="2400" dirty="0" err="1" smtClean="0"/>
              <a:t>gestantes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Fazer</a:t>
            </a:r>
            <a:r>
              <a:rPr lang="en-US" sz="2400" dirty="0" smtClean="0"/>
              <a:t>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menos</a:t>
            </a:r>
            <a:r>
              <a:rPr lang="en-US" sz="2400" dirty="0" smtClean="0"/>
              <a:t> um </a:t>
            </a:r>
            <a:r>
              <a:rPr lang="en-US" sz="2400" dirty="0" err="1" smtClean="0"/>
              <a:t>exame</a:t>
            </a:r>
            <a:r>
              <a:rPr lang="en-US" sz="2400" dirty="0" smtClean="0"/>
              <a:t> </a:t>
            </a:r>
            <a:r>
              <a:rPr lang="en-US" sz="2400" dirty="0" err="1" smtClean="0"/>
              <a:t>ginecológico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trimestre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90% das </a:t>
            </a:r>
            <a:r>
              <a:rPr lang="en-US" sz="2400" dirty="0" err="1" smtClean="0"/>
              <a:t>gestantes</a:t>
            </a:r>
            <a:r>
              <a:rPr lang="en-US" sz="2400" dirty="0" smtClean="0"/>
              <a:t>. </a:t>
            </a:r>
          </a:p>
          <a:p>
            <a:pPr algn="just"/>
            <a:r>
              <a:rPr lang="pt-BR" sz="2400" dirty="0"/>
              <a:t>Manter registro na ficha espelho de pré-natal/vacinação em 90% das gestantes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Garantir a 90% das gestantes orientação sobre aleitamento materno, risco do tabagismo e outras drogas, nutrição, anticoncepção pós-parto,</a:t>
            </a:r>
            <a:r>
              <a:rPr lang="en-US" sz="2400" dirty="0"/>
              <a:t> </a:t>
            </a:r>
            <a:r>
              <a:rPr lang="en-US" sz="2400" dirty="0" smtClean="0"/>
              <a:t>e </a:t>
            </a:r>
            <a:r>
              <a:rPr lang="en-US" sz="2400" dirty="0" err="1" smtClean="0"/>
              <a:t>cuidados</a:t>
            </a:r>
            <a:r>
              <a:rPr lang="en-US" sz="2400" dirty="0" smtClean="0"/>
              <a:t> com o </a:t>
            </a:r>
            <a:r>
              <a:rPr lang="en-US" sz="2400" dirty="0" err="1" smtClean="0"/>
              <a:t>recém-nascido</a:t>
            </a:r>
            <a:r>
              <a:rPr lang="en-US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Logística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Protocolo</a:t>
            </a:r>
            <a:r>
              <a:rPr lang="en-US" sz="2800" dirty="0" smtClean="0"/>
              <a:t> </a:t>
            </a:r>
            <a:r>
              <a:rPr lang="en-US" sz="2800" dirty="0" err="1" smtClean="0"/>
              <a:t>utilizado</a:t>
            </a:r>
            <a:endParaRPr lang="en-US" sz="2800" dirty="0" smtClean="0"/>
          </a:p>
          <a:p>
            <a:pPr lvl="1" algn="just"/>
            <a:r>
              <a:rPr lang="en-US" sz="2400" dirty="0" err="1" smtClean="0"/>
              <a:t>Cadernos</a:t>
            </a:r>
            <a:r>
              <a:rPr lang="en-US" sz="2400" dirty="0" smtClean="0"/>
              <a:t> de </a:t>
            </a:r>
            <a:r>
              <a:rPr lang="en-US" sz="2400" dirty="0" err="1" smtClean="0"/>
              <a:t>Atenção</a:t>
            </a:r>
            <a:r>
              <a:rPr lang="en-US" sz="2400" dirty="0" smtClean="0"/>
              <a:t> </a:t>
            </a:r>
            <a:r>
              <a:rPr lang="en-US" sz="2400" dirty="0" err="1" smtClean="0"/>
              <a:t>Básica</a:t>
            </a:r>
            <a:r>
              <a:rPr lang="en-US" sz="2400" dirty="0" smtClean="0"/>
              <a:t>, nº 32, </a:t>
            </a:r>
            <a:r>
              <a:rPr lang="pt-BR" sz="2400" b="1" dirty="0" smtClean="0"/>
              <a:t>Atenção ao pré-natal de baixo risco</a:t>
            </a:r>
            <a:r>
              <a:rPr lang="pt-BR" sz="2400" dirty="0" smtClean="0"/>
              <a:t> / Ministério da Saúde. Secretaria de Atenção à Saúde. Departamento de Atenção Básica. – Brasília : Editora do Ministério da Saúde, 2012.</a:t>
            </a:r>
          </a:p>
          <a:p>
            <a:pPr lvl="1" algn="just"/>
            <a:r>
              <a:rPr lang="pt-BR" sz="2400" b="1" dirty="0"/>
              <a:t>Objetivos de Desenvolvimento do Milênio – Iniciativas governamentais</a:t>
            </a:r>
            <a:r>
              <a:rPr lang="pt-BR" sz="2400" dirty="0"/>
              <a:t>. Secretaria de Assuntos Estratégicos da Presidência da República. Casa Civil, 2010.</a:t>
            </a:r>
            <a:endParaRPr lang="en-US" sz="2400" dirty="0" smtClean="0"/>
          </a:p>
          <a:p>
            <a:pPr algn="just"/>
            <a:r>
              <a:rPr lang="en-US" sz="2800" dirty="0" err="1" smtClean="0"/>
              <a:t>Atendimento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unidade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Promoção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saúde</a:t>
            </a:r>
            <a:r>
              <a:rPr lang="en-US" sz="2800" dirty="0" smtClean="0"/>
              <a:t> </a:t>
            </a:r>
            <a:r>
              <a:rPr lang="en-US" sz="2800" dirty="0" err="1" smtClean="0"/>
              <a:t>nas</a:t>
            </a:r>
            <a:r>
              <a:rPr lang="en-US" sz="2800" dirty="0" smtClean="0"/>
              <a:t> </a:t>
            </a:r>
            <a:r>
              <a:rPr lang="en-US" sz="2800" dirty="0" err="1" smtClean="0"/>
              <a:t>capacitações</a:t>
            </a:r>
            <a:r>
              <a:rPr lang="en-US" sz="2800" dirty="0" smtClean="0"/>
              <a:t>, </a:t>
            </a:r>
            <a:r>
              <a:rPr lang="en-US" sz="2800" dirty="0" err="1" smtClean="0"/>
              <a:t>atendimentos</a:t>
            </a:r>
            <a:r>
              <a:rPr lang="en-US" sz="2800" dirty="0" smtClean="0"/>
              <a:t> e </a:t>
            </a:r>
            <a:r>
              <a:rPr lang="en-US" sz="2800" dirty="0" err="1" smtClean="0"/>
              <a:t>grupos</a:t>
            </a:r>
            <a:r>
              <a:rPr lang="en-US" sz="2800" dirty="0" smtClean="0"/>
              <a:t> de </a:t>
            </a:r>
            <a:r>
              <a:rPr lang="en-US" sz="2800" dirty="0" err="1" smtClean="0"/>
              <a:t>gestante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Ações</a:t>
            </a:r>
            <a:r>
              <a:rPr lang="en-US" sz="3600" dirty="0" smtClean="0"/>
              <a:t> </a:t>
            </a:r>
            <a:r>
              <a:rPr lang="en-US" sz="3600" dirty="0" err="1" smtClean="0"/>
              <a:t>realizadas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Divulgação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 (</a:t>
            </a:r>
            <a:r>
              <a:rPr lang="en-US" dirty="0" err="1" smtClean="0"/>
              <a:t>equipe</a:t>
            </a:r>
            <a:r>
              <a:rPr lang="en-US" dirty="0" smtClean="0"/>
              <a:t>, </a:t>
            </a:r>
            <a:r>
              <a:rPr lang="en-US" dirty="0" err="1" smtClean="0"/>
              <a:t>unidade</a:t>
            </a:r>
            <a:r>
              <a:rPr lang="en-US" dirty="0" smtClean="0"/>
              <a:t>, </a:t>
            </a:r>
            <a:r>
              <a:rPr lang="en-US" dirty="0" err="1" smtClean="0"/>
              <a:t>comunidade</a:t>
            </a:r>
            <a:r>
              <a:rPr lang="en-US" dirty="0" smtClean="0"/>
              <a:t>, </a:t>
            </a:r>
            <a:r>
              <a:rPr lang="en-US" dirty="0" err="1" smtClean="0"/>
              <a:t>conselheiro</a:t>
            </a:r>
            <a:r>
              <a:rPr lang="en-US" dirty="0" smtClean="0"/>
              <a:t> municipal).</a:t>
            </a:r>
          </a:p>
          <a:p>
            <a:pPr algn="just"/>
            <a:r>
              <a:rPr lang="en-US" dirty="0" err="1" smtClean="0"/>
              <a:t>Capacitação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equipe</a:t>
            </a:r>
            <a:endParaRPr lang="en-US" dirty="0" smtClean="0"/>
          </a:p>
          <a:p>
            <a:pPr algn="just"/>
            <a:r>
              <a:rPr lang="en-US" dirty="0" err="1" smtClean="0"/>
              <a:t>Valorização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ativa</a:t>
            </a:r>
            <a:endParaRPr lang="en-US" dirty="0" smtClean="0"/>
          </a:p>
          <a:p>
            <a:pPr algn="just"/>
            <a:r>
              <a:rPr lang="en-US" dirty="0" err="1" smtClean="0"/>
              <a:t>Melhoria</a:t>
            </a:r>
            <a:r>
              <a:rPr lang="en-US" dirty="0" smtClean="0"/>
              <a:t> dos </a:t>
            </a:r>
            <a:r>
              <a:rPr lang="en-US" dirty="0" err="1" smtClean="0"/>
              <a:t>registros</a:t>
            </a:r>
            <a:endParaRPr lang="en-US" dirty="0" smtClean="0"/>
          </a:p>
          <a:p>
            <a:pPr algn="just"/>
            <a:r>
              <a:rPr lang="en-US" dirty="0" err="1" smtClean="0"/>
              <a:t>Formação</a:t>
            </a:r>
            <a:r>
              <a:rPr lang="en-US" dirty="0" smtClean="0"/>
              <a:t> do </a:t>
            </a:r>
            <a:r>
              <a:rPr lang="en-US" dirty="0" err="1" smtClean="0"/>
              <a:t>grupo</a:t>
            </a:r>
            <a:r>
              <a:rPr lang="en-US" dirty="0" smtClean="0"/>
              <a:t> de </a:t>
            </a:r>
            <a:r>
              <a:rPr lang="en-US" dirty="0" err="1" smtClean="0"/>
              <a:t>gestantes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4504</TotalTime>
  <Words>524</Words>
  <Application>Microsoft Office PowerPoint</Application>
  <PresentationFormat>Apresentação na tela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Universidade Federal de Pelotas Departamento de Medicina Social Especialização em Saúde da Família</vt:lpstr>
      <vt:lpstr>Introdução</vt:lpstr>
      <vt:lpstr>Introdução</vt:lpstr>
      <vt:lpstr>Introdução</vt:lpstr>
      <vt:lpstr>Introdução </vt:lpstr>
      <vt:lpstr>Objetivos</vt:lpstr>
      <vt:lpstr>Metas</vt:lpstr>
      <vt:lpstr>Logística</vt:lpstr>
      <vt:lpstr>Ações realizadas</vt:lpstr>
      <vt:lpstr>Qualificação profissional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Reflexões sobre o curso</vt:lpstr>
      <vt:lpstr>Agradecimentos</vt:lpstr>
      <vt:lpstr>Equipe 2.3 – CSSV – Boa Vista/RR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Departamento de Medicina Social Especialização em Saúde da Família</dc:title>
  <dc:creator>user</dc:creator>
  <cp:lastModifiedBy>user</cp:lastModifiedBy>
  <cp:revision>213</cp:revision>
  <dcterms:created xsi:type="dcterms:W3CDTF">2014-02-03T22:25:47Z</dcterms:created>
  <dcterms:modified xsi:type="dcterms:W3CDTF">2014-02-07T01:30:34Z</dcterms:modified>
</cp:coreProperties>
</file>